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69" r:id="rId2"/>
    <p:sldId id="266" r:id="rId3"/>
    <p:sldId id="268" r:id="rId4"/>
    <p:sldId id="271" r:id="rId5"/>
    <p:sldId id="267" r:id="rId6"/>
    <p:sldId id="270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-18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8" d="100"/>
          <a:sy n="28" d="100"/>
        </p:scale>
        <p:origin x="-1266" y="-6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/>
            <a:ahLst/>
            <a:cxnLst>
              <a:cxn ang="0">
                <a:pos x="163" y="200"/>
              </a:cxn>
              <a:cxn ang="0">
                <a:pos x="4128" y="200"/>
              </a:cxn>
              <a:cxn ang="0">
                <a:pos x="4128" y="429"/>
              </a:cxn>
              <a:cxn ang="0">
                <a:pos x="0" y="441"/>
              </a:cxn>
              <a:cxn ang="0">
                <a:pos x="163" y="200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Klepnutím upravíte styl předlohy nadpisu.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CA"/>
              <a:t>Klepnutím upravíte styl předlohy podnadpisu.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13917C22-26D9-42FC-82B2-E6B6457DC86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1CBC1-B7BB-4CCA-A243-4FAE057A071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9ABEB-004B-4497-986B-8C0E8C6AB83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FB157-0FCD-4D8D-A921-C219405D7FC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C6C27-8EA4-4E30-B14F-592988F1E9F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382FA-3900-45CB-8205-B6BE1700BD0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8A2CD-C29E-4FA7-827C-5F8CD9EAAF4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391BA-9FD9-407B-A57D-3F2B5E19390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1DA72-0E43-4AE9-99EF-36719CF1FCF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3F319-E843-4BDC-94BE-D96266DBD24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4FF6A-3AE5-44A4-9F19-B22F22D9B7A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Klepnutím upravíte styl předlohy nadpisu.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Klepnutím upravíte styly předlohy textu.</a:t>
            </a:r>
          </a:p>
          <a:p>
            <a:pPr lvl="1"/>
            <a:r>
              <a:rPr lang="en-CA" smtClean="0"/>
              <a:t>Druhá úroveň</a:t>
            </a:r>
          </a:p>
          <a:p>
            <a:pPr lvl="2"/>
            <a:r>
              <a:rPr lang="en-CA" smtClean="0"/>
              <a:t>Třetí úroveň</a:t>
            </a:r>
          </a:p>
          <a:p>
            <a:pPr lvl="3"/>
            <a:r>
              <a:rPr lang="en-CA" smtClean="0"/>
              <a:t>Čtvrtá úroveň</a:t>
            </a:r>
          </a:p>
          <a:p>
            <a:pPr lvl="4"/>
            <a:r>
              <a:rPr lang="en-CA" smtClean="0"/>
              <a:t>Pátá úroveň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pitchFamily="18" charset="-18"/>
              </a:defRPr>
            </a:lvl1pPr>
          </a:lstStyle>
          <a:p>
            <a:pPr>
              <a:defRPr/>
            </a:pPr>
            <a:fld id="{61AA2767-D072-42C5-8C58-F3189D5C049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92175"/>
          </a:xfrm>
        </p:spPr>
        <p:txBody>
          <a:bodyPr/>
          <a:lstStyle/>
          <a:p>
            <a:r>
              <a:rPr lang="cs-CZ" sz="4800" smtClean="0"/>
              <a:t>ROČNÍKOVÁ PRÁCE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4313"/>
            <a:ext cx="7772400" cy="4611687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mtClean="0"/>
              <a:t>CÍL: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mtClean="0"/>
              <a:t>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3600" smtClean="0"/>
              <a:t>Dokázat propojit teoretické znalosti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3600" smtClean="0"/>
              <a:t>z výuky a studia odborné literatury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3600" smtClean="0"/>
              <a:t>s praktickou zkušeností.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cs-CZ" sz="3600" smtClean="0"/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3600" smtClean="0"/>
              <a:t>Získat zkušenost pro psaní a obhajobu absolventské práce.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cs-CZ" sz="3600" smtClean="0"/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cs-CZ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92175"/>
          </a:xfrm>
        </p:spPr>
        <p:txBody>
          <a:bodyPr/>
          <a:lstStyle/>
          <a:p>
            <a:r>
              <a:rPr lang="cs-CZ" sz="4800" smtClean="0"/>
              <a:t>ROČNÍKOVÁ PRÁCE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4313"/>
            <a:ext cx="7772400" cy="4611687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mtClean="0"/>
              <a:t>FORMÁLNÍ NÁLEŽITOSTI PRÁCE: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cs-CZ" sz="2400" smtClean="0"/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2400" smtClean="0"/>
              <a:t>Viz „Průvodce studenta“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cs-CZ" sz="2400" smtClean="0"/>
          </a:p>
          <a:p>
            <a:pPr>
              <a:lnSpc>
                <a:spcPct val="80000"/>
              </a:lnSpc>
            </a:pPr>
            <a:r>
              <a:rPr lang="cs-CZ" sz="2400" smtClean="0"/>
              <a:t>Rozsah: 8 – 15 NS (14 400 – 27 000 znaků včetně mezer)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2000" i="1" smtClean="0"/>
              <a:t>	Do rozsahu se nepočítá anotace, klíčová slova, obsah, seznam literatury a přílohy</a:t>
            </a:r>
          </a:p>
          <a:p>
            <a:pPr>
              <a:lnSpc>
                <a:spcPct val="80000"/>
              </a:lnSpc>
            </a:pPr>
            <a:endParaRPr lang="cs-CZ" sz="2000" i="1" smtClean="0"/>
          </a:p>
          <a:p>
            <a:pPr>
              <a:lnSpc>
                <a:spcPct val="80000"/>
              </a:lnSpc>
            </a:pPr>
            <a:r>
              <a:rPr lang="cs-CZ" sz="2400" smtClean="0"/>
              <a:t>Přílohy se číslují zvlášť</a:t>
            </a:r>
          </a:p>
          <a:p>
            <a:pPr>
              <a:lnSpc>
                <a:spcPct val="80000"/>
              </a:lnSpc>
            </a:pPr>
            <a:endParaRPr lang="cs-CZ" sz="2400" smtClean="0"/>
          </a:p>
          <a:p>
            <a:pPr>
              <a:lnSpc>
                <a:spcPct val="80000"/>
              </a:lnSpc>
            </a:pPr>
            <a:r>
              <a:rPr lang="cs-CZ" sz="2400" smtClean="0"/>
              <a:t>Citování dle normy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2400" smtClean="0"/>
              <a:t>	</a:t>
            </a:r>
            <a:r>
              <a:rPr lang="cs-CZ" sz="2000" i="1" smtClean="0"/>
              <a:t>Přímé a nepřímé citace (hranice citací, sekundární citace, …)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2400" smtClean="0"/>
              <a:t> </a:t>
            </a:r>
          </a:p>
          <a:p>
            <a:pPr>
              <a:lnSpc>
                <a:spcPct val="80000"/>
              </a:lnSpc>
            </a:pPr>
            <a:endParaRPr lang="cs-CZ" sz="2400" smtClean="0"/>
          </a:p>
          <a:p>
            <a:pPr>
              <a:lnSpc>
                <a:spcPct val="80000"/>
              </a:lnSpc>
            </a:pPr>
            <a:endParaRPr lang="cs-CZ" sz="2400" smtClean="0"/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cs-CZ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92175"/>
          </a:xfrm>
        </p:spPr>
        <p:txBody>
          <a:bodyPr/>
          <a:lstStyle/>
          <a:p>
            <a:r>
              <a:rPr lang="cs-CZ" sz="4800" smtClean="0"/>
              <a:t>ROČNÍKOVÁ PRÁCE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4313"/>
            <a:ext cx="7772400" cy="4611687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cs-CZ" sz="2400" smtClean="0"/>
              <a:t>PRÁCE MUSÍ OBSAHOVAT: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Anotaci 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Klíčová slova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Obsah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Úvod, včetně formulace  cíle práce.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Vlastní část práce, která bude členěna do kapitol, resp.  podkapitol. Tato část práce představuje vlastní zpracování zvoleného tématu a cílů práce.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Shrnutí (zde autor vyhodnotí poznatky,  zkušenosti a závěry, ke kterým dospěl)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Závěr (zde autor zhodnotí, zda dosáhl cílů práce)</a:t>
            </a:r>
          </a:p>
          <a:p>
            <a:pPr>
              <a:lnSpc>
                <a:spcPct val="80000"/>
              </a:lnSpc>
            </a:pPr>
            <a:r>
              <a:rPr lang="cs-CZ" sz="2400" smtClean="0"/>
              <a:t>Seznam literatury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smtClean="0"/>
              <a:t>ROČNÍKOVÁ PRÁCE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cs-CZ" sz="3000" smtClean="0"/>
              <a:t>Do konce roku (21. 12.) musí každý absolvovat individuální konzultaci s učitelem své seminární skupiny, na kterou přinese :</a:t>
            </a:r>
          </a:p>
          <a:p>
            <a:r>
              <a:rPr lang="cs-CZ" sz="3000" smtClean="0"/>
              <a:t>Téma práce</a:t>
            </a:r>
          </a:p>
          <a:p>
            <a:r>
              <a:rPr lang="cs-CZ" sz="3000" smtClean="0"/>
              <a:t>Cíl práce</a:t>
            </a:r>
          </a:p>
          <a:p>
            <a:r>
              <a:rPr lang="cs-CZ" sz="3000" smtClean="0"/>
              <a:t>Osnovu</a:t>
            </a:r>
          </a:p>
          <a:p>
            <a:r>
              <a:rPr lang="cs-CZ" sz="3000" smtClean="0"/>
              <a:t>Rešerši (seznam literatury k tématu)</a:t>
            </a:r>
            <a:endParaRPr lang="cs-CZ" sz="2000" smtClean="0"/>
          </a:p>
          <a:p>
            <a:pPr>
              <a:buFont typeface="Monotype Sorts" pitchFamily="2" charset="2"/>
              <a:buNone/>
            </a:pP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smtClean="0"/>
              <a:t>ROČNÍKOVÁ PRÁCE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7772400" cy="4114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cs-CZ" sz="3000" smtClean="0"/>
              <a:t>Termín odevzdání: </a:t>
            </a:r>
          </a:p>
          <a:p>
            <a:pPr>
              <a:buFont typeface="Monotype Sorts" pitchFamily="2" charset="2"/>
              <a:buNone/>
            </a:pPr>
            <a:r>
              <a:rPr lang="cs-CZ" sz="3000" u="sng" smtClean="0">
                <a:solidFill>
                  <a:srgbClr val="FF0000"/>
                </a:solidFill>
              </a:rPr>
              <a:t>17. března do odevzdávárny</a:t>
            </a:r>
            <a:r>
              <a:rPr lang="cs-CZ" sz="3000" u="sng" smtClean="0"/>
              <a:t> </a:t>
            </a:r>
            <a:r>
              <a:rPr lang="cs-CZ" sz="2400" u="sng" smtClean="0"/>
              <a:t>(kombinované studium)</a:t>
            </a:r>
          </a:p>
          <a:p>
            <a:pPr>
              <a:buFont typeface="Monotype Sorts" pitchFamily="2" charset="2"/>
              <a:buNone/>
            </a:pPr>
            <a:r>
              <a:rPr lang="cs-CZ" sz="3000" u="sng" smtClean="0">
                <a:solidFill>
                  <a:srgbClr val="FF0000"/>
                </a:solidFill>
              </a:rPr>
              <a:t>31. března </a:t>
            </a:r>
            <a:r>
              <a:rPr lang="cs-CZ" sz="2400" u="sng" smtClean="0"/>
              <a:t>(prezenční studium)</a:t>
            </a:r>
          </a:p>
          <a:p>
            <a:pPr>
              <a:buFont typeface="Monotype Sorts" pitchFamily="2" charset="2"/>
              <a:buNone/>
            </a:pPr>
            <a:endParaRPr lang="cs-CZ" sz="1100" smtClean="0"/>
          </a:p>
          <a:p>
            <a:pPr>
              <a:buFont typeface="Monotype Sorts" pitchFamily="2" charset="2"/>
              <a:buNone/>
            </a:pPr>
            <a:r>
              <a:rPr lang="cs-CZ" sz="2400" smtClean="0"/>
              <a:t>Práce bude hodnocena písemnými posudky dvou hodnotitelů (vedoucí skupiny + oponent z jiné skupiny) </a:t>
            </a:r>
          </a:p>
          <a:p>
            <a:pPr>
              <a:buFont typeface="Monotype Sorts" pitchFamily="2" charset="2"/>
              <a:buNone/>
            </a:pPr>
            <a:endParaRPr lang="cs-CZ" sz="1100" smtClean="0"/>
          </a:p>
          <a:p>
            <a:pPr>
              <a:buFont typeface="Monotype Sorts" pitchFamily="2" charset="2"/>
              <a:buNone/>
            </a:pPr>
            <a:r>
              <a:rPr lang="cs-CZ" sz="2400" smtClean="0"/>
              <a:t>Student následně absolvuje obhajobu .</a:t>
            </a:r>
          </a:p>
          <a:p>
            <a:pPr>
              <a:buFont typeface="Monotype Sorts" pitchFamily="2" charset="2"/>
              <a:buNone/>
            </a:pPr>
            <a:r>
              <a:rPr lang="cs-CZ" sz="2400" smtClean="0"/>
              <a:t>Pokud posudky doporučí práci přepracovat, student přepracovanou verzi odevzdá znovu svému vedoucímu skupiny.</a:t>
            </a:r>
            <a:endParaRPr lang="cs-CZ" sz="2000" smtClean="0"/>
          </a:p>
          <a:p>
            <a:pPr>
              <a:buFont typeface="Monotype Sorts" pitchFamily="2" charset="2"/>
              <a:buNone/>
            </a:pP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smtClean="0"/>
              <a:t>ROČNÍKOVÁ PRÁCE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cs-CZ" sz="3000" smtClean="0"/>
              <a:t>OBHAJOBA PRÁCE:</a:t>
            </a:r>
          </a:p>
          <a:p>
            <a:pPr>
              <a:buFont typeface="Monotype Sorts" pitchFamily="2" charset="2"/>
              <a:buNone/>
            </a:pPr>
            <a:r>
              <a:rPr lang="cs-CZ" sz="3000" smtClean="0"/>
              <a:t>Představení tématu a cíle práce + způsob jeho dosažení.</a:t>
            </a:r>
          </a:p>
          <a:p>
            <a:pPr>
              <a:buFont typeface="Monotype Sorts" pitchFamily="2" charset="2"/>
              <a:buNone/>
            </a:pPr>
            <a:r>
              <a:rPr lang="cs-CZ" sz="3000" smtClean="0"/>
              <a:t>Obhajoba (reakce) na posudky hodnotitelů.</a:t>
            </a:r>
          </a:p>
          <a:p>
            <a:pPr>
              <a:buFont typeface="Monotype Sorts" pitchFamily="2" charset="2"/>
              <a:buNone/>
            </a:pPr>
            <a:endParaRPr lang="cs-CZ" sz="3000" smtClean="0"/>
          </a:p>
          <a:p>
            <a:pPr>
              <a:buFont typeface="Monotype Sorts" pitchFamily="2" charset="2"/>
              <a:buNone/>
            </a:pPr>
            <a:r>
              <a:rPr lang="cs-CZ" sz="3000" smtClean="0">
                <a:sym typeface="Wingdings" pitchFamily="2" charset="2"/>
              </a:rPr>
              <a:t> ZÁPOČET</a:t>
            </a:r>
            <a:endParaRPr lang="cs-CZ" sz="3000" smtClean="0"/>
          </a:p>
          <a:p>
            <a:pPr>
              <a:buFont typeface="Monotype Sorts" pitchFamily="2" charset="2"/>
              <a:buNone/>
            </a:pPr>
            <a:endParaRPr lang="cs-CZ" sz="2000" smtClean="0"/>
          </a:p>
          <a:p>
            <a:pPr>
              <a:buFont typeface="Monotype Sorts" pitchFamily="2" charset="2"/>
              <a:buNone/>
            </a:pP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Čistota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Čisto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lnDef>
  </a:objectDefaults>
  <a:extraClrSchemeLst>
    <a:extraClrScheme>
      <a:clrScheme name="Čistota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Čistota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Čistota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Office\Sablony\Návrhy prezentací\Čistota.pot</Template>
  <TotalTime>752</TotalTime>
  <Words>237</Words>
  <Application>Microsoft Office PowerPoint</Application>
  <PresentationFormat>Předvádění na obrazovce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2" baseType="lpstr">
      <vt:lpstr>Times New Roman</vt:lpstr>
      <vt:lpstr>Arial</vt:lpstr>
      <vt:lpstr>Monotype Sorts</vt:lpstr>
      <vt:lpstr>Calibri</vt:lpstr>
      <vt:lpstr>Wingdings</vt:lpstr>
      <vt:lpstr>Čistota</vt:lpstr>
      <vt:lpstr>ROČNÍKOVÁ PRÁCE</vt:lpstr>
      <vt:lpstr>ROČNÍKOVÁ PRÁCE</vt:lpstr>
      <vt:lpstr>ROČNÍKOVÁ PRÁCE</vt:lpstr>
      <vt:lpstr>ROČNÍKOVÁ PRÁCE</vt:lpstr>
      <vt:lpstr>ROČNÍKOVÁ PRÁCE</vt:lpstr>
      <vt:lpstr>ROČNÍKOVÁ PRÁCE</vt:lpstr>
    </vt:vector>
  </TitlesOfParts>
  <Company>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METODICKÝ A SUPERVIZNÍ SEMINÁŘ K PRAXI</dc:title>
  <dc:creator>Hanka</dc:creator>
  <cp:lastModifiedBy>Hanka</cp:lastModifiedBy>
  <cp:revision>59</cp:revision>
  <dcterms:created xsi:type="dcterms:W3CDTF">2012-02-13T20:24:53Z</dcterms:created>
  <dcterms:modified xsi:type="dcterms:W3CDTF">2019-02-04T17:28:35Z</dcterms:modified>
</cp:coreProperties>
</file>