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48" r:id="rId5"/>
    <p:sldId id="349" r:id="rId6"/>
    <p:sldId id="350" r:id="rId7"/>
    <p:sldId id="315" r:id="rId8"/>
    <p:sldId id="351" r:id="rId9"/>
    <p:sldId id="352" r:id="rId10"/>
    <p:sldId id="359" r:id="rId11"/>
    <p:sldId id="354" r:id="rId12"/>
    <p:sldId id="355" r:id="rId13"/>
    <p:sldId id="353" r:id="rId14"/>
    <p:sldId id="356" r:id="rId15"/>
    <p:sldId id="357" r:id="rId16"/>
    <p:sldId id="358" r:id="rId17"/>
    <p:sldId id="258" r:id="rId18"/>
    <p:sldId id="361" r:id="rId19"/>
    <p:sldId id="362" r:id="rId20"/>
    <p:sldId id="259" r:id="rId21"/>
    <p:sldId id="260" r:id="rId22"/>
    <p:sldId id="360" r:id="rId23"/>
    <p:sldId id="364" r:id="rId24"/>
    <p:sldId id="314" r:id="rId25"/>
    <p:sldId id="329" r:id="rId26"/>
    <p:sldId id="300" r:id="rId27"/>
    <p:sldId id="262" r:id="rId28"/>
    <p:sldId id="321" r:id="rId29"/>
    <p:sldId id="331" r:id="rId30"/>
    <p:sldId id="340" r:id="rId31"/>
    <p:sldId id="347" r:id="rId32"/>
    <p:sldId id="261" r:id="rId33"/>
    <p:sldId id="363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9" autoAdjust="0"/>
    <p:restoredTop sz="94660"/>
  </p:normalViewPr>
  <p:slideViewPr>
    <p:cSldViewPr snapToGrid="0">
      <p:cViewPr varScale="1">
        <p:scale>
          <a:sx n="50" d="100"/>
          <a:sy n="50" d="100"/>
        </p:scale>
        <p:origin x="6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67FE71-889C-486F-AE6A-A5734A80D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86DADC-3E41-4F3E-AD8A-C33A42213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99EF0C-4B2F-4ABB-932D-553729D1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44E6CE-219C-44DD-B339-A8F9E2981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A2807E-3F76-40E1-BACF-1A2C2B235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92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467B7-BCE5-4513-A302-4E03E516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079EB88-C960-4775-8A8F-43FBA118D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92F5AC-97F3-4D0E-9AF0-A2A737821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85E71D-EA9D-49C9-AD07-8B60B3D9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BEC238-16D2-4A7E-90D2-68CF15786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28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A057FA1-7DF8-43A0-AA79-8F28CD6E2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EEA330-268B-40CF-B405-FE9F31B17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ABADD6-36D7-4518-8E1F-32E22EA5C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F36041-A322-4B58-A275-4372AAA3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D50ABC-84CE-4F80-8D38-85213591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89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ozadirzi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568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rodice za inkluzi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186" y="328616"/>
            <a:ext cx="33909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74970"/>
            <a:ext cx="10363200" cy="1125480"/>
          </a:xfrm>
        </p:spPr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159F-F1A2-498B-AEF9-5AE02D13D7B7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6A200-6F69-45F0-8121-55CA5E77897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1148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771" y="274638"/>
            <a:ext cx="10972800" cy="11430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F9B6A-A478-4D31-8589-A800E7042BFF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A74AA-7316-464B-B08C-0A6B8E9BFDE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95850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33F31-7AB5-4244-ACDE-EA13C7C1BB72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9B031-9B40-41BD-920A-6F754542C26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13383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FB600-816E-4B3D-A012-80F3086ED7E1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8FB73-1AC6-4F8A-BE78-795DF08D264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9461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FA06D-3055-448E-B51A-F6D72D789D20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9C5FD-CADA-493A-B28D-2FFD3BDD51A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8364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62F96-1771-43AD-ADDD-51647BCE1CB7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FD542-F6FD-44CD-A76C-AA5CB9221FE8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82900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E39D2-FF52-4F8C-AA97-88DCDF3830E6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F1D7F-895E-49F8-83C9-C9EDBC8DF2D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42863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4B1B8-1783-4724-9B36-E563A1B32372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977A8-830F-42DD-8CDE-665103F7CDB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3072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8A415-9502-43B0-9B24-19642B4A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CB422D-AD1D-49E6-933D-0A7801814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73D34D-D872-4A8F-AD1F-C39692B7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093383-63F3-49DC-BF49-C6A956C5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FFA48E-B635-4661-89DD-DFAE395A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073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57F8B-F73D-4C52-8E1C-61CABD3B2F7F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5063C-00C1-4034-B428-29F6FF6621D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3941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33638-8F9A-4061-9232-48F9E1727536}" type="datetime1">
              <a:rPr lang="cs-CZ"/>
              <a:pPr>
                <a:defRPr/>
              </a:pPr>
              <a:t>26.03.2019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5A9C-6836-42F9-A107-6C4806A18A6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43435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35969-11D7-4966-8A24-C891B7A1B4E2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D9321-9640-41BC-9233-39DAE05172D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8374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E115D-EA5A-4B3D-AA89-F640F8F6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C45E65-E996-4143-AF96-8E2C92424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C72AF7-110F-4880-B403-0F0304933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C41A1D-1E62-4579-9826-781C52DD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EA4AB8-EB29-448C-BF4C-932861CF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3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A1D49-8721-46E7-9588-9DD38F54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E6930-1454-45B9-A21E-1B98E46D1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ACBFF7-BB2C-4925-8560-2766CD9AE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3BAB88-636B-4E20-BFF4-6F96C1ED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2C6BF3-E742-4EB2-B6DE-204E34EC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007706-3352-497A-BE90-533B8F7E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075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0900C-B774-4A14-B046-2C3ADC2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6D7929-49C4-47AC-886B-174883CA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EDEB7C-09C5-40F1-A32F-E7AAC0744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6225A84-90ED-4CFE-8ADF-C7A036D3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93AB32-7733-488C-83B3-176D7E72C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A154D1E-CF1B-4BE6-A943-8E59092D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DECA436-946C-4857-8712-8C3629DB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C4C5098-C5E0-44CF-AE03-B4137037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948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90C8A-2875-43ED-B972-3DCFFA0F0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09F25BE-FE7B-479A-AA0D-34F86F82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53F514-3A21-498E-AE13-24255B82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ECDD66-F0C7-4A73-B3FC-5B1366CB3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90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23EDF6-3F51-49E9-9FCE-2BA0C06B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60BE7E-91A2-4566-9FCD-48857E4A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7A4B1E-D43B-4DB3-9506-8B23E650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02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C743E-80AA-4719-90B2-D2081AED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0BD90-A1C8-4901-B1BD-D3ABA68E2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FD11C6-FF0F-4B20-A937-52B177277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789A0E-C2B7-472A-943F-9FC20F8BC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C3C0A8-F59E-42A0-97B1-9A9F830A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B15114-3F4F-4EA9-B5EF-91B9139B5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4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B14346-3F00-47FE-BA34-7DA2B28F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2313FFC-B847-4B5E-8234-332740E81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D71B1A-0ACC-4C4B-A78D-51F6F757B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F3D0EE-7EBA-40FB-B721-AC0B0C8B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C228C0-A8AB-41E5-9129-FD5856BD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0ED038-B91A-4610-9E28-899325AD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54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BD6391D-2055-4D38-8BAB-DACBB90C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79B74-CBDC-4A6F-A838-C4BD12311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BA982A-5277-4352-A642-DF325F31B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DE62C-42CE-42D0-8F43-5E897FB8985D}" type="datetimeFigureOut">
              <a:rPr lang="cs-CZ" smtClean="0"/>
              <a:t>26.03.2019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0E1B13-290E-4486-93F4-CF2689E3F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486F58-ABA4-4FE7-A058-B48EBD5C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1E48-4476-4C5B-9902-5FB6FA7C0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97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 userDrawn="1"/>
        </p:nvGrpSpPr>
        <p:grpSpPr bwMode="auto">
          <a:xfrm>
            <a:off x="-552451" y="-34925"/>
            <a:ext cx="13557251" cy="619125"/>
            <a:chOff x="-116629" y="-34734"/>
            <a:chExt cx="10168066" cy="618744"/>
          </a:xfrm>
        </p:grpSpPr>
        <p:pic>
          <p:nvPicPr>
            <p:cNvPr id="1033" name="Picture 7" descr="tecky-01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629" y="-34734"/>
              <a:ext cx="3599688" cy="61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8" descr="tecky-01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-34734"/>
              <a:ext cx="3599688" cy="61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9" descr="tecky-01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749" y="-34734"/>
              <a:ext cx="3599688" cy="618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/>
          <p:cNvSpPr>
            <a:spLocks noChangeArrowheads="1"/>
          </p:cNvSpPr>
          <p:nvPr userDrawn="1"/>
        </p:nvSpPr>
        <p:spPr bwMode="auto">
          <a:xfrm>
            <a:off x="0" y="6356350"/>
            <a:ext cx="12192000" cy="501650"/>
          </a:xfrm>
          <a:prstGeom prst="rect">
            <a:avLst/>
          </a:prstGeom>
          <a:solidFill>
            <a:srgbClr val="FFDB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cs-CZ" altLang="cs-CZ" sz="1800">
              <a:solidFill>
                <a:srgbClr val="FFFFFF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95277" y="363623"/>
            <a:ext cx="1198135" cy="765768"/>
          </a:xfrm>
          <a:prstGeom prst="rect">
            <a:avLst/>
          </a:prstGeom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26771" y="274638"/>
            <a:ext cx="109556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altLang="cs-CZ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AEE3A26-3CAA-42C2-A64B-7ECC171D6C19}" type="datetime1">
              <a:rPr lang="cs-CZ"/>
              <a:pPr>
                <a:defRPr/>
              </a:pPr>
              <a:t>26.03.2019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www.rodicezainkluzi.cz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8969" y="6356353"/>
            <a:ext cx="24934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669CDF-2593-405B-8676-433CA32F8F1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93278" y="1143402"/>
            <a:ext cx="1751529" cy="28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FFDB0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google.com/store/apps/details?id=air.cz.edaplay.tob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gov.cz/" TargetMode="External"/><Relationship Id="rId2" Type="http://schemas.openxmlformats.org/officeDocument/2006/relationships/hyperlink" Target="http://pomucky.blindfriendly.cz/seznam-vybranych-prostredku-zdravotnicke-techniky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a.cz/cz/co-delame/publikujeme/knih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napece.cz/wp-content/uploads/Katalog_publikaci_a_materialu_SPRP-1.pdf" TargetMode="External"/><Relationship Id="rId2" Type="http://schemas.openxmlformats.org/officeDocument/2006/relationships/hyperlink" Target="http://www.ranapece.cz/2018/05/04/krest-nasi-nove-knihy-pirat-peta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igifolio.rvp.cz/view/view.php?id=12353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02997-7C0D-4E16-9303-172C70C77B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Speciální pedagogika pro</a:t>
            </a:r>
            <a:br>
              <a:rPr lang="cs-CZ" sz="4400" dirty="0"/>
            </a:br>
            <a:r>
              <a:rPr lang="cs-CZ" sz="4400" dirty="0"/>
              <a:t>děti se zrakovým postižením </a:t>
            </a:r>
            <a:br>
              <a:rPr lang="cs-CZ" sz="4400" dirty="0"/>
            </a:b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9187AC-EC27-4307-A092-F429828E0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endParaRPr lang="cs-CZ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cs-CZ" sz="2800" dirty="0">
                <a:solidFill>
                  <a:schemeClr val="accent5">
                    <a:lumMod val="50000"/>
                  </a:schemeClr>
                </a:solidFill>
              </a:rPr>
              <a:t>Mgr. Terezie Hradilková </a:t>
            </a:r>
          </a:p>
        </p:txBody>
      </p:sp>
    </p:spTree>
    <p:extLst>
      <p:ext uri="{BB962C8B-B14F-4D97-AF65-F5344CB8AC3E}">
        <p14:creationId xmlns:p14="http://schemas.microsoft.com/office/powerpoint/2010/main" val="3792464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E05C4-6E57-4CEB-84AE-397CDB5C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Zraková rehabilitace – stimulace zraku a zrakový tréning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F27481-BA47-4B25-8508-C3944CE9E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metoda </a:t>
            </a:r>
            <a:r>
              <a:rPr lang="cs-CZ" b="1" dirty="0"/>
              <a:t>rozvoje zrakového vnímání se nazývá stimulace zraku. </a:t>
            </a:r>
            <a:r>
              <a:rPr lang="cs-CZ" dirty="0"/>
              <a:t>Stimulace zraku vychází ze skutečnosti, že vidění je proces a jedná se funkci získanou, které se musíme naučit (podobně jako je tomu např. s chůzí). Stimulace zraku představuje metodu podpory vidění prostřednictvím úpravy prostředí pro potřeby konkrétního dítěte, a dále zprostředkováním zrakového vjemu, který je dítě schopno zrakem zaregistrovat a uvědomit si ho. Metoda stimulace zraku tedy působí bez aktivní účasti dítěte a ovlivňuje rozvoj jeho zrakového vnímání a zrakových schopností, kdy působí na rozvoj zrakových drah a zrakových center v mozku.</a:t>
            </a:r>
          </a:p>
          <a:p>
            <a:r>
              <a:rPr lang="cs-CZ" dirty="0"/>
              <a:t>Každý využitelný zbytek zraku, tedy i světlocit, je velice významný a má smysl ho stimulovat. Se zrakovou stimulací je vhodné začít od okamžiku zjištění zrakového postižení či odchylek, není nutné čekat, až bude stanovena diagnóza.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2877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0D1D8-D2AB-4872-94FC-AD7B0348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Úprava prostředí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799D51-C238-4C9B-9438-A636686FA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nastavení potřebného barevného kontrastu (hraček, pomůcek, prostoru), velikosti, vzdálenosti a osvětlení prostředí dítěte. </a:t>
            </a:r>
          </a:p>
          <a:p>
            <a:pPr marL="0" indent="0">
              <a:buNone/>
            </a:pPr>
            <a:r>
              <a:rPr lang="cs-CZ" dirty="0"/>
              <a:t>( u dětí s kombinovaným postižením – tělesným – vstupuje potřeba úpravy polohy, dosahu a mobility dítěte) </a:t>
            </a:r>
          </a:p>
          <a:p>
            <a:r>
              <a:rPr lang="cs-CZ" dirty="0"/>
              <a:t>Dítěti lze přizpůsobit jas a sytost barevných ploch (např. stolek, schody), oblečení, hraček a jiných předmětů denní potřeby nebo zvýraznit osoby pestrým oblečením, líčením, pokrývkou hlavy apod.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03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043CF-3E43-4E7D-96FA-F01F02E6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Nevidomé dítě</a:t>
            </a:r>
            <a:r>
              <a:rPr lang="cs-CZ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nemá (prakticky upotřebitelné) žádné zrakové vjemy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EC903-0D59-4CE7-B14E-D6D7BA0DC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549400"/>
            <a:ext cx="10807700" cy="4851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buduje představy o svém okolí na základě ostatních smyslů (sluchu, hmatu, čichu a chuti) a jejich integraci s pohybovými a rovnovážnými dovednostmi. Potřebuje dostatek těchto vjemů, vysvětlení a bezpečí pro objevování bez zrakové kontroly.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</a:rPr>
              <a:t>specifika vývoje nevidomého dítěte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</a:rPr>
              <a:t>: obvykle dříve samo stojí, než sedí, k pohybu potřebuje cílenou a silnější zvukovou motivaci než vidící děti, k učení nápodobou  potřebuje fyzický kontakt „ruka na ruku“ „tělo na tělo“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dětí nevidomých od narození se i přes dostatečný a pravidelný příjem podnětů často rozvinou některé </a:t>
            </a:r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pohybové stereotypy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(kývání, pohupování, pohyby rukama…). Dříve, zejména u pohybově a citově deprivovaných nevidomých dětí, se stereotypům říkalo „slepecké zlozvyky“ a vychovatelé v ústavních zařízeních věnovali čas a energii je děti odnaučit, někdy byly děti za takové projevy trestány. Což mělo často opačný účinek, jak to již u stereotypů bývá. Nyní již víme, že jde o projevy, kterým je dobře předcházet, ale těžko se potlačují či jich zbavuje, protože mají pro dítě silný stimulační či uklidňující a relaxační účinek (viz cucání palce, okusování nehtů, poskakování…). Vhodným vedením lze děti upozornit, že jsou stereotypy společensky obtížně přijímané a postupně je naučit stereotypy ovládat či zmírnit vlastní vůlí.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961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43251E-9741-4BB5-9827-D8D1B200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Metody kompenzace, </a:t>
            </a:r>
            <a:br>
              <a:rPr lang="cs-CZ" sz="3600" b="1" dirty="0"/>
            </a:br>
            <a:r>
              <a:rPr lang="cs-CZ" sz="3600" b="1" dirty="0"/>
              <a:t>kdy je zrak nahrazován funkcí jiných smyslů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4AAD3-C8C0-4804-B4FE-6C2DDA27B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využívání sluchu a echolokace </a:t>
            </a:r>
          </a:p>
          <a:p>
            <a:r>
              <a:rPr lang="cs-CZ" dirty="0"/>
              <a:t>využívání hmatu (pomalejší než vidění a slyšení, není komplexní, dítě získává lokální, neucelený vjemy, které je pak potřeba skládat)</a:t>
            </a:r>
          </a:p>
          <a:p>
            <a:r>
              <a:rPr lang="cs-CZ" dirty="0"/>
              <a:t>prostorová orientace a samostatný pohyb </a:t>
            </a:r>
          </a:p>
          <a:p>
            <a:r>
              <a:rPr lang="cs-CZ" dirty="0"/>
              <a:t>smyslová integrace.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3743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24238-56AD-4752-8E38-2B5E5655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Hračky 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9D6FF-F257-4742-9145-E052644C8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300"/>
            <a:ext cx="10515600" cy="47926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 současné době existuje již velká nabídka barevně a kontrastně, hmatově a zvukově vhodných hraček (říká se jim </a:t>
            </a:r>
            <a:r>
              <a:rPr lang="cs-CZ" dirty="0" err="1"/>
              <a:t>multisenzoriální</a:t>
            </a:r>
            <a:r>
              <a:rPr lang="cs-CZ" dirty="0"/>
              <a:t> nebo inteligentní), jen je dobré je z veliké nabídky a proměnlivé kvality vybírat s ohledem na aktuální potřeby a schopnosti konkrétního dítěte. </a:t>
            </a:r>
          </a:p>
          <a:p>
            <a:r>
              <a:rPr lang="cs-CZ" dirty="0"/>
              <a:t>Speciálního jen tolik, kolik je nezbytně třeba – hračky věci denní potřeby </a:t>
            </a:r>
          </a:p>
          <a:p>
            <a:r>
              <a:rPr lang="cs-CZ" dirty="0"/>
              <a:t>u dětí s kombinací postižení zraku a pohybu, které leží nebo jen krátce sedí či stojí s asistencí (např. děti s DMO) je třeba uplatnit větší vynalézavost. Zde se hodí koncept a nápady na hry dánské psycholožky L. </a:t>
            </a:r>
            <a:r>
              <a:rPr lang="cs-CZ" dirty="0" err="1"/>
              <a:t>Nielsen</a:t>
            </a:r>
            <a:r>
              <a:rPr lang="cs-CZ" dirty="0"/>
              <a:t>: koncept stimulace a podpory vývoje dětí se zrakovým a kombinovaným postižením s využitím předmětů každodenní potřeby: </a:t>
            </a:r>
            <a:r>
              <a:rPr lang="cs-CZ" b="1" dirty="0" err="1"/>
              <a:t>Little</a:t>
            </a:r>
            <a:r>
              <a:rPr lang="cs-CZ" b="1" dirty="0"/>
              <a:t> </a:t>
            </a:r>
            <a:r>
              <a:rPr lang="cs-CZ" b="1" dirty="0" err="1"/>
              <a:t>room</a:t>
            </a:r>
            <a:r>
              <a:rPr lang="cs-CZ" b="1" dirty="0"/>
              <a:t> </a:t>
            </a:r>
            <a:r>
              <a:rPr lang="cs-CZ" dirty="0"/>
              <a:t>- „domeček“ se zavěšenými zvukovými a hmatovými předměty denní potřeby, který si rodiče snadno vyrobí podle návodu poradkyně z krabice od počítače nebo pračky), </a:t>
            </a:r>
            <a:r>
              <a:rPr lang="cs-CZ" b="1" dirty="0"/>
              <a:t>krabička nápadů </a:t>
            </a:r>
            <a:r>
              <a:rPr lang="cs-CZ" dirty="0"/>
              <a:t>– košík s různými hmatově, zvukově a čichově zajímavými předměty posbíranými v domácnosti, </a:t>
            </a:r>
            <a:r>
              <a:rPr lang="cs-CZ" b="1" dirty="0"/>
              <a:t>resonanční deska</a:t>
            </a:r>
            <a:r>
              <a:rPr lang="cs-CZ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8576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5B49F-207C-4DAB-83A1-4D0E6412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1B96EB-E6B2-4CFB-B496-8F4C177E3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2" y="22223"/>
            <a:ext cx="4318001" cy="3238501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4E4C0FA-0BE5-4DA6-8084-AE0F13786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10" y="3401359"/>
            <a:ext cx="5130004" cy="34200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A443AF5-DFDA-4334-9CA8-6F45D500B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94" y="3429000"/>
            <a:ext cx="5135558" cy="34237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EBA3BD-0E8F-4132-9F22-91530DF0A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31" y="36638"/>
            <a:ext cx="4999049" cy="33326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BCEC900-3387-41F1-B9A8-7B7B47733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92" y="36638"/>
            <a:ext cx="3943959" cy="262108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EC4CE99-E351-40B4-BB40-9006278E3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54" y="2033590"/>
            <a:ext cx="4182660" cy="27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37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228BF-4147-4C98-9029-C7E4589F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Hračky 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BAFE53-D9EC-424A-A867-99857B4A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Novou kategorií v dětské hře jsou počítačové aplikace a hry. Pro slabozraké děti se využívají upravené programy nebo přímo vyvinuté pro slabozraké děti – jako jsou např. obrázky a </a:t>
            </a:r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aplikace EDA play 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nebo vzdělávací programy </a:t>
            </a:r>
            <a:r>
              <a:rPr lang="cs-CZ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Petit.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http://www.edaplay.cz/</a:t>
            </a:r>
          </a:p>
          <a:p>
            <a:pPr>
              <a:spcAft>
                <a:spcPts val="0"/>
              </a:spcAf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http://www.petit-os.cz</a:t>
            </a: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endParaRPr lang="cs-CZ" dirty="0">
              <a:hlinkClick r:id="rId2"/>
            </a:endParaRP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https://play.google.com/store/apps/details?id=air.cz.edaplay.toby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9466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844AA-8701-42D2-AED9-5463CCC86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8DFB0D-8862-4D70-8A8E-F04E8DE62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Kompenzační pomůckou pro těžce zrakově postižené osoby – žáky, studenty – rozumíme nástroj, přístroj nebo zařízení speciálně vyrobené nebo speciálně upravené tak, aby svými vlastnostmi a možnostmi použití kompenzovalo (vyrovnávalo) či zmírňovalo nedostatky způsobené zrakovým postižením.</a:t>
            </a:r>
          </a:p>
          <a:p>
            <a:r>
              <a:rPr lang="cs-CZ" dirty="0"/>
              <a:t>Účelem kompenzačních pomůcek pro zrakově postižené je zmírnění informačního deficitu nebo umožnění či usnadnění výkonu činnosti, a to zejména při pohybu a orientaci, jednoduchých každodenních činnostech (jako péče o vlastní osobu, domácnost, orientace v čase), zpřístupnění a zpracování textových a obrazových informací a komunikaci, vzdělávání a pracovní činnosti. Principem kompenzace je zvětšení obrazu či převod informace do hmatové nebo do akustické podoby.</a:t>
            </a:r>
          </a:p>
          <a:p>
            <a:r>
              <a:rPr lang="cs-CZ" dirty="0"/>
              <a:t>Kompenzační pomůcky uznané jako nezbytné pro vyrovnání příležitostí lidem se zrakovým postižením hradí zdravotní </a:t>
            </a:r>
            <a:r>
              <a:rPr lang="cs-CZ" dirty="0" err="1"/>
              <a:t>pojiš´tovna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7367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AF4D6-1CB7-48DD-AEEB-06DC3008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pomůcky hrazené pojišťovnou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C560C3-B272-4A0D-8E1D-FEDBC7F83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http://pomucky.blindfriendly.cz/seznam-vybranych-prostredku-zdravotnicke-techniky.html</a:t>
            </a:r>
            <a:endParaRPr lang="cs-CZ" dirty="0"/>
          </a:p>
          <a:p>
            <a:r>
              <a:rPr lang="cs-CZ" dirty="0"/>
              <a:t>Seznam prostředků zdravotnické techniky pro zrakově postižené, hrazených z veřejného zdravotního pojištění, najdete v příloze č. 3, oddíl c zákona o veřejném zdravotním pojištění č. 48/1 sb. v platném znění, který lze najít např. na webu </a:t>
            </a:r>
            <a:r>
              <a:rPr lang="cs-CZ" dirty="0">
                <a:hlinkClick r:id="rId3"/>
              </a:rPr>
              <a:t>http://portal.gov.cz</a:t>
            </a:r>
            <a:r>
              <a:rPr lang="cs-CZ" dirty="0"/>
              <a:t>.</a:t>
            </a:r>
          </a:p>
          <a:p>
            <a:r>
              <a:rPr lang="cs-CZ" dirty="0"/>
              <a:t>Dalekohledy, lupy, </a:t>
            </a:r>
            <a:r>
              <a:rPr lang="cs-CZ" dirty="0" err="1"/>
              <a:t>glukoměry</a:t>
            </a:r>
            <a:r>
              <a:rPr lang="cs-CZ" dirty="0"/>
              <a:t>, hole, teploměry, indikátory hladiny,…</a:t>
            </a:r>
          </a:p>
        </p:txBody>
      </p:sp>
    </p:spTree>
    <p:extLst>
      <p:ext uri="{BB962C8B-B14F-4D97-AF65-F5344CB8AC3E}">
        <p14:creationId xmlns:p14="http://schemas.microsoft.com/office/powerpoint/2010/main" val="816236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54290-8428-406C-AE32-F1CB600F1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Publikace a další informace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23FA7-21F7-4AA2-92B4-BFB0FF8EE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500"/>
            <a:ext cx="10515600" cy="465137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Praxe a metody rané péče v ČR: </a:t>
            </a:r>
            <a:r>
              <a:rPr lang="cs-CZ" dirty="0"/>
              <a:t>Terezie Hradilková a kolektiv, Portál, 2018,  kapitola 7.3. děti se zrakovým postižením, stra. 72 - 86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Speciální pedagogika osob se zrakovým postižením: </a:t>
            </a:r>
            <a:r>
              <a:rPr lang="cs-CZ" dirty="0"/>
              <a:t>Dita Finková, Libuše </a:t>
            </a:r>
            <a:r>
              <a:rPr lang="cs-CZ" dirty="0" err="1"/>
              <a:t>Ludíková</a:t>
            </a:r>
            <a:r>
              <a:rPr lang="cs-CZ" dirty="0"/>
              <a:t>, Veronika Růžičková, 2007, Univerzita Palackého, ISBN: 978-80-244-1857-5</a:t>
            </a:r>
          </a:p>
          <a:p>
            <a:endParaRPr lang="cs-CZ" b="1" dirty="0"/>
          </a:p>
          <a:p>
            <a:r>
              <a:rPr lang="cs-CZ" b="1" dirty="0"/>
              <a:t>Rosteme hrou</a:t>
            </a:r>
            <a:r>
              <a:rPr lang="cs-CZ" dirty="0"/>
              <a:t>: </a:t>
            </a:r>
            <a:r>
              <a:rPr lang="cs-CZ" dirty="0" err="1"/>
              <a:t>Moleman</a:t>
            </a:r>
            <a:r>
              <a:rPr lang="cs-CZ" dirty="0"/>
              <a:t>, </a:t>
            </a:r>
            <a:r>
              <a:rPr lang="cs-CZ" dirty="0" err="1"/>
              <a:t>Yolanda</a:t>
            </a:r>
            <a:r>
              <a:rPr lang="cs-CZ" dirty="0"/>
              <a:t> a kolektiv, Raná péče EDA, ISBN 978-80-260-5862-5, 2014 </a:t>
            </a:r>
            <a:r>
              <a:rPr lang="cs-CZ" sz="2000" dirty="0">
                <a:hlinkClick r:id="rId2"/>
              </a:rPr>
              <a:t>https://www.eda.cz/cz/co-delame/publikujeme/kniha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b="1" dirty="0"/>
              <a:t>Univerzita Palackého v Olomouci - Aplikované pohybové aktivity osob s tělesným postižením, 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799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3A7809-0BF6-496B-A344-5ED9D5868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4F70D-D9BE-4E95-9656-7CF08A253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73475"/>
          </a:xfrm>
        </p:spPr>
        <p:txBody>
          <a:bodyPr/>
          <a:lstStyle/>
          <a:p>
            <a:r>
              <a:rPr lang="cs-CZ" sz="32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možnosti</a:t>
            </a:r>
            <a:r>
              <a:rPr lang="cs-CZ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výchovy a vzdělávání dětí se zrakovým postižením</a:t>
            </a:r>
          </a:p>
          <a:p>
            <a:r>
              <a:rPr lang="cs-CZ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specifické metody </a:t>
            </a:r>
            <a:r>
              <a:rPr lang="cs-CZ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výchovy a vzdělávání; </a:t>
            </a:r>
          </a:p>
          <a:p>
            <a:r>
              <a:rPr lang="cs-CZ" sz="32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dítě se zrakovým postižením v předškolním vzdělávání</a:t>
            </a:r>
          </a:p>
          <a:p>
            <a:r>
              <a:rPr lang="cs-CZ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možnosti a předpoklady 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inkluzivního vzdělávání v základním a středním školství </a:t>
            </a:r>
          </a:p>
          <a:p>
            <a:r>
              <a:rPr lang="cs-CZ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specifika </a:t>
            </a:r>
            <a:r>
              <a:rPr lang="cs-CZ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hry </a:t>
            </a:r>
            <a:r>
              <a:rPr lang="cs-CZ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dítěte se zrakovým postižením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6221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33CBB-9A89-4BBC-BB05-F73778A0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587499"/>
          </a:xfrm>
        </p:spPr>
        <p:txBody>
          <a:bodyPr>
            <a:normAutofit/>
          </a:bodyPr>
          <a:lstStyle/>
          <a:p>
            <a:r>
              <a:rPr lang="cs-CZ" dirty="0"/>
              <a:t>Publikace a brožury – </a:t>
            </a:r>
            <a:r>
              <a:rPr lang="cs-CZ" sz="3600" dirty="0"/>
              <a:t>Společnost pro ranou péči</a:t>
            </a:r>
            <a:br>
              <a:rPr lang="cs-CZ" sz="3600" dirty="0"/>
            </a:br>
            <a:r>
              <a:rPr lang="cs-CZ" sz="3100" dirty="0">
                <a:solidFill>
                  <a:srgbClr val="0070C0"/>
                </a:solidFill>
              </a:rPr>
              <a:t>http://www.ranapece.cz/vydavame/</a:t>
            </a:r>
            <a:br>
              <a:rPr lang="cs-CZ" sz="3100" dirty="0">
                <a:solidFill>
                  <a:srgbClr val="0070C0"/>
                </a:solidFill>
              </a:rPr>
            </a:br>
            <a:endParaRPr lang="cs-CZ" sz="3100" dirty="0">
              <a:solidFill>
                <a:srgbClr val="0070C0"/>
              </a:solidFill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44D1606-B7F0-45E5-80B5-88455E411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2624"/>
            <a:ext cx="5157787" cy="968376"/>
          </a:xfrm>
        </p:spPr>
        <p:txBody>
          <a:bodyPr>
            <a:normAutofit/>
          </a:bodyPr>
          <a:lstStyle/>
          <a:p>
            <a:pPr lvl="0"/>
            <a:r>
              <a:rPr lang="cs-CZ" sz="2000" b="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http://www.ranapece.cz/2018/05/04/krest-nasi-nove-knihy-pirat-peta/</a:t>
            </a:r>
            <a:endParaRPr lang="cs-CZ" sz="1000" b="0" dirty="0">
              <a:solidFill>
                <a:srgbClr val="0070C0"/>
              </a:solidFill>
            </a:endParaRPr>
          </a:p>
          <a:p>
            <a:pPr lvl="0"/>
            <a:endParaRPr lang="cs-CZ" sz="1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F275CC-24E2-4AC2-BBCA-A8921DC4D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3035299"/>
            <a:ext cx="3695700" cy="3154364"/>
          </a:xfrm>
        </p:spPr>
        <p:txBody>
          <a:bodyPr/>
          <a:lstStyle/>
          <a:p>
            <a:pPr lvl="0"/>
            <a:r>
              <a:rPr lang="cs-CZ" dirty="0">
                <a:solidFill>
                  <a:prstClr val="black"/>
                </a:solidFill>
              </a:rPr>
              <a:t>Knížečka </a:t>
            </a:r>
            <a:r>
              <a:rPr lang="cs-CZ" b="1" dirty="0">
                <a:solidFill>
                  <a:prstClr val="black"/>
                </a:solidFill>
              </a:rPr>
              <a:t>Pirát Péťa ve školce </a:t>
            </a:r>
            <a:r>
              <a:rPr lang="cs-CZ" dirty="0">
                <a:solidFill>
                  <a:prstClr val="black"/>
                </a:solidFill>
              </a:rPr>
              <a:t>aneb Vaše dítě a okluze, SPRP 2018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91D78D8-328E-4C53-9469-5A05EDFAF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066924"/>
            <a:ext cx="5259388" cy="968375"/>
          </a:xfrm>
        </p:spPr>
        <p:txBody>
          <a:bodyPr>
            <a:normAutofit/>
          </a:bodyPr>
          <a:lstStyle/>
          <a:p>
            <a:pPr lvl="0"/>
            <a:r>
              <a:rPr lang="cs-CZ" sz="2000" b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http://www.ranapece.cz/wp-content/uploads/Katalog_publikaci_a_materialu_SPRP-1.pdf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B088F1-4410-4078-A498-79A2A12DB8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658101" y="3173412"/>
            <a:ext cx="2734975" cy="30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E50AC8B-5746-4357-84CC-E153508D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Publikace – EDA </a:t>
            </a:r>
            <a:r>
              <a:rPr lang="cs-CZ" sz="2400" dirty="0"/>
              <a:t>https://www.eda.cz/cz/co-delame/publikujeme/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CB14079E-F89B-4455-83C5-B53AC9FF8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38412"/>
            <a:ext cx="8342101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2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338F7-9A3F-42CC-BA1A-FCD01ABA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Vzdělávání – předškolní a školní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434C36-BCAD-4D05-9E4C-D7DBBB7C4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rozhodování – speciální , běžné</a:t>
            </a:r>
            <a:r>
              <a:rPr lang="cs-CZ"/>
              <a:t>, domácí </a:t>
            </a:r>
          </a:p>
        </p:txBody>
      </p:sp>
    </p:spTree>
    <p:extLst>
      <p:ext uri="{BB962C8B-B14F-4D97-AF65-F5344CB8AC3E}">
        <p14:creationId xmlns:p14="http://schemas.microsoft.com/office/powerpoint/2010/main" val="96299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09600" y="440898"/>
            <a:ext cx="9933709" cy="1143000"/>
          </a:xfrm>
        </p:spPr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Inkluze a integrace / exkluze a segregace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MS PGothic" panose="020B0600070205080204" pitchFamily="34" charset="-128"/>
              </a:rPr>
              <a:t>18.03.2019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www.rodicezainkluzi.cz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524C1F2-75A4-1242-8090-A1B3C25BD526}" type="slidenum">
              <a:rPr lang="en-US">
                <a:latin typeface="Calibri" panose="020F050202020403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3" y="1984961"/>
            <a:ext cx="5694218" cy="421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6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FFC000"/>
                </a:solidFill>
              </a:rPr>
              <a:t>Podstata tzv. inkluzivní novely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59132" y="1593283"/>
            <a:ext cx="8908869" cy="480998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Dítě s SVP má 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právní nárok </a:t>
            </a:r>
            <a:r>
              <a:rPr lang="cs-CZ" sz="2400" dirty="0"/>
              <a:t>na podporu.</a:t>
            </a:r>
          </a:p>
          <a:p>
            <a:pPr marL="0" indent="0">
              <a:buNone/>
            </a:pPr>
            <a:r>
              <a:rPr lang="cs-CZ" sz="2400" b="1" dirty="0"/>
              <a:t>Druhy 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podpůrných opatření </a:t>
            </a:r>
            <a:r>
              <a:rPr lang="cs-CZ" sz="2400" dirty="0"/>
              <a:t>a jejich normovanou finanční náročnost </a:t>
            </a:r>
            <a:r>
              <a:rPr lang="cs-CZ" sz="2400" b="1" dirty="0"/>
              <a:t>vymezují právní předpisy.</a:t>
            </a:r>
          </a:p>
          <a:p>
            <a:pPr marL="0" indent="0">
              <a:buNone/>
            </a:pPr>
            <a:r>
              <a:rPr lang="cs-CZ" sz="2400" b="1" dirty="0"/>
              <a:t>Školské poradenské zařízení posoudí </a:t>
            </a:r>
            <a:r>
              <a:rPr lang="cs-CZ" sz="2400" dirty="0"/>
              <a:t>potřeby dítěte </a:t>
            </a:r>
            <a:br>
              <a:rPr lang="cs-CZ" sz="2400" dirty="0"/>
            </a:br>
            <a:r>
              <a:rPr lang="cs-CZ" sz="2400" dirty="0"/>
              <a:t>a </a:t>
            </a:r>
            <a:r>
              <a:rPr lang="cs-CZ" sz="2400" b="1" dirty="0"/>
              <a:t>rozhodne</a:t>
            </a:r>
            <a:r>
              <a:rPr lang="cs-CZ" sz="2400" dirty="0"/>
              <a:t> 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tzv. „Doporučením“ </a:t>
            </a:r>
            <a:r>
              <a:rPr lang="cs-CZ" sz="2400" dirty="0"/>
              <a:t>(rozhodnutí orgánu veřejné moci) </a:t>
            </a:r>
            <a:br>
              <a:rPr lang="cs-CZ" sz="2400" dirty="0"/>
            </a:br>
            <a:r>
              <a:rPr lang="cs-CZ" sz="2400" dirty="0"/>
              <a:t>o podpoře. </a:t>
            </a:r>
          </a:p>
          <a:p>
            <a:pPr marL="0" indent="0">
              <a:buNone/>
            </a:pPr>
            <a:r>
              <a:rPr lang="cs-CZ" sz="2400" b="1" dirty="0"/>
              <a:t>Škola má povinnost </a:t>
            </a:r>
            <a:r>
              <a:rPr lang="cs-CZ" sz="2400" dirty="0"/>
              <a:t>přiznaná podpůrná opatření zajistit a 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poskytovat</a:t>
            </a:r>
            <a:r>
              <a:rPr lang="cs-CZ" sz="2400" dirty="0"/>
              <a:t>. </a:t>
            </a:r>
            <a:br>
              <a:rPr lang="cs-CZ" sz="2400" b="1" dirty="0"/>
            </a:br>
            <a:r>
              <a:rPr lang="cs-CZ" sz="2400" b="1" dirty="0"/>
              <a:t>Stát garantuje </a:t>
            </a: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financování</a:t>
            </a:r>
            <a:r>
              <a:rPr lang="cs-CZ" sz="2400" b="1" dirty="0"/>
              <a:t> </a:t>
            </a:r>
            <a:r>
              <a:rPr lang="cs-CZ" sz="2400" dirty="0"/>
              <a:t>takto</a:t>
            </a:r>
            <a:r>
              <a:rPr lang="cs-CZ" sz="2400" b="1" dirty="0"/>
              <a:t> </a:t>
            </a:r>
            <a:r>
              <a:rPr lang="cs-CZ" sz="2400" dirty="0"/>
              <a:t>přiznané podpory v plné výši </a:t>
            </a:r>
            <a:br>
              <a:rPr lang="cs-CZ" sz="2400" dirty="0"/>
            </a:br>
            <a:r>
              <a:rPr lang="cs-CZ" sz="2400" dirty="0"/>
              <a:t>z veřejných rozpočtů.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www.rodicezainkluzi.cz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374531" y="6319700"/>
            <a:ext cx="1870075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EFA74AA-7316-464B-B08C-0A6B8E9BFDEF}" type="slidenum">
              <a:rPr lang="en-US" altLang="cs-CZ">
                <a:latin typeface="Calibri" panose="020F050202020403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981200" y="6356353"/>
            <a:ext cx="2133600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MS PGothic" panose="020B0600070205080204" pitchFamily="34" charset="-128"/>
              </a:rPr>
              <a:t>18.03.2019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086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          </a:t>
            </a:r>
            <a:r>
              <a:rPr lang="cs-CZ" b="1" dirty="0">
                <a:solidFill>
                  <a:srgbClr val="FFC000"/>
                </a:solidFill>
              </a:rPr>
              <a:t>Přehled hlavních změn  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765" y="1459970"/>
            <a:ext cx="8229600" cy="4861845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MS PGothic" panose="020B0600070205080204" pitchFamily="34" charset="-128"/>
              </a:rPr>
              <a:t>18.03.2019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www.rodicezainkluzi.cz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EFA74AA-7316-464B-B08C-0A6B8E9BFDEF}" type="slidenum">
              <a:rPr lang="en-US" altLang="cs-CZ">
                <a:latin typeface="Calibri" panose="020F050202020403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9760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56B8E-BE9F-4EFA-AEBC-4AFBA26B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Podpůrná opatření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B88EB-9B6A-4D15-A938-A68A38FC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9700"/>
            <a:ext cx="10515600" cy="47672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„… </a:t>
            </a:r>
            <a:r>
              <a:rPr lang="cs-CZ" i="1" dirty="0"/>
              <a:t>Podpůrnými opatřeními se rozumí nezbytné úpravy ve vzdělávání a školských službách odpovídající zdravotnímu stavu, kulturnímu prostředí nebo jiným životním podmínkám dítěte, žáka nebo studenta….“ (§ 16 zák. č. 561/2004 Sb. v novele zák. č. 82/2015 Sb.)</a:t>
            </a:r>
          </a:p>
          <a:p>
            <a:r>
              <a:rPr lang="cs-CZ" dirty="0"/>
              <a:t>Podpůrná opatření představují </a:t>
            </a:r>
            <a:r>
              <a:rPr lang="cs-CZ" b="1" dirty="0"/>
              <a:t>popis doporučení</a:t>
            </a:r>
            <a:r>
              <a:rPr lang="cs-CZ" dirty="0"/>
              <a:t>, jak pracovat s dítětem se zrakovým postižením v předškolním vzdělávání, jak toto dítě co nejlépe připravit na vzdělávání v základní škole, jak rozvíjet jeho schopnosti a dovednosti, jak získávat kompetence dle RVP PV. </a:t>
            </a:r>
          </a:p>
          <a:p>
            <a:r>
              <a:rPr lang="cs-CZ" dirty="0"/>
              <a:t>Změnou proti dřívějším pravidlům při integrovaném vzdělávání je, že nenastavujeme podpůrná opatření podle stupně zrakového postižení, </a:t>
            </a:r>
            <a:r>
              <a:rPr lang="cs-CZ" b="1" dirty="0"/>
              <a:t>ale podle potřeb dítěte</a:t>
            </a:r>
            <a:r>
              <a:rPr lang="cs-CZ" dirty="0"/>
              <a:t>.</a:t>
            </a:r>
          </a:p>
          <a:p>
            <a:r>
              <a:rPr lang="cs-CZ" dirty="0"/>
              <a:t> </a:t>
            </a:r>
            <a:r>
              <a:rPr lang="cs-CZ" b="1" dirty="0"/>
              <a:t>Diagnostiku těchto potřeb </a:t>
            </a:r>
            <a:r>
              <a:rPr lang="cs-CZ" dirty="0"/>
              <a:t>provádí nejčastěji speciální pedagog v SPC pro děti s vadami zraku. Podpůrná opatření poskytujeme stejnou měrou v prostředí běžné mateřské školy i v mateřské škole nebo třídě samostatně zřízené podle § 16 odst. 9 pro vzdělávání žáků s vadami zraku. </a:t>
            </a:r>
          </a:p>
          <a:p>
            <a:r>
              <a:rPr lang="cs-CZ" dirty="0"/>
              <a:t>Práci s dítětem se zrakovým postižením a oslabením zrakových funkcí je nutné </a:t>
            </a:r>
            <a:r>
              <a:rPr lang="cs-CZ" b="1" dirty="0"/>
              <a:t>individuálně plánovat a hodnotit</a:t>
            </a:r>
            <a:r>
              <a:rPr lang="cs-CZ" dirty="0"/>
              <a:t>. Při plánování si ujasníme cíle, připravíme si potřebné pomůcky, při hodnocení zjišťujeme, jaké pokroky dítě udělalo, co nového se naučilo a také, zda naše určené cíle odpovídají schopnostem dítěte a pedagogickým zásadám.</a:t>
            </a:r>
          </a:p>
        </p:txBody>
      </p:sp>
    </p:spTree>
    <p:extLst>
      <p:ext uri="{BB962C8B-B14F-4D97-AF65-F5344CB8AC3E}">
        <p14:creationId xmlns:p14="http://schemas.microsoft.com/office/powerpoint/2010/main" val="1871413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5566E08-6ACB-48F2-9533-C370E13795B6}" type="slidenum">
              <a:rPr lang="cs-CZ">
                <a:latin typeface="Calibri" panose="020F050202020403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cs-CZ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492" y="352324"/>
            <a:ext cx="9404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cs-CZ" sz="4000" b="1" dirty="0">
                <a:solidFill>
                  <a:srgbClr val="FFC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Změna právního charakteru PO od 1.9.2016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9520" y="29667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0300" y="1346200"/>
            <a:ext cx="9519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 jsou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právním nárokem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, ne možností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účelem j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e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vyrovnat odlišné vzdělávací podmínky 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žáka vůči standardu vzdělávání v hlavním vzdělávacím proudu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přiznává ŠPZ v závislosti na potřebě dítěte 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ne na “</a:t>
            </a:r>
            <a:r>
              <a:rPr lang="cs-CZ" sz="2400" dirty="0" err="1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šk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. </a:t>
            </a:r>
            <a:r>
              <a:rPr lang="cs-CZ" sz="2400" dirty="0" err="1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zdr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. postižení”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podle rozsahu a obsahu se se dělí do 5 stupňů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 přiznaná ŠPZ nikdo jiný je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“neschvaluje”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proti rozhodnutí mají rodiče i školy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právo se odvolat: 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revizní orgán NÚV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 ve 2. až 5. stupni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financuje stát 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přes evidenci ve ŠM / proplácí KÚ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 jsou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školy povinny 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dítěti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poskytovat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, ne o nich rozhodovat</a:t>
            </a:r>
          </a:p>
          <a:p>
            <a:pPr marL="342900" indent="-342900" defTabSz="457200" eaLnBrk="0" fontAlgn="base" hangingPunct="0">
              <a:spcBef>
                <a:spcPct val="0"/>
              </a:spcBef>
              <a:spcAft>
                <a:spcPct val="0"/>
              </a:spcAft>
              <a:buFont typeface="Zapf Dingbats" charset="0"/>
              <a:buChar char="✓"/>
            </a:pP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PO má v celé ČR stejnou cenu (tzv. </a:t>
            </a:r>
            <a:r>
              <a:rPr lang="cs-CZ" sz="2400" b="1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normovaná finanční náročnost</a:t>
            </a:r>
            <a:r>
              <a:rPr lang="cs-CZ" sz="24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)</a:t>
            </a:r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48200" y="6356353"/>
            <a:ext cx="28956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www.rodicezainkluzi.cz</a:t>
            </a:r>
          </a:p>
        </p:txBody>
      </p:sp>
      <p:sp>
        <p:nvSpPr>
          <p:cNvPr id="17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981200" y="6356353"/>
            <a:ext cx="2133600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MS PGothic" panose="020B0600070205080204" pitchFamily="34" charset="-128"/>
              </a:rPr>
              <a:t>18.03.2019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0330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91508"/>
            <a:ext cx="9537878" cy="1143000"/>
          </a:xfrm>
        </p:spPr>
        <p:txBody>
          <a:bodyPr/>
          <a:lstStyle/>
          <a:p>
            <a:pPr algn="l">
              <a:defRPr/>
            </a:pPr>
            <a:r>
              <a:rPr lang="cs-CZ" sz="4000" b="1" dirty="0">
                <a:solidFill>
                  <a:srgbClr val="FFC000"/>
                </a:solidFill>
                <a:latin typeface="Calibri" panose="020F0502020204030204" pitchFamily="34" charset="0"/>
                <a:cs typeface="+mn-cs"/>
              </a:rPr>
              <a:t>Druhy podpůrných opatření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444500" y="1136061"/>
            <a:ext cx="9960264" cy="5220292"/>
          </a:xfrm>
        </p:spPr>
        <p:txBody>
          <a:bodyPr/>
          <a:lstStyle/>
          <a:p>
            <a:r>
              <a:rPr lang="cs-CZ" altLang="cs-CZ" sz="2000" dirty="0"/>
              <a:t>podpora a </a:t>
            </a:r>
            <a:r>
              <a:rPr lang="cs-CZ" altLang="cs-CZ" sz="2000" b="1" dirty="0"/>
              <a:t>poradenská pomoc </a:t>
            </a:r>
            <a:r>
              <a:rPr lang="cs-CZ" altLang="cs-CZ" sz="2000" dirty="0"/>
              <a:t>školním poradenským pracovištěm</a:t>
            </a:r>
          </a:p>
          <a:p>
            <a:r>
              <a:rPr lang="cs-CZ" altLang="cs-CZ" sz="2000" b="1" dirty="0"/>
              <a:t>individuální vzdělávací plán </a:t>
            </a:r>
            <a:r>
              <a:rPr lang="cs-CZ" altLang="cs-CZ" sz="2000" dirty="0"/>
              <a:t>(IVP)</a:t>
            </a:r>
          </a:p>
          <a:p>
            <a:r>
              <a:rPr lang="cs-CZ" altLang="cs-CZ" sz="2000" b="1" dirty="0"/>
              <a:t>úprava</a:t>
            </a:r>
            <a:r>
              <a:rPr lang="cs-CZ" altLang="cs-CZ" sz="2000" dirty="0"/>
              <a:t> obsahu, výstupů, hodnocení, forem a metod vzdělávání </a:t>
            </a:r>
          </a:p>
          <a:p>
            <a:r>
              <a:rPr lang="cs-CZ" altLang="cs-CZ" sz="2000" b="1" dirty="0"/>
              <a:t>organizace</a:t>
            </a:r>
            <a:r>
              <a:rPr lang="cs-CZ" altLang="cs-CZ" sz="2000" dirty="0"/>
              <a:t> </a:t>
            </a:r>
            <a:r>
              <a:rPr lang="cs-CZ" altLang="cs-CZ" sz="2000" b="1" dirty="0"/>
              <a:t>vzdělávání </a:t>
            </a:r>
            <a:r>
              <a:rPr lang="cs-CZ" altLang="cs-CZ" sz="2000" dirty="0"/>
              <a:t>jako organizace výuky, volno-časových aktivit, prostorového uspořádání, práce s rozvrhem, délkou hodiny a přestávky</a:t>
            </a:r>
          </a:p>
          <a:p>
            <a:r>
              <a:rPr lang="cs-CZ" altLang="cs-CZ" sz="2000" b="1" dirty="0"/>
              <a:t>předměty </a:t>
            </a:r>
            <a:r>
              <a:rPr lang="cs-CZ" altLang="cs-CZ" sz="2000" dirty="0"/>
              <a:t>speciálně pedagogické péče, pedagogické intervence</a:t>
            </a:r>
          </a:p>
          <a:p>
            <a:r>
              <a:rPr lang="cs-CZ" altLang="cs-CZ" sz="2000" b="1" dirty="0"/>
              <a:t>personální podpora</a:t>
            </a:r>
            <a:r>
              <a:rPr lang="cs-CZ" altLang="cs-CZ" sz="2000" dirty="0"/>
              <a:t>: asistent pedagoga, další pedagogický pracovník, školní psycholog, školní speciální pedagog, tlumočník do českého znakového jazyka, přepisovatel pro neslyšící, průvodce pro orientaci v prostoru</a:t>
            </a:r>
          </a:p>
          <a:p>
            <a:r>
              <a:rPr lang="cs-CZ" altLang="cs-CZ" sz="2000" dirty="0"/>
              <a:t>použití </a:t>
            </a:r>
            <a:r>
              <a:rPr lang="cs-CZ" altLang="cs-CZ" sz="2000" b="1" dirty="0"/>
              <a:t>kompenzačních pomůcek</a:t>
            </a:r>
            <a:r>
              <a:rPr lang="cs-CZ" altLang="cs-CZ" sz="2000" dirty="0"/>
              <a:t>, speciálních učebnic a speciálních pomůcek</a:t>
            </a:r>
          </a:p>
          <a:p>
            <a:r>
              <a:rPr lang="cs-CZ" altLang="cs-CZ" sz="2000" dirty="0"/>
              <a:t>využívání </a:t>
            </a:r>
            <a:r>
              <a:rPr lang="cs-CZ" altLang="cs-CZ" sz="2000" b="1" dirty="0"/>
              <a:t>komunikačních systémů </a:t>
            </a:r>
            <a:r>
              <a:rPr lang="cs-CZ" altLang="cs-CZ" sz="2000" dirty="0"/>
              <a:t>neslyšících a hluchoslepých osob, Braillova písma a náhradních komunikačních systémů</a:t>
            </a:r>
          </a:p>
          <a:p>
            <a:r>
              <a:rPr lang="cs-CZ" altLang="cs-CZ" sz="2000" b="1" dirty="0"/>
              <a:t>stavební úpravy </a:t>
            </a:r>
            <a:r>
              <a:rPr lang="cs-CZ" altLang="cs-CZ" sz="2000" dirty="0"/>
              <a:t>prostor, kde se žák vzdělává</a:t>
            </a:r>
          </a:p>
          <a:p>
            <a:r>
              <a:rPr lang="cs-CZ" altLang="cs-CZ" sz="2000" b="1" dirty="0"/>
              <a:t>prodloužení </a:t>
            </a:r>
            <a:r>
              <a:rPr lang="cs-CZ" altLang="cs-CZ" sz="2000" dirty="0"/>
              <a:t>středního nebo vyššího odborného vzdělávání až o 2 roky</a:t>
            </a:r>
          </a:p>
          <a:p>
            <a:r>
              <a:rPr lang="cs-CZ" altLang="cs-CZ" sz="2000" dirty="0"/>
              <a:t>úprava podmínek </a:t>
            </a:r>
            <a:r>
              <a:rPr lang="cs-CZ" altLang="cs-CZ" sz="2000" b="1" dirty="0"/>
              <a:t>přijímání</a:t>
            </a:r>
            <a:r>
              <a:rPr lang="cs-CZ" altLang="cs-CZ" sz="2000" dirty="0"/>
              <a:t> ke vzdělávání a </a:t>
            </a:r>
            <a:r>
              <a:rPr lang="cs-CZ" altLang="cs-CZ" sz="2000" b="1" dirty="0"/>
              <a:t>ukončování </a:t>
            </a:r>
            <a:r>
              <a:rPr lang="cs-CZ" altLang="cs-CZ" sz="2000" dirty="0"/>
              <a:t>vzdělávání</a:t>
            </a:r>
          </a:p>
          <a:p>
            <a:endParaRPr lang="cs-CZ" altLang="cs-CZ" sz="2000" dirty="0"/>
          </a:p>
        </p:txBody>
      </p:sp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981200" y="6356353"/>
            <a:ext cx="2133600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MS PGothic" panose="020B0600070205080204" pitchFamily="34" charset="-128"/>
              </a:rPr>
              <a:t>18.03.2019</a:t>
            </a:r>
            <a:endParaRPr lang="en-US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648200" y="6356353"/>
            <a:ext cx="28956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www.rodicezainkluzi.cz</a:t>
            </a:r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340727" y="6356353"/>
            <a:ext cx="1870075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EFA74AA-7316-464B-B08C-0A6B8E9BFDEF}" type="slidenum">
              <a:rPr lang="en-US" altLang="cs-CZ">
                <a:latin typeface="Calibri" panose="020F050202020403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087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89971" cy="1084262"/>
          </a:xfrm>
        </p:spPr>
        <p:txBody>
          <a:bodyPr/>
          <a:lstStyle/>
          <a:p>
            <a:pPr>
              <a:defRPr/>
            </a:pPr>
            <a:r>
              <a:rPr lang="cs-CZ" sz="4000" b="1" dirty="0">
                <a:solidFill>
                  <a:srgbClr val="FFC000"/>
                </a:solidFill>
                <a:latin typeface="Calibri" panose="020F0502020204030204" pitchFamily="34" charset="0"/>
                <a:cs typeface="+mn-cs"/>
              </a:rPr>
              <a:t> Asistent pedagoga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0910"/>
            <a:ext cx="12065000" cy="4873190"/>
          </a:xfrm>
        </p:spPr>
        <p:txBody>
          <a:bodyPr/>
          <a:lstStyle/>
          <a:p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Asistent pedagoga </a:t>
            </a:r>
            <a:r>
              <a:rPr lang="cs-CZ" sz="2400" dirty="0"/>
              <a:t>Pedagogický pracovník, zaměstnanec školy.</a:t>
            </a:r>
          </a:p>
          <a:p>
            <a:r>
              <a:rPr lang="cs-CZ" sz="2400" dirty="0"/>
              <a:t>Poskytuje podporu jinému pedagogickému pracovníkovi při vzdělávání žáka či žáků se SVP v rozsahu podpůrného opatření. Pracuje podle potřeby </a:t>
            </a:r>
            <a:r>
              <a:rPr lang="cs-CZ" sz="2400" b="1" dirty="0"/>
              <a:t>se žákem nebo s ostatními žáky </a:t>
            </a:r>
            <a:r>
              <a:rPr lang="cs-CZ" sz="2400" dirty="0"/>
              <a:t>podle pokynů a ve spolupráci s pedagogem.</a:t>
            </a:r>
            <a:br>
              <a:rPr lang="cs-CZ" sz="2400" dirty="0"/>
            </a:br>
            <a:r>
              <a:rPr lang="cs-CZ" sz="2400" b="1" dirty="0"/>
              <a:t>Přímá a nepřímá pedagogická činnost. </a:t>
            </a:r>
          </a:p>
          <a:p>
            <a:r>
              <a:rPr lang="cs-CZ" sz="2400" b="1" dirty="0"/>
              <a:t>Výchovné práce, adaptace, komunikace, pomoc v sebeobsluze.</a:t>
            </a:r>
            <a:br>
              <a:rPr lang="cs-CZ" sz="2400" dirty="0"/>
            </a:br>
            <a:r>
              <a:rPr lang="cs-CZ" sz="2400" b="1" i="1" dirty="0"/>
              <a:t>§ 5 odst. 3 písm. e) nezbytná pomoc žákům při sebeobsluze a pohybu během vyučování a při akcích pořádaných školou </a:t>
            </a:r>
            <a:br>
              <a:rPr lang="cs-CZ" sz="2400" b="1" i="1" dirty="0"/>
            </a:br>
            <a:r>
              <a:rPr lang="cs-CZ" sz="2400" dirty="0"/>
              <a:t>x vzdělávání je veřejná služba, požadavek osobní asistence je diskriminační.</a:t>
            </a:r>
            <a:br>
              <a:rPr lang="cs-CZ" sz="2400" dirty="0"/>
            </a:br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Školní asistent: </a:t>
            </a:r>
            <a:r>
              <a:rPr lang="cs-CZ" sz="2400" dirty="0"/>
              <a:t>podpora dětí a žáků ohrožených školním neúspěchem a dětí a žáků ze sociálně znevýhodněného prostředí.</a:t>
            </a:r>
          </a:p>
          <a:p>
            <a:r>
              <a:rPr lang="cs-CZ" sz="2400" b="1" dirty="0">
                <a:solidFill>
                  <a:schemeClr val="accent6">
                    <a:lumMod val="50000"/>
                  </a:schemeClr>
                </a:solidFill>
              </a:rPr>
              <a:t>Osobní asistent: </a:t>
            </a:r>
            <a:r>
              <a:rPr lang="cs-CZ" sz="2400" dirty="0"/>
              <a:t>Placené služba dle z. o sociální službách.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B7F9B6A-A478-4D31-8589-A800E7042BFF}" type="datetime1">
              <a:rPr lang="cs-CZ">
                <a:latin typeface="Calibri" panose="020F050202020403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26.03.2019</a:t>
            </a:fld>
            <a:endParaRPr lang="en-US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www.rodicezainkluzi.cz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EFA74AA-7316-464B-B08C-0A6B8E9BFDEF}" type="slidenum">
              <a:rPr lang="en-US" altLang="cs-CZ">
                <a:latin typeface="Calibri" panose="020F0502020204030204" pitchFamily="34" charset="0"/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cs-CZ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21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71B5D-0F58-4D09-AAE0-FC7BCBEF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cs-CZ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Postižení zraku podle příčiny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2AA89-6893-46B7-B623-851D98882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„orgánové“, tzn., že potíže se váží na nějaký nedostatek orgánu oka nebo okohybných svalů (čočky – dalekozrakost, krátkozrakost nebo šedý zákal; sítnice – retinopatie; svalů – šilhání, a další),</a:t>
            </a:r>
          </a:p>
          <a:p>
            <a:r>
              <a:rPr lang="cs-CZ" dirty="0"/>
              <a:t>„centrální“, tzn., že potíže se váží na potíž v očním nervu nebo v centrech vidění v mozku. Centrální postižení zraku je často spojeno s dětskou mozkovou obrnou (dále DMO), bývá následkem úrazů a operací mozku nebo onemocnění mozku. </a:t>
            </a:r>
          </a:p>
          <a:p>
            <a:pPr marL="0" indent="0">
              <a:buNone/>
            </a:pPr>
            <a:r>
              <a:rPr lang="cs-CZ" dirty="0"/>
              <a:t>Projevuje se porušením vizuální paměti, rozeznávání tvarů, barev, kolísáním zrakové pozornosti, rychlosti zpracování zrakových vjemů, dítě často nevypadá na první pohled jako nevidící…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8493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3722" y="719836"/>
            <a:ext cx="2224278" cy="1658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38728" y="82544"/>
            <a:ext cx="6108083" cy="6357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981200" y="6356353"/>
            <a:ext cx="2133600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MS PGothic" panose="020B0600070205080204" pitchFamily="34" charset="-128"/>
              </a:rPr>
              <a:t>18.03.2019</a:t>
            </a:r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48200" y="6356353"/>
            <a:ext cx="2895600" cy="365125"/>
          </a:xfrm>
        </p:spPr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www.rodicezainkluzi.cz</a:t>
            </a:r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340727" y="6356353"/>
            <a:ext cx="1870075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latin typeface="Calibri" panose="020F0502020204030204" pitchFamily="34" charset="0"/>
                <a:ea typeface="MS PGothic" panose="020B0600070205080204" pitchFamily="34" charset="-128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89249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84780436-4FE2-4050-BCAA-15DACD20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65125"/>
            <a:ext cx="11036300" cy="1325563"/>
          </a:xfrm>
        </p:spPr>
        <p:txBody>
          <a:bodyPr/>
          <a:lstStyle/>
          <a:p>
            <a:r>
              <a:rPr lang="cs-CZ" dirty="0"/>
              <a:t> Vzdělávání, inkluze dětí se zrakovým postižením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B2DB16AF-8459-4120-94E7-AD8A30FCF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958"/>
            <a:ext cx="10515600" cy="4734005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https://digifolio.rvp.cz/view/view.php?id=12353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F591BB3-094A-4309-8C37-ECB1419B9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99" y="2120087"/>
            <a:ext cx="6692901" cy="44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2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A3F482-1A65-4FC9-876B-7E95C47A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93BC26-AF6F-47D8-93A5-94903E19C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02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F21C6-C0BB-4C60-B5B0-50651E87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365125"/>
            <a:ext cx="1060450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Postižení zraku podle stupně/důsledků: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DB7922-3E53-4374-8009-C6D82751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73200"/>
            <a:ext cx="10782300" cy="4703763"/>
          </a:xfrm>
        </p:spPr>
        <p:txBody>
          <a:bodyPr/>
          <a:lstStyle/>
          <a:p>
            <a:r>
              <a:rPr lang="cs-CZ" b="1" dirty="0"/>
              <a:t>nevidomost</a:t>
            </a:r>
            <a:r>
              <a:rPr lang="cs-CZ" dirty="0"/>
              <a:t> – zcela, pokud opravdu nevede oční nerv žádné zrakové signály </a:t>
            </a:r>
          </a:p>
          <a:p>
            <a:r>
              <a:rPr lang="cs-CZ" dirty="0"/>
              <a:t>nebo </a:t>
            </a:r>
            <a:r>
              <a:rPr lang="cs-CZ" b="1" dirty="0"/>
              <a:t>praktická nevidomost</a:t>
            </a:r>
            <a:r>
              <a:rPr lang="cs-CZ" dirty="0"/>
              <a:t>, pokud signály z očí do mozku nejsou dostatečné pro praktické využití. </a:t>
            </a:r>
          </a:p>
          <a:p>
            <a:r>
              <a:rPr lang="cs-CZ" b="1" dirty="0"/>
              <a:t>slabozrakost</a:t>
            </a:r>
            <a:r>
              <a:rPr lang="cs-CZ" dirty="0"/>
              <a:t> – pokud dítě „něco“ vidí – od světlocitu až k silné krátkozrakosti či dalekozrakosti a může využít signály a počitky z oka k orientaci nebo zkoumání okolí. </a:t>
            </a:r>
          </a:p>
          <a:p>
            <a:pPr marL="0" indent="0">
              <a:buNone/>
            </a:pPr>
            <a:r>
              <a:rPr lang="cs-CZ" dirty="0"/>
              <a:t>Podle klasifikace Světové zdravotnické organizace se dělí ještě na několik stupňů slabozrakosti. </a:t>
            </a:r>
          </a:p>
        </p:txBody>
      </p:sp>
    </p:spTree>
    <p:extLst>
      <p:ext uri="{BB962C8B-B14F-4D97-AF65-F5344CB8AC3E}">
        <p14:creationId xmlns:p14="http://schemas.microsoft.com/office/powerpoint/2010/main" val="2334201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08E09-729A-4ABC-ABB0-FFC9308C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3775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3600" b="1" dirty="0"/>
              <a:t>Kombinované postižení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1B07D-9B09-4B5D-94CF-5090EE2AF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58900"/>
            <a:ext cx="10782300" cy="4818063"/>
          </a:xfrm>
        </p:spPr>
        <p:txBody>
          <a:bodyPr/>
          <a:lstStyle/>
          <a:p>
            <a:r>
              <a:rPr lang="cs-CZ" dirty="0"/>
              <a:t>Kombinované, vícečetné postižení = postižení zraku a další zdravotní postižení (mentální, tělesné, sluchové, PAS, DMO, DS, VVV, …)</a:t>
            </a:r>
          </a:p>
          <a:p>
            <a:r>
              <a:rPr lang="cs-CZ" dirty="0"/>
              <a:t>Samostatně se někdy uvádí „duální postižení“ – postižení zraku a sluchu, dříve „ hluchoslepota“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EBD2CA-762F-4212-8E8C-2068D6EC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329" y="3213100"/>
            <a:ext cx="5261171" cy="3162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72DECC-6807-4E08-8700-9F6AC5481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3213101"/>
            <a:ext cx="4771829" cy="31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6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84403-7F56-471E-AB07-36344CB7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sz="3600" dirty="0">
                <a:solidFill>
                  <a:srgbClr val="C00000"/>
                </a:solidFill>
              </a:rPr>
              <a:t>Dítě s postižením (a rodina) zraku v předškolním věku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9ECF55-DFD3-4A43-BD5A-ED186C4E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740" y="2566988"/>
            <a:ext cx="5501030" cy="3657600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C83E894-D25A-4083-B81A-6D2BE283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058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801E24-7D02-4017-B686-0BFDB905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365125"/>
            <a:ext cx="1026160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Slabozraké dítě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0587BB-EAAD-41A4-9F9E-F3187DA46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62100"/>
            <a:ext cx="10668000" cy="46148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potřebuje dostatek zjednodušených, výrazných zrakových vjemů, které jsou dostatečně silné, aby překonaly vliv zrakové vady a dodaly do mozku dítěte signály z jeho okolí.</a:t>
            </a:r>
          </a:p>
          <a:p>
            <a:r>
              <a:rPr lang="cs-CZ" dirty="0"/>
              <a:t>Vývoj zraku je v prvních třech letech života zásadní pro zrakové vnímání dítěte v dalších životních obdobích. Novorozenec nevidí stejně jako dospělý člověk, vidění člověka se vyvíjí v procesu učení a interakce s okolím, zrak se rozvíjí na základě přijímaných zrakových podnětů. Pokud má díky oční vadě dítě zrakové vjemy a vnímání omezeno, je žádoucí zahájit </a:t>
            </a:r>
            <a:r>
              <a:rPr lang="cs-CZ" b="1" dirty="0"/>
              <a:t>včasnou rehabilitaci zraku </a:t>
            </a:r>
            <a:r>
              <a:rPr lang="cs-CZ" dirty="0"/>
              <a:t>(</a:t>
            </a:r>
            <a:r>
              <a:rPr lang="cs-CZ" u="sng" dirty="0"/>
              <a:t>zrakovou stimulaci, zrakový trénink, brýlová korekce, okluzní terapie)</a:t>
            </a:r>
            <a:r>
              <a:rPr lang="cs-CZ" dirty="0"/>
              <a:t>, aby se mohlo zrakové vjemy zpracovávat a vyvíjet se ve všech oblastech, na které má zrak vliv (rovnováha, pohyb, motivace, rozeznávání osob a socializace…). </a:t>
            </a:r>
          </a:p>
        </p:txBody>
      </p:sp>
    </p:spTree>
    <p:extLst>
      <p:ext uri="{BB962C8B-B14F-4D97-AF65-F5344CB8AC3E}">
        <p14:creationId xmlns:p14="http://schemas.microsoft.com/office/powerpoint/2010/main" val="275032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E05C4-6E57-4CEB-84AE-397CDB5C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</a:t>
            </a:r>
            <a:r>
              <a:rPr lang="cs-CZ" b="1" dirty="0"/>
              <a:t>Diagnostika zraku, vidění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F27481-BA47-4B25-8508-C3944CE9E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Lékařské vyšetření zraku = stanovení diagnózy, lékař oftalmolog</a:t>
            </a:r>
          </a:p>
          <a:p>
            <a:r>
              <a:rPr lang="cs-CZ" dirty="0"/>
              <a:t>Funkční vyšetření zraku = posouzení zrakového vnímání a aktuální zhodnocení míry zrakových funkcí a schopností každého dítěte. To znamená zjistit, jak dítě zrak skutečně využívá v běžném životě – při hře, při orientaci, při konkrétní činnosti atd. , instruktor stimulace zraku nebo zrakový terapeut </a:t>
            </a:r>
          </a:p>
        </p:txBody>
      </p:sp>
    </p:spTree>
    <p:extLst>
      <p:ext uri="{BB962C8B-B14F-4D97-AF65-F5344CB8AC3E}">
        <p14:creationId xmlns:p14="http://schemas.microsoft.com/office/powerpoint/2010/main" val="193862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54207-74BB-42A8-AD12-48698A33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D8EC81D-4100-4745-BBB2-2C5C531B8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75" y="24476"/>
            <a:ext cx="4724400" cy="31496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441DEF-5BC1-4EA4-80CA-140C4277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2" y="11838"/>
            <a:ext cx="3422650" cy="22817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28281D-4FEB-4676-8E5B-DDD0DAFD7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40" y="3344191"/>
            <a:ext cx="5014912" cy="33432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A265209-EBDA-4043-AEF2-16FDDCE57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54" y="4576710"/>
            <a:ext cx="2920299" cy="21377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84DED4F-458D-4F71-BB59-859DE2F12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22" y="19050"/>
            <a:ext cx="4827337" cy="334327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8FC3C47-3D9D-47DD-96BE-6B63E2F2F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3" y="2031337"/>
            <a:ext cx="3292215" cy="224179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BD5937C-77EB-4C79-8052-E427113727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" y="3776994"/>
            <a:ext cx="2155420" cy="292139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B18CD60-2C8D-402A-8938-D4129278A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80" y="3527363"/>
            <a:ext cx="3170454" cy="24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23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1996</Words>
  <Application>Microsoft Office PowerPoint</Application>
  <PresentationFormat>Širokoúhlá obrazovka</PresentationFormat>
  <Paragraphs>145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Times New Roman</vt:lpstr>
      <vt:lpstr>Zapf Dingbats</vt:lpstr>
      <vt:lpstr>Motiv Office</vt:lpstr>
      <vt:lpstr>Office Theme</vt:lpstr>
      <vt:lpstr>Speciální pedagogika pro děti se zrakovým postižením  </vt:lpstr>
      <vt:lpstr>Program </vt:lpstr>
      <vt:lpstr>Postižení zraku podle příčiny</vt:lpstr>
      <vt:lpstr>Postižení zraku podle stupně/důsledků: </vt:lpstr>
      <vt:lpstr> Kombinované postižení </vt:lpstr>
      <vt:lpstr> Dítě s postižením (a rodina) zraku v předškolním věku  </vt:lpstr>
      <vt:lpstr>Slabozraké dítě </vt:lpstr>
      <vt:lpstr>   Diagnostika zraku, vidění  </vt:lpstr>
      <vt:lpstr>Prezentace aplikace PowerPoint</vt:lpstr>
      <vt:lpstr>Zraková rehabilitace – stimulace zraku a zrakový tréning  </vt:lpstr>
      <vt:lpstr>Úprava prostředí </vt:lpstr>
      <vt:lpstr>Nevidomé dítě, které nemá (prakticky upotřebitelné) žádné zrakové vjemy</vt:lpstr>
      <vt:lpstr>Metody kompenzace,  kdy je zrak nahrazován funkcí jiných smyslů</vt:lpstr>
      <vt:lpstr>Hračky I </vt:lpstr>
      <vt:lpstr>Prezentace aplikace PowerPoint</vt:lpstr>
      <vt:lpstr> Hračky II</vt:lpstr>
      <vt:lpstr>Kompenzační pomůcky </vt:lpstr>
      <vt:lpstr>Kompenzační pomůcky hrazené pojišťovnou</vt:lpstr>
      <vt:lpstr>Publikace a další informace </vt:lpstr>
      <vt:lpstr>Publikace a brožury – Společnost pro ranou péči http://www.ranapece.cz/vydavame/ </vt:lpstr>
      <vt:lpstr>Publikace – EDA https://www.eda.cz/cz/co-delame/publikujeme/ </vt:lpstr>
      <vt:lpstr>Vzdělávání – předškolní a školní </vt:lpstr>
      <vt:lpstr>Inkluze a integrace / exkluze a segregace</vt:lpstr>
      <vt:lpstr>Podstata tzv. inkluzivní novely</vt:lpstr>
      <vt:lpstr>          Přehled hlavních změn  </vt:lpstr>
      <vt:lpstr>Podpůrná opatření </vt:lpstr>
      <vt:lpstr>Prezentace aplikace PowerPoint</vt:lpstr>
      <vt:lpstr>Druhy podpůrných opatření</vt:lpstr>
      <vt:lpstr> Asistent pedagoga</vt:lpstr>
      <vt:lpstr>Prezentace aplikace PowerPoint</vt:lpstr>
      <vt:lpstr> Vzdělávání, inkluze dětí se zrakovým postižením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Speciální pedagogika dětí se zrakovým postižením</dc:title>
  <dc:creator>Terezie</dc:creator>
  <cp:lastModifiedBy>Terezie</cp:lastModifiedBy>
  <cp:revision>25</cp:revision>
  <dcterms:created xsi:type="dcterms:W3CDTF">2019-03-26T09:49:01Z</dcterms:created>
  <dcterms:modified xsi:type="dcterms:W3CDTF">2019-03-26T15:43:27Z</dcterms:modified>
</cp:coreProperties>
</file>