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8017" autoAdjust="0"/>
    <p:restoredTop sz="94660"/>
  </p:normalViewPr>
  <p:slideViewPr>
    <p:cSldViewPr snapToGrid="0">
      <p:cViewPr varScale="1">
        <p:scale>
          <a:sx n="71" d="100"/>
          <a:sy n="71" d="100"/>
        </p:scale>
        <p:origin x="84" y="2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cs-CZ" smtClean="0"/>
              <a:t>Kliknutím můžete upravit styl předlohy.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F4BF9-0689-4D5B-ACA5-33FF7362FC7F}" type="datetimeFigureOut">
              <a:rPr lang="cs-CZ" smtClean="0"/>
              <a:t>13.03.2019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FC277-C2E1-47DC-98F1-0EFC790E7E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981223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F4BF9-0689-4D5B-ACA5-33FF7362FC7F}" type="datetimeFigureOut">
              <a:rPr lang="cs-CZ" smtClean="0"/>
              <a:t>13.03.2019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FC277-C2E1-47DC-98F1-0EFC790E7E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6771050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F4BF9-0689-4D5B-ACA5-33FF7362FC7F}" type="datetimeFigureOut">
              <a:rPr lang="cs-CZ" smtClean="0"/>
              <a:t>13.03.2019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FC277-C2E1-47DC-98F1-0EFC790E7E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55591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F4BF9-0689-4D5B-ACA5-33FF7362FC7F}" type="datetimeFigureOut">
              <a:rPr lang="cs-CZ" smtClean="0"/>
              <a:t>13.03.2019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FC277-C2E1-47DC-98F1-0EFC790E7E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8043531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F4BF9-0689-4D5B-ACA5-33FF7362FC7F}" type="datetimeFigureOut">
              <a:rPr lang="cs-CZ" smtClean="0"/>
              <a:t>13.03.2019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FC277-C2E1-47DC-98F1-0EFC790E7E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62665821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F4BF9-0689-4D5B-ACA5-33FF7362FC7F}" type="datetimeFigureOut">
              <a:rPr lang="cs-CZ" smtClean="0"/>
              <a:t>13.03.2019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FC277-C2E1-47DC-98F1-0EFC790E7E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5876410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F4BF9-0689-4D5B-ACA5-33FF7362FC7F}" type="datetimeFigureOut">
              <a:rPr lang="cs-CZ" smtClean="0"/>
              <a:t>13.03.2019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FC277-C2E1-47DC-98F1-0EFC790E7E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291207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Jenom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F4BF9-0689-4D5B-ACA5-33FF7362FC7F}" type="datetimeFigureOut">
              <a:rPr lang="cs-CZ" smtClean="0"/>
              <a:t>13.03.2019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FC277-C2E1-47DC-98F1-0EFC790E7E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99880044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F4BF9-0689-4D5B-ACA5-33FF7362FC7F}" type="datetimeFigureOut">
              <a:rPr lang="cs-CZ" smtClean="0"/>
              <a:t>13.03.2019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FC277-C2E1-47DC-98F1-0EFC790E7E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4397818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F4BF9-0689-4D5B-ACA5-33FF7362FC7F}" type="datetimeFigureOut">
              <a:rPr lang="cs-CZ" smtClean="0"/>
              <a:t>13.03.2019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FC277-C2E1-47DC-98F1-0EFC790E7E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281508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cs-CZ" smtClean="0"/>
              <a:t>Upravte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6F4BF9-0689-4D5B-ACA5-33FF7362FC7F}" type="datetimeFigureOut">
              <a:rPr lang="cs-CZ" smtClean="0"/>
              <a:t>13.03.2019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93FC277-C2E1-47DC-98F1-0EFC790E7E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8381027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 smtClean="0"/>
              <a:t>Kliknutím lze upravit styl.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 smtClean="0"/>
              <a:t>Upravte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6F4BF9-0689-4D5B-ACA5-33FF7362FC7F}" type="datetimeFigureOut">
              <a:rPr lang="cs-CZ" smtClean="0"/>
              <a:t>13.03.2019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93FC277-C2E1-47DC-98F1-0EFC790E7E2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3891513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 smtClean="0"/>
              <a:t>Role play</a:t>
            </a:r>
            <a:endParaRPr lang="cs-CZ" dirty="0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 smtClean="0"/>
              <a:t>Pokročilé metody ve speciální pedagogice</a:t>
            </a: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42188505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1524000" y="1122362"/>
            <a:ext cx="9144000" cy="4041309"/>
          </a:xfrm>
        </p:spPr>
        <p:txBody>
          <a:bodyPr>
            <a:noAutofit/>
          </a:bodyPr>
          <a:lstStyle/>
          <a:p>
            <a:r>
              <a:rPr lang="cs-CZ" sz="2400" dirty="0"/>
              <a:t>Aktivita hraní rolí je považována za specifickou formu didaktické hry a je úzce spojena s dramatickou </a:t>
            </a:r>
            <a:r>
              <a:rPr lang="cs-CZ" sz="2400" dirty="0" smtClean="0"/>
              <a:t>výchovou</a:t>
            </a:r>
            <a:r>
              <a:rPr lang="cs-CZ" sz="2400" b="1" dirty="0" smtClean="0"/>
              <a:t>.</a:t>
            </a:r>
            <a:r>
              <a:rPr lang="cs-CZ" sz="2400" b="1" dirty="0"/>
              <a:t> </a:t>
            </a:r>
            <a:r>
              <a:rPr lang="cs-CZ" sz="2400" dirty="0"/>
              <a:t>Aktivita vychází z metody komunikativní (přímé). Zařazením aktivity do výuky získají žáci nové vědomosti a zároveň si osvojí důležité dovednosti, např. organizační a komunikační, a v neposlední řadě také rozvíjejí strategie pro život. Žák si nacvičuje praktické použití vědomostí, dovedností a postojů. Hraní rolí umožňuje žákům v bezpečném prostředí školní výuky napodobovat skutečný život, řešit problémy a osvojovat si tak strategie využitelné pro život. Velkou výhodou je to, že žák řeší situaci v určité roli, nemusí vystupovat tedy sám za sebe.</a:t>
            </a:r>
            <a:br>
              <a:rPr lang="cs-CZ" sz="2400" dirty="0"/>
            </a:br>
            <a:r>
              <a:rPr lang="cs-CZ" sz="2400" dirty="0"/>
              <a:t/>
            </a:r>
            <a:br>
              <a:rPr lang="cs-CZ" sz="2400" dirty="0"/>
            </a:br>
            <a:endParaRPr lang="cs-CZ" sz="2400" dirty="0"/>
          </a:p>
        </p:txBody>
      </p:sp>
    </p:spTree>
    <p:extLst>
      <p:ext uri="{BB962C8B-B14F-4D97-AF65-F5344CB8AC3E}">
        <p14:creationId xmlns:p14="http://schemas.microsoft.com/office/powerpoint/2010/main" val="744029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Role play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cs-CZ" dirty="0"/>
              <a:t>Zařazení aktivity hraní rolí do výuky vede žáka:</a:t>
            </a:r>
          </a:p>
          <a:p>
            <a:r>
              <a:rPr lang="cs-CZ" dirty="0" smtClean="0"/>
              <a:t>k</a:t>
            </a:r>
            <a:r>
              <a:rPr lang="cs-CZ" dirty="0"/>
              <a:t> rozvoji komunikačních a organizačních dovedností;</a:t>
            </a:r>
          </a:p>
          <a:p>
            <a:r>
              <a:rPr lang="cs-CZ" dirty="0"/>
              <a:t>k rozvoji tvořivosti a schopnosti vcítit se do druhého;</a:t>
            </a:r>
          </a:p>
          <a:p>
            <a:r>
              <a:rPr lang="cs-CZ" dirty="0"/>
              <a:t>k pružné reakci na  názory a postoje ostatních;</a:t>
            </a:r>
          </a:p>
          <a:p>
            <a:r>
              <a:rPr lang="cs-CZ" dirty="0"/>
              <a:t>k získávání nových poznatků, principů, jevů a souvislostí mezi nimi;</a:t>
            </a:r>
          </a:p>
          <a:p>
            <a:r>
              <a:rPr lang="cs-CZ" dirty="0"/>
              <a:t>k pochopení a řešení problémů;</a:t>
            </a:r>
          </a:p>
          <a:p>
            <a:r>
              <a:rPr lang="cs-CZ" dirty="0"/>
              <a:t>k prozkoumání situace z různých úhlů pohledu;</a:t>
            </a:r>
          </a:p>
          <a:p>
            <a:r>
              <a:rPr lang="cs-CZ" dirty="0"/>
              <a:t>k využívání sebekontroly, k vyhledávání a opravě chyb.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18590969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Role play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cs-CZ" dirty="0"/>
              <a:t>Při zařazení aktivity hraní rolí do výuky je nutné dbát na dodržení několika základních podmínek:</a:t>
            </a:r>
          </a:p>
          <a:p>
            <a:r>
              <a:rPr lang="cs-CZ" dirty="0"/>
              <a:t>Žáci musí vystupovat a jednat za postavu určenou rolí, nikoli sami za sebe.</a:t>
            </a:r>
          </a:p>
          <a:p>
            <a:r>
              <a:rPr lang="cs-CZ" dirty="0"/>
              <a:t>Učitel musí u žáků navodit pocit, že jsou v reálném prostředí.</a:t>
            </a:r>
          </a:p>
          <a:p>
            <a:r>
              <a:rPr lang="cs-CZ" dirty="0"/>
              <a:t>Žáci musí získat jasné zadání a informace o své roli a prostředí, v němž se aktivita odehrává (kdo jsou, co si myslí, jak se cítí atd.).</a:t>
            </a:r>
          </a:p>
          <a:p>
            <a:r>
              <a:rPr lang="cs-CZ" dirty="0"/>
              <a:t>Žáci by měli mít dostatečný čas na seznámení se s rolí a na zamyšlení nad zvolenou situací.</a:t>
            </a:r>
          </a:p>
          <a:p>
            <a:r>
              <a:rPr lang="cs-CZ" dirty="0"/>
              <a:t>Učitel a žáci, kteří hru sledují, si v jejím průběhu dělají poznámky k závěrečné diskusi. V praxi se osvědčilo, když učitel žáky motivuje konkrétními otázkami, na které hledají v průběhu aktivity odpověď.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1558321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b="1" dirty="0" smtClean="0"/>
              <a:t>Speciální vzdělávání – role play</a:t>
            </a:r>
            <a:br>
              <a:rPr lang="cs-CZ" b="1" dirty="0" smtClean="0"/>
            </a:b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 smtClean="0"/>
              <a:t>Aktivita </a:t>
            </a:r>
            <a:r>
              <a:rPr lang="cs-CZ" dirty="0"/>
              <a:t>vedoucí k začleňování žáků se speciálními vzdělávacími potřebami – </a:t>
            </a:r>
            <a:r>
              <a:rPr lang="cs-CZ" i="1" dirty="0"/>
              <a:t>Patřit do party</a:t>
            </a:r>
            <a:r>
              <a:rPr lang="cs-CZ" dirty="0"/>
              <a:t>.</a:t>
            </a:r>
          </a:p>
          <a:p>
            <a:r>
              <a:rPr lang="cs-CZ" dirty="0"/>
              <a:t>Cílem této aktivity je vést žáky k uvědomění si významu toho být právoplatným členem party – třídy a být přijímán ostatními bez ohledu na své schopnosti či vzhled. Aktivita může být zařazena do výuky při začleňování žáka s handicapem do vrstevnické skupiny. Aktivita </a:t>
            </a:r>
            <a:r>
              <a:rPr lang="cs-CZ" i="1" dirty="0"/>
              <a:t>Patřit do party</a:t>
            </a:r>
            <a:r>
              <a:rPr lang="cs-CZ" dirty="0"/>
              <a:t> vychází z potřeby každého z nás být svým okolím přijímán. Týká se to samozřejmě i žáků se zdravotním postižením. Chtějí patřit do kolektivu vrstevníků, být ve třídě přijímáni a začleněni.</a:t>
            </a:r>
          </a:p>
          <a:p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8319070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cs-CZ" dirty="0" smtClean="0"/>
              <a:t>Speciální vzdělávání – role play</a:t>
            </a:r>
            <a:endParaRPr lang="cs-CZ" dirty="0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cs-CZ" dirty="0"/>
              <a:t>V průběhu realizace aktivity učitel žáky seznámí se slovy „začlenit“ a „vyčlenit“. Následně s žáky diskutuje o tom, co pojmy znamenají. Zaznamená vše, co žáky napadlo, aby se k průběhu diskuze mohl opakovaně vracet. Další fází aktivity je přehrávání situací na téma začleňování. Učitel rozdělí ve třídě role herečkám, hercům a publiku. Motivuje žáky, aby hráli situace, kdy můžeme něco pozitivního dělat pro své spolužáky, kdy zapojíme jeden druhého.</a:t>
            </a:r>
          </a:p>
          <a:p>
            <a:r>
              <a:rPr lang="cs-CZ" dirty="0"/>
              <a:t>Příklady situací pro hraní rolí ve vzdělávání žáků se speciálními vzdělávacími aktivitami:</a:t>
            </a:r>
          </a:p>
          <a:p>
            <a:r>
              <a:rPr lang="cs-CZ" dirty="0"/>
              <a:t>Hraješ hru se spolužákem. Během hry k tobě přijde jiné dítě. Co můžeš udělat?</a:t>
            </a:r>
          </a:p>
          <a:p>
            <a:r>
              <a:rPr lang="cs-CZ" dirty="0"/>
              <a:t>Mluvíš o novém filmu – jiné dítě k tobě přistoupí, když mluvíš. Co můžeš říct?</a:t>
            </a:r>
          </a:p>
          <a:p>
            <a:r>
              <a:rPr lang="cs-CZ" dirty="0"/>
              <a:t>Přicházíš pozdě do skupiny. Ostatní ztichnou, když přijdeš. Jak se můžeš zachovat?</a:t>
            </a:r>
          </a:p>
          <a:p>
            <a:pPr marL="0" indent="0">
              <a:buNone/>
            </a:pPr>
            <a:endParaRPr lang="cs-CZ" dirty="0"/>
          </a:p>
        </p:txBody>
      </p:sp>
    </p:spTree>
    <p:extLst>
      <p:ext uri="{BB962C8B-B14F-4D97-AF65-F5344CB8AC3E}">
        <p14:creationId xmlns:p14="http://schemas.microsoft.com/office/powerpoint/2010/main" val="29283275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</TotalTime>
  <Words>91</Words>
  <Application>Microsoft Office PowerPoint</Application>
  <PresentationFormat>Širokoúhlá obrazovka</PresentationFormat>
  <Paragraphs>28</Paragraphs>
  <Slides>6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3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6</vt:i4>
      </vt:variant>
    </vt:vector>
  </HeadingPairs>
  <TitlesOfParts>
    <vt:vector size="10" baseType="lpstr">
      <vt:lpstr>Arial</vt:lpstr>
      <vt:lpstr>Calibri</vt:lpstr>
      <vt:lpstr>Calibri Light</vt:lpstr>
      <vt:lpstr>Motiv Office</vt:lpstr>
      <vt:lpstr>Role play</vt:lpstr>
      <vt:lpstr>Aktivita hraní rolí je považována za specifickou formu didaktické hry a je úzce spojena s dramatickou výchovou. Aktivita vychází z metody komunikativní (přímé). Zařazením aktivity do výuky získají žáci nové vědomosti a zároveň si osvojí důležité dovednosti, např. organizační a komunikační, a v neposlední řadě také rozvíjejí strategie pro život. Žák si nacvičuje praktické použití vědomostí, dovedností a postojů. Hraní rolí umožňuje žákům v bezpečném prostředí školní výuky napodobovat skutečný život, řešit problémy a osvojovat si tak strategie využitelné pro život. Velkou výhodou je to, že žák řeší situaci v určité roli, nemusí vystupovat tedy sám za sebe.  </vt:lpstr>
      <vt:lpstr>Role play</vt:lpstr>
      <vt:lpstr>Role play</vt:lpstr>
      <vt:lpstr>Speciální vzdělávání – role play </vt:lpstr>
      <vt:lpstr>Speciální vzdělávání – role play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Role play</dc:title>
  <dc:creator>GD</dc:creator>
  <cp:lastModifiedBy>GD</cp:lastModifiedBy>
  <cp:revision>1</cp:revision>
  <dcterms:created xsi:type="dcterms:W3CDTF">2019-03-13T09:03:40Z</dcterms:created>
  <dcterms:modified xsi:type="dcterms:W3CDTF">2019-03-13T09:10:18Z</dcterms:modified>
</cp:coreProperties>
</file>