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70" r:id="rId15"/>
    <p:sldId id="271" r:id="rId16"/>
    <p:sldId id="269" r:id="rId17"/>
    <p:sldId id="272" r:id="rId18"/>
    <p:sldId id="273" r:id="rId19"/>
    <p:sldId id="274" r:id="rId20"/>
    <p:sldId id="275"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6" d="100"/>
          <a:sy n="46"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FA0A1A39-3DD5-46EC-95B8-8A650E1468C4}" type="datetimeFigureOut">
              <a:rPr lang="cs-CZ" smtClean="0"/>
              <a:t>04.06.2019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237543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0A1A39-3DD5-46EC-95B8-8A650E1468C4}" type="datetimeFigureOut">
              <a:rPr lang="cs-CZ" smtClean="0"/>
              <a:t>04.06.2019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1657547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0A1A39-3DD5-46EC-95B8-8A650E1468C4}" type="datetimeFigureOut">
              <a:rPr lang="cs-CZ" smtClean="0"/>
              <a:t>04.06.2019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690474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0A1A39-3DD5-46EC-95B8-8A650E1468C4}" type="datetimeFigureOut">
              <a:rPr lang="cs-CZ" smtClean="0"/>
              <a:t>04.06.2019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933726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FA0A1A39-3DD5-46EC-95B8-8A650E1468C4}" type="datetimeFigureOut">
              <a:rPr lang="cs-CZ" smtClean="0"/>
              <a:t>04.06.2019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98168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A0A1A39-3DD5-46EC-95B8-8A650E1468C4}" type="datetimeFigureOut">
              <a:rPr lang="cs-CZ" smtClean="0"/>
              <a:t>04.06.2019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134925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A0A1A39-3DD5-46EC-95B8-8A650E1468C4}" type="datetimeFigureOut">
              <a:rPr lang="cs-CZ" smtClean="0"/>
              <a:t>04.06.2019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2911204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A0A1A39-3DD5-46EC-95B8-8A650E1468C4}" type="datetimeFigureOut">
              <a:rPr lang="cs-CZ" smtClean="0"/>
              <a:t>04.06.2019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399381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A0A1A39-3DD5-46EC-95B8-8A650E1468C4}" type="datetimeFigureOut">
              <a:rPr lang="cs-CZ" smtClean="0"/>
              <a:t>04.06.2019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392017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A0A1A39-3DD5-46EC-95B8-8A650E1468C4}" type="datetimeFigureOut">
              <a:rPr lang="cs-CZ" smtClean="0"/>
              <a:t>04.06.2019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157063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A0A1A39-3DD5-46EC-95B8-8A650E1468C4}" type="datetimeFigureOut">
              <a:rPr lang="cs-CZ" smtClean="0"/>
              <a:t>04.06.2019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0E4866-0162-4378-A736-652E7C88F195}" type="slidenum">
              <a:rPr lang="cs-CZ" smtClean="0"/>
              <a:t>‹#›</a:t>
            </a:fld>
            <a:endParaRPr lang="cs-CZ"/>
          </a:p>
        </p:txBody>
      </p:sp>
    </p:spTree>
    <p:extLst>
      <p:ext uri="{BB962C8B-B14F-4D97-AF65-F5344CB8AC3E}">
        <p14:creationId xmlns:p14="http://schemas.microsoft.com/office/powerpoint/2010/main" val="2528822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A1A39-3DD5-46EC-95B8-8A650E1468C4}" type="datetimeFigureOut">
              <a:rPr lang="cs-CZ" smtClean="0"/>
              <a:t>04.06.2019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0E4866-0162-4378-A736-652E7C88F195}" type="slidenum">
              <a:rPr lang="cs-CZ" smtClean="0"/>
              <a:t>‹#›</a:t>
            </a:fld>
            <a:endParaRPr lang="cs-CZ"/>
          </a:p>
        </p:txBody>
      </p:sp>
    </p:spTree>
    <p:extLst>
      <p:ext uri="{BB962C8B-B14F-4D97-AF65-F5344CB8AC3E}">
        <p14:creationId xmlns:p14="http://schemas.microsoft.com/office/powerpoint/2010/main" val="81177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ZlZfO42Uhl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5885jL_JhUA" TargetMode="External"/><Relationship Id="rId2" Type="http://schemas.openxmlformats.org/officeDocument/2006/relationships/hyperlink" Target="https://obchod.portal.cz/pedagogika/hry-pro-rozvoj-psychomotorik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s--KjdxeR20&amp;t=1s" TargetMode="External"/><Relationship Id="rId2" Type="http://schemas.openxmlformats.org/officeDocument/2006/relationships/hyperlink" Target="https://video.aktualne.cz/dvtv/matka-autisty-stat-nenabizi-nic-terapie-stoji-22-tisic-mesic/r~9156627e67bc11e9ae850cc47ab5f12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clil.nuv.cz/metodologie-clil/11-planovani-a-struktura-clil-hodin/12-6-strategie-zvana-scaffolding.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eskatelevize.cz/porady/1096060107-klic/21056222170000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Pokročilé metody speciální pedagogiky</a:t>
            </a:r>
            <a:endParaRPr lang="cs-CZ" dirty="0"/>
          </a:p>
        </p:txBody>
      </p:sp>
      <p:sp>
        <p:nvSpPr>
          <p:cNvPr id="3" name="Podnadpis 2"/>
          <p:cNvSpPr>
            <a:spLocks noGrp="1"/>
          </p:cNvSpPr>
          <p:nvPr>
            <p:ph type="subTitle" idx="1"/>
          </p:nvPr>
        </p:nvSpPr>
        <p:spPr/>
        <p:txBody>
          <a:bodyPr/>
          <a:lstStyle/>
          <a:p>
            <a:r>
              <a:rPr lang="cs-CZ" dirty="0" smtClean="0"/>
              <a:t>Martina Semerádová</a:t>
            </a:r>
            <a:endParaRPr lang="cs-CZ" dirty="0"/>
          </a:p>
        </p:txBody>
      </p:sp>
    </p:spTree>
    <p:extLst>
      <p:ext uri="{BB962C8B-B14F-4D97-AF65-F5344CB8AC3E}">
        <p14:creationId xmlns:p14="http://schemas.microsoft.com/office/powerpoint/2010/main" val="3638892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Snoezelen</a:t>
            </a:r>
            <a:endParaRPr lang="cs-CZ" dirty="0"/>
          </a:p>
        </p:txBody>
      </p:sp>
      <p:sp>
        <p:nvSpPr>
          <p:cNvPr id="3" name="Zástupný symbol pro obsah 2"/>
          <p:cNvSpPr>
            <a:spLocks noGrp="1"/>
          </p:cNvSpPr>
          <p:nvPr>
            <p:ph idx="1"/>
          </p:nvPr>
        </p:nvSpPr>
        <p:spPr/>
        <p:txBody>
          <a:bodyPr/>
          <a:lstStyle/>
          <a:p>
            <a:r>
              <a:rPr lang="cs-CZ" dirty="0" err="1"/>
              <a:t>Multismyslová</a:t>
            </a:r>
            <a:r>
              <a:rPr lang="cs-CZ" dirty="0"/>
              <a:t> relaxační </a:t>
            </a:r>
            <a:r>
              <a:rPr lang="cs-CZ" b="1" dirty="0"/>
              <a:t>místnost </a:t>
            </a:r>
            <a:r>
              <a:rPr lang="cs-CZ" b="1" dirty="0" err="1"/>
              <a:t>Snoezelen</a:t>
            </a:r>
            <a:r>
              <a:rPr lang="cs-CZ" dirty="0"/>
              <a:t> </a:t>
            </a:r>
            <a:r>
              <a:rPr lang="cs-CZ" b="1" dirty="0"/>
              <a:t>vychází z konceptu</a:t>
            </a:r>
            <a:r>
              <a:rPr lang="cs-CZ" dirty="0"/>
              <a:t> </a:t>
            </a:r>
            <a:r>
              <a:rPr lang="cs-CZ" dirty="0" smtClean="0"/>
              <a:t>BZ</a:t>
            </a:r>
            <a:endParaRPr lang="cs-CZ" u="sng" dirty="0" smtClean="0"/>
          </a:p>
          <a:p>
            <a:r>
              <a:rPr lang="cs-CZ" dirty="0"/>
              <a:t> Pobyt v této na první pohled velmi atraktivní místnosti velmi důmyslně kloubí příjemné s užitečným. To, co původně vypadalo jako zajímavá forma relaxace v poslední době získává zcela nový rozměr. Nejnovější objevy z oblasti fungování mozku, výzkumy </a:t>
            </a:r>
            <a:r>
              <a:rPr lang="cs-CZ" dirty="0" err="1"/>
              <a:t>neuroplasticity</a:t>
            </a:r>
            <a:r>
              <a:rPr lang="cs-CZ" dirty="0"/>
              <a:t> mozku a fungování smyslů ukazují, že terapie ve </a:t>
            </a:r>
            <a:r>
              <a:rPr lang="cs-CZ" dirty="0" err="1"/>
              <a:t>Snoezelenu</a:t>
            </a:r>
            <a:r>
              <a:rPr lang="cs-CZ" dirty="0"/>
              <a:t> má mnohem větší přínosy, než se původně předpokládalo. </a:t>
            </a:r>
          </a:p>
        </p:txBody>
      </p:sp>
    </p:spTree>
    <p:extLst>
      <p:ext uri="{BB962C8B-B14F-4D97-AF65-F5344CB8AC3E}">
        <p14:creationId xmlns:p14="http://schemas.microsoft.com/office/powerpoint/2010/main" val="3337646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Snozelen</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Název metody je odvozen od holandských slov čichat a dřímat. Metoda se začala rozvíjet v sedmdesátých letech minulého století v Nizozemí. Jejím cílem bylo aktivizovat klienty s několikanásobným postižením prostřednictvím smyslů</a:t>
            </a:r>
            <a:r>
              <a:rPr lang="cs-CZ" dirty="0" smtClean="0"/>
              <a:t>.</a:t>
            </a:r>
          </a:p>
          <a:p>
            <a:r>
              <a:rPr lang="cs-CZ" dirty="0"/>
              <a:t>Terapie se většinou odehrává ve zvláštním prostředí, které slouží k </a:t>
            </a:r>
            <a:r>
              <a:rPr lang="cs-CZ" dirty="0" err="1"/>
              <a:t>multismyslové</a:t>
            </a:r>
            <a:r>
              <a:rPr lang="cs-CZ" dirty="0"/>
              <a:t> stimulaci. Místnost je zajímavě barevně řešená. Jsou v ní různé bublinkové sloupy, hvězdy na stropě, aromatická lampa, měkké posezení. Důležitá je i možnost změnit prostředí podle věkové kategorie klienta</a:t>
            </a:r>
            <a:r>
              <a:rPr lang="cs-CZ" dirty="0" smtClean="0"/>
              <a:t>.</a:t>
            </a:r>
          </a:p>
          <a:p>
            <a:r>
              <a:rPr lang="cs-CZ" dirty="0"/>
              <a:t>V první řadě působí jako relaxační metoda. Vědci ale prokázali, že zlepšuje naše zdraví. Odstraňuje totiž stres, zlepšuje stavy deprese a tlumí agresivitu. </a:t>
            </a:r>
          </a:p>
        </p:txBody>
      </p:sp>
    </p:spTree>
    <p:extLst>
      <p:ext uri="{BB962C8B-B14F-4D97-AF65-F5344CB8AC3E}">
        <p14:creationId xmlns:p14="http://schemas.microsoft.com/office/powerpoint/2010/main" val="767315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Snozelen</a:t>
            </a:r>
            <a:endParaRPr lang="cs-CZ" dirty="0"/>
          </a:p>
        </p:txBody>
      </p:sp>
      <p:sp>
        <p:nvSpPr>
          <p:cNvPr id="3" name="Zástupný symbol pro obsah 2"/>
          <p:cNvSpPr>
            <a:spLocks noGrp="1"/>
          </p:cNvSpPr>
          <p:nvPr>
            <p:ph idx="1"/>
          </p:nvPr>
        </p:nvSpPr>
        <p:spPr/>
        <p:txBody>
          <a:bodyPr/>
          <a:lstStyle/>
          <a:p>
            <a:r>
              <a:rPr lang="cs-CZ" dirty="0" smtClean="0">
                <a:hlinkClick r:id="rId2"/>
              </a:rPr>
              <a:t>https://www.youtube.com/watch?v=ZlZfO42Uhlo</a:t>
            </a:r>
            <a:endParaRPr lang="cs-CZ" dirty="0"/>
          </a:p>
        </p:txBody>
      </p:sp>
    </p:spTree>
    <p:extLst>
      <p:ext uri="{BB962C8B-B14F-4D97-AF65-F5344CB8AC3E}">
        <p14:creationId xmlns:p14="http://schemas.microsoft.com/office/powerpoint/2010/main" val="2145081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Bílá místnost</a:t>
            </a:r>
            <a:endParaRPr lang="cs-CZ" dirty="0"/>
          </a:p>
        </p:txBody>
      </p:sp>
      <p:sp>
        <p:nvSpPr>
          <p:cNvPr id="3" name="Zástupný symbol pro obsah 2"/>
          <p:cNvSpPr>
            <a:spLocks noGrp="1"/>
          </p:cNvSpPr>
          <p:nvPr>
            <p:ph idx="1"/>
          </p:nvPr>
        </p:nvSpPr>
        <p:spPr/>
        <p:txBody>
          <a:bodyPr/>
          <a:lstStyle/>
          <a:p>
            <a:r>
              <a:rPr lang="cs-CZ" dirty="0"/>
              <a:t> </a:t>
            </a:r>
            <a:r>
              <a:rPr lang="cs-CZ" dirty="0" smtClean="0"/>
              <a:t>evokuje</a:t>
            </a:r>
            <a:r>
              <a:rPr lang="cs-CZ" dirty="0"/>
              <a:t> </a:t>
            </a:r>
            <a:r>
              <a:rPr lang="cs-CZ" b="1" dirty="0"/>
              <a:t>prostředí podobné prostředí </a:t>
            </a:r>
            <a:r>
              <a:rPr lang="cs-CZ" b="1" dirty="0" smtClean="0"/>
              <a:t>dělohy</a:t>
            </a:r>
            <a:endParaRPr lang="cs-CZ" dirty="0" smtClean="0"/>
          </a:p>
          <a:p>
            <a:r>
              <a:rPr lang="cs-CZ" dirty="0" smtClean="0"/>
              <a:t> terapie </a:t>
            </a:r>
            <a:r>
              <a:rPr lang="cs-CZ" dirty="0"/>
              <a:t>je připravena klientovi na míru, využíváme při ní zrakové, sluchové, hmatové, čichové i chuťové podněty, dokážeme tak zapojit opravdu </a:t>
            </a:r>
            <a:r>
              <a:rPr lang="cs-CZ" b="1" dirty="0"/>
              <a:t>všechny smysly</a:t>
            </a:r>
            <a:r>
              <a:rPr lang="cs-CZ" dirty="0"/>
              <a:t>. </a:t>
            </a:r>
          </a:p>
        </p:txBody>
      </p:sp>
    </p:spTree>
    <p:extLst>
      <p:ext uri="{BB962C8B-B14F-4D97-AF65-F5344CB8AC3E}">
        <p14:creationId xmlns:p14="http://schemas.microsoft.com/office/powerpoint/2010/main" val="1875309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Psychomotorika</a:t>
            </a:r>
            <a:endParaRPr lang="cs-CZ" dirty="0"/>
          </a:p>
        </p:txBody>
      </p:sp>
      <p:sp>
        <p:nvSpPr>
          <p:cNvPr id="3" name="Zástupný symbol pro obsah 2"/>
          <p:cNvSpPr>
            <a:spLocks noGrp="1"/>
          </p:cNvSpPr>
          <p:nvPr>
            <p:ph idx="1"/>
          </p:nvPr>
        </p:nvSpPr>
        <p:spPr/>
        <p:txBody>
          <a:bodyPr>
            <a:normAutofit lnSpcReduction="10000"/>
          </a:bodyPr>
          <a:lstStyle/>
          <a:p>
            <a:r>
              <a:rPr lang="cs-CZ" dirty="0"/>
              <a:t>psychomotorika představuje v tom nejširším slova smyslu úzké spojení psychiky (duševních procesů) a motoriky (tělesných procesů, pohyb</a:t>
            </a:r>
            <a:r>
              <a:rPr lang="cs-CZ" dirty="0" smtClean="0"/>
              <a:t>).</a:t>
            </a:r>
          </a:p>
          <a:p>
            <a:r>
              <a:rPr lang="cs-CZ" dirty="0"/>
              <a:t>V užším smyslu představuje psychomotorika souhrn pohybových motorických aktivit člověka, které jsou projevem jeho psychických funkcí a jeho psychického stavu. </a:t>
            </a:r>
            <a:endParaRPr lang="cs-CZ" dirty="0" smtClean="0"/>
          </a:p>
          <a:p>
            <a:r>
              <a:rPr lang="cs-CZ" dirty="0"/>
              <a:t>Kořeny psychomotoriky coby zábavné výchovy pohybem spadají do období 20. let 20.století, kdy ve Francii vznikala léčebná tělesná výchova pro mentálně postižené. Cílem léčebné tělesné výchovy nebyl výkon, ale právě prožitek z pohybu, na jehož základě se zlepšovaly některé psychické funkce nemocných a postižených pacientů.</a:t>
            </a:r>
          </a:p>
        </p:txBody>
      </p:sp>
    </p:spTree>
    <p:extLst>
      <p:ext uri="{BB962C8B-B14F-4D97-AF65-F5344CB8AC3E}">
        <p14:creationId xmlns:p14="http://schemas.microsoft.com/office/powerpoint/2010/main" val="87718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Psychomotorika</a:t>
            </a:r>
            <a:endParaRPr lang="cs-CZ" dirty="0"/>
          </a:p>
        </p:txBody>
      </p:sp>
      <p:sp>
        <p:nvSpPr>
          <p:cNvPr id="3" name="Zástupný symbol pro obsah 2"/>
          <p:cNvSpPr>
            <a:spLocks noGrp="1"/>
          </p:cNvSpPr>
          <p:nvPr>
            <p:ph idx="1"/>
          </p:nvPr>
        </p:nvSpPr>
        <p:spPr/>
        <p:txBody>
          <a:bodyPr/>
          <a:lstStyle/>
          <a:p>
            <a:r>
              <a:rPr lang="cs-CZ" dirty="0" smtClean="0"/>
              <a:t>jedná </a:t>
            </a:r>
            <a:r>
              <a:rPr lang="cs-CZ" dirty="0"/>
              <a:t>se o formu pohybové aktivity, která klade důraz na prožitek z </a:t>
            </a:r>
            <a:r>
              <a:rPr lang="cs-CZ" dirty="0" smtClean="0"/>
              <a:t>pohybu </a:t>
            </a:r>
            <a:r>
              <a:rPr lang="cs-CZ" dirty="0"/>
              <a:t>nikoli na </a:t>
            </a:r>
            <a:r>
              <a:rPr lang="cs-CZ" dirty="0" smtClean="0"/>
              <a:t>výkon.</a:t>
            </a:r>
          </a:p>
          <a:p>
            <a:r>
              <a:rPr lang="cs-CZ" dirty="0"/>
              <a:t>Cílem psychomotoriky je tedy především prožitek z pohybu, vytváření bio-psychosociální pohody, upevňování pozitivního vztahu k pohybové aktivitě, osobní růst, zdraví, rozvoj pohybových dovedností. </a:t>
            </a:r>
          </a:p>
        </p:txBody>
      </p:sp>
    </p:spTree>
    <p:extLst>
      <p:ext uri="{BB962C8B-B14F-4D97-AF65-F5344CB8AC3E}">
        <p14:creationId xmlns:p14="http://schemas.microsoft.com/office/powerpoint/2010/main" val="4049467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Psychomotorika</a:t>
            </a:r>
            <a:endParaRPr lang="cs-CZ" dirty="0"/>
          </a:p>
        </p:txBody>
      </p:sp>
      <p:sp>
        <p:nvSpPr>
          <p:cNvPr id="3" name="Zástupný symbol pro obsah 2"/>
          <p:cNvSpPr>
            <a:spLocks noGrp="1"/>
          </p:cNvSpPr>
          <p:nvPr>
            <p:ph idx="1"/>
          </p:nvPr>
        </p:nvSpPr>
        <p:spPr/>
        <p:txBody>
          <a:bodyPr/>
          <a:lstStyle/>
          <a:p>
            <a:r>
              <a:rPr lang="cs-CZ" dirty="0" smtClean="0">
                <a:hlinkClick r:id="rId2"/>
              </a:rPr>
              <a:t>https://obchod.portal.cz/pedagogika/hry-pro-rozvoj-psychomotoriky/</a:t>
            </a:r>
            <a:endParaRPr lang="cs-CZ" dirty="0" smtClean="0"/>
          </a:p>
          <a:p>
            <a:endParaRPr lang="cs-CZ" dirty="0"/>
          </a:p>
          <a:p>
            <a:r>
              <a:rPr lang="cs-CZ" dirty="0" smtClean="0">
                <a:hlinkClick r:id="rId3"/>
              </a:rPr>
              <a:t>https://www.youtube.com/watch?v=5885jL_JhUA</a:t>
            </a:r>
            <a:endParaRPr lang="cs-CZ" dirty="0" smtClean="0"/>
          </a:p>
          <a:p>
            <a:endParaRPr lang="cs-CZ" dirty="0"/>
          </a:p>
          <a:p>
            <a:endParaRPr lang="cs-CZ" dirty="0"/>
          </a:p>
        </p:txBody>
      </p:sp>
    </p:spTree>
    <p:extLst>
      <p:ext uri="{BB962C8B-B14F-4D97-AF65-F5344CB8AC3E}">
        <p14:creationId xmlns:p14="http://schemas.microsoft.com/office/powerpoint/2010/main" val="2126634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ABA terapie</a:t>
            </a:r>
            <a:endParaRPr lang="cs-CZ" dirty="0"/>
          </a:p>
        </p:txBody>
      </p:sp>
      <p:sp>
        <p:nvSpPr>
          <p:cNvPr id="3" name="Zástupný symbol pro obsah 2"/>
          <p:cNvSpPr>
            <a:spLocks noGrp="1"/>
          </p:cNvSpPr>
          <p:nvPr>
            <p:ph idx="1"/>
          </p:nvPr>
        </p:nvSpPr>
        <p:spPr/>
        <p:txBody>
          <a:bodyPr>
            <a:normAutofit lnSpcReduction="10000"/>
          </a:bodyPr>
          <a:lstStyle/>
          <a:p>
            <a:r>
              <a:rPr lang="cs-CZ" dirty="0"/>
              <a:t>Behaviorální analýza je vědecky ověřený přístup k porozumění chování, a jak je toto chování ovlivněno okolím. V této souvislosti, „chování“ se vztahuje na činnosti a dovednosti. „prostředí“ zahrnuje vlivy – fyzické či sociální, které se mohou měnit nebo mohou mít vliv na chování jedince</a:t>
            </a:r>
            <a:r>
              <a:rPr lang="cs-CZ" dirty="0" smtClean="0"/>
              <a:t>.</a:t>
            </a:r>
          </a:p>
          <a:p>
            <a:r>
              <a:rPr lang="cs-CZ" dirty="0"/>
              <a:t>Behaviorální analýza se zaměřuje na postupy, které vysvětlují jak se učit. Pozitivní posílení je jedním z těchto principů. Pokud po určitém typu chování následuje nějaký druh odměny, chování se bude pravděpodobně opakovat. Během několika desetiletí výzkumu, se obor behaviorální analýzy stále rozšiřoval o mnoho postupů ke zlepšení chování a k omezení typu chování, které může škodit nebo narušovat proces učení.</a:t>
            </a:r>
          </a:p>
        </p:txBody>
      </p:sp>
    </p:spTree>
    <p:extLst>
      <p:ext uri="{BB962C8B-B14F-4D97-AF65-F5344CB8AC3E}">
        <p14:creationId xmlns:p14="http://schemas.microsoft.com/office/powerpoint/2010/main" val="1171658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ABA terapie</a:t>
            </a:r>
            <a:endParaRPr lang="cs-CZ" dirty="0"/>
          </a:p>
        </p:txBody>
      </p:sp>
      <p:sp>
        <p:nvSpPr>
          <p:cNvPr id="3" name="Zástupný symbol pro obsah 2"/>
          <p:cNvSpPr>
            <a:spLocks noGrp="1"/>
          </p:cNvSpPr>
          <p:nvPr>
            <p:ph idx="1"/>
          </p:nvPr>
        </p:nvSpPr>
        <p:spPr/>
        <p:txBody>
          <a:bodyPr/>
          <a:lstStyle/>
          <a:p>
            <a:r>
              <a:rPr lang="cs-CZ" dirty="0">
                <a:hlinkClick r:id="rId2"/>
              </a:rPr>
              <a:t>https://video.aktualne.cz/dvtv/matka-autisty-stat-nenabizi-nic-terapie-stoji-22-tisic-mesic/r~9156627e67bc11e9ae850cc47ab5f122</a:t>
            </a:r>
            <a:r>
              <a:rPr lang="cs-CZ" dirty="0" smtClean="0">
                <a:hlinkClick r:id="rId2"/>
              </a:rPr>
              <a:t>/</a:t>
            </a:r>
            <a:endParaRPr lang="cs-CZ" dirty="0" smtClean="0"/>
          </a:p>
          <a:p>
            <a:r>
              <a:rPr lang="cs-CZ" dirty="0">
                <a:hlinkClick r:id="rId3"/>
              </a:rPr>
              <a:t>https://www.youtube.com/watch?v=s--KjdxeR20&amp;t=1s</a:t>
            </a:r>
            <a:endParaRPr lang="cs-CZ" dirty="0"/>
          </a:p>
        </p:txBody>
      </p:sp>
    </p:spTree>
    <p:extLst>
      <p:ext uri="{BB962C8B-B14F-4D97-AF65-F5344CB8AC3E}">
        <p14:creationId xmlns:p14="http://schemas.microsoft.com/office/powerpoint/2010/main" val="3020069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Scaffolding</a:t>
            </a:r>
            <a:endParaRPr lang="cs-CZ" dirty="0"/>
          </a:p>
        </p:txBody>
      </p:sp>
      <p:sp>
        <p:nvSpPr>
          <p:cNvPr id="3" name="Zástupný symbol pro obsah 2"/>
          <p:cNvSpPr>
            <a:spLocks noGrp="1"/>
          </p:cNvSpPr>
          <p:nvPr>
            <p:ph idx="1"/>
          </p:nvPr>
        </p:nvSpPr>
        <p:spPr/>
        <p:txBody>
          <a:bodyPr>
            <a:normAutofit lnSpcReduction="10000"/>
          </a:bodyPr>
          <a:lstStyle/>
          <a:p>
            <a:r>
              <a:rPr lang="cs-CZ" dirty="0"/>
              <a:t>Prostředky a strategie, které žákům usnadní práci s náročným textem nebo obsahem nebo jim pomohou překonat jazykovou náročnost úlohy, se v odborné didaktické literatuře označují souhrnným termínem „</a:t>
            </a:r>
            <a:r>
              <a:rPr lang="cs-CZ" dirty="0" err="1"/>
              <a:t>scaffolding</a:t>
            </a:r>
            <a:r>
              <a:rPr lang="cs-CZ" dirty="0"/>
              <a:t>“. </a:t>
            </a:r>
            <a:r>
              <a:rPr lang="cs-CZ" dirty="0" err="1"/>
              <a:t>Scaffolding</a:t>
            </a:r>
            <a:r>
              <a:rPr lang="cs-CZ" dirty="0"/>
              <a:t> doslova znamená „opora, lešení“ a také „stavění lešení</a:t>
            </a:r>
            <a:r>
              <a:rPr lang="cs-CZ" dirty="0" smtClean="0"/>
              <a:t>“</a:t>
            </a:r>
          </a:p>
          <a:p>
            <a:r>
              <a:rPr lang="cs-CZ" dirty="0"/>
              <a:t>Jednou ze specifických rovin </a:t>
            </a:r>
            <a:r>
              <a:rPr lang="cs-CZ" dirty="0" err="1"/>
              <a:t>scaffoldingu</a:t>
            </a:r>
            <a:r>
              <a:rPr lang="cs-CZ" dirty="0"/>
              <a:t> je </a:t>
            </a:r>
            <a:r>
              <a:rPr lang="cs-CZ" b="1" dirty="0"/>
              <a:t>práce s textem, jeho přizpůsobení a strukturování</a:t>
            </a:r>
            <a:r>
              <a:rPr lang="cs-CZ" dirty="0"/>
              <a:t>, stejně jako vhodně zvolené úlohy. V následujícím přehledu představíme několik metod </a:t>
            </a:r>
            <a:r>
              <a:rPr lang="cs-CZ" dirty="0" err="1"/>
              <a:t>scaffoldingu</a:t>
            </a:r>
            <a:r>
              <a:rPr lang="cs-CZ" dirty="0"/>
              <a:t>, které žákům mohou pomoci uvedené obtíže překonat. Představujeme obecné zásady </a:t>
            </a:r>
            <a:r>
              <a:rPr lang="cs-CZ" dirty="0" err="1"/>
              <a:t>scaffoldingu</a:t>
            </a:r>
            <a:r>
              <a:rPr lang="cs-CZ" dirty="0"/>
              <a:t> napříč aktivitami a v různých fázích vyučovací hodiny s vysvětlujícími komentáři.</a:t>
            </a:r>
          </a:p>
        </p:txBody>
      </p:sp>
    </p:spTree>
    <p:extLst>
      <p:ext uri="{BB962C8B-B14F-4D97-AF65-F5344CB8AC3E}">
        <p14:creationId xmlns:p14="http://schemas.microsoft.com/office/powerpoint/2010/main" val="288494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Bazalní</a:t>
            </a:r>
            <a:r>
              <a:rPr lang="cs-CZ" dirty="0" smtClean="0"/>
              <a:t> stimulace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Bazální </a:t>
            </a:r>
            <a:r>
              <a:rPr lang="cs-CZ" dirty="0" smtClean="0"/>
              <a:t>stimulace </a:t>
            </a:r>
            <a:r>
              <a:rPr lang="cs-CZ" dirty="0"/>
              <a:t>je vědecký pedagogicko-ošetřovatelský koncept podporující vnímání, komunikaci a pohybové schopnosti člověka</a:t>
            </a:r>
            <a:r>
              <a:rPr lang="cs-CZ" dirty="0" smtClean="0"/>
              <a:t>.</a:t>
            </a:r>
          </a:p>
          <a:p>
            <a:r>
              <a:rPr lang="cs-CZ" dirty="0"/>
              <a:t>je komunikační, interakční a vývoj podporující stimulační koncept, který se orientuje na všechny oblasti lidských potřeb. Bazálně stimulující ošetřovatelská péče  se přizpůsobuje věku a stavu klienta</a:t>
            </a:r>
            <a:r>
              <a:rPr lang="cs-CZ" dirty="0" smtClean="0"/>
              <a:t>.</a:t>
            </a:r>
          </a:p>
          <a:p>
            <a:r>
              <a:rPr lang="cs-CZ" dirty="0"/>
              <a:t>Základním  principem konceptu je zprostředkovat člověku vjemy ze svého těla a stimulací vnímání organismu mu umožnit lépe vnímat okolní svět a následně s ním navázat komunikaci</a:t>
            </a:r>
            <a:r>
              <a:rPr lang="cs-CZ" dirty="0" smtClean="0"/>
              <a:t>.</a:t>
            </a:r>
          </a:p>
          <a:p>
            <a:r>
              <a:rPr lang="cs-CZ" dirty="0"/>
              <a:t> Základními prvky konceptu jsou </a:t>
            </a:r>
            <a:r>
              <a:rPr lang="cs-CZ" b="1" dirty="0"/>
              <a:t>pohyb, komunikace a vnímání </a:t>
            </a:r>
            <a:r>
              <a:rPr lang="cs-CZ" dirty="0"/>
              <a:t>a jejich úzké propojení. Na klienta je pohlíženo jako na partnera a jsou respektovány jeho zachovalé schopnosti v oblasti vnímání, lokomoce a komunikace.</a:t>
            </a:r>
          </a:p>
        </p:txBody>
      </p:sp>
    </p:spTree>
    <p:extLst>
      <p:ext uri="{BB962C8B-B14F-4D97-AF65-F5344CB8AC3E}">
        <p14:creationId xmlns:p14="http://schemas.microsoft.com/office/powerpoint/2010/main" val="4016909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Scaffolding</a:t>
            </a:r>
            <a:endParaRPr lang="cs-CZ" dirty="0"/>
          </a:p>
        </p:txBody>
      </p:sp>
      <p:sp>
        <p:nvSpPr>
          <p:cNvPr id="5" name="Zástupný symbol pro obsah 4"/>
          <p:cNvSpPr>
            <a:spLocks noGrp="1"/>
          </p:cNvSpPr>
          <p:nvPr>
            <p:ph idx="1"/>
          </p:nvPr>
        </p:nvSpPr>
        <p:spPr/>
        <p:txBody>
          <a:bodyPr/>
          <a:lstStyle/>
          <a:p>
            <a:r>
              <a:rPr lang="cs-CZ" dirty="0">
                <a:hlinkClick r:id="rId2"/>
              </a:rPr>
              <a:t>http://clil.nuv.cz/metodologie-clil/11-planovani-a-struktura-clil-hodin/12-6-strategie-zvana-scaffolding.html</a:t>
            </a:r>
            <a:endParaRPr lang="cs-CZ" dirty="0"/>
          </a:p>
        </p:txBody>
      </p:sp>
    </p:spTree>
    <p:extLst>
      <p:ext uri="{BB962C8B-B14F-4D97-AF65-F5344CB8AC3E}">
        <p14:creationId xmlns:p14="http://schemas.microsoft.com/office/powerpoint/2010/main" val="2951453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Bazální stimulace</a:t>
            </a:r>
            <a:endParaRPr lang="cs-CZ" dirty="0"/>
          </a:p>
        </p:txBody>
      </p:sp>
      <p:sp>
        <p:nvSpPr>
          <p:cNvPr id="3" name="Zástupný symbol pro obsah 2"/>
          <p:cNvSpPr>
            <a:spLocks noGrp="1"/>
          </p:cNvSpPr>
          <p:nvPr>
            <p:ph idx="1"/>
          </p:nvPr>
        </p:nvSpPr>
        <p:spPr/>
        <p:txBody>
          <a:bodyPr/>
          <a:lstStyle/>
          <a:p>
            <a:pPr fontAlgn="base"/>
            <a:r>
              <a:rPr lang="en-US" b="1" dirty="0" err="1"/>
              <a:t>Prvky</a:t>
            </a:r>
            <a:r>
              <a:rPr lang="en-US" b="1" dirty="0"/>
              <a:t> </a:t>
            </a:r>
            <a:r>
              <a:rPr lang="en-US" b="1" dirty="0" err="1"/>
              <a:t>základní</a:t>
            </a:r>
            <a:r>
              <a:rPr lang="en-US" b="1" dirty="0"/>
              <a:t> </a:t>
            </a:r>
            <a:r>
              <a:rPr lang="en-US" b="1" dirty="0" err="1"/>
              <a:t>stimulace</a:t>
            </a:r>
            <a:r>
              <a:rPr lang="en-US" b="1" dirty="0"/>
              <a:t>:</a:t>
            </a:r>
          </a:p>
          <a:p>
            <a:pPr fontAlgn="base"/>
            <a:r>
              <a:rPr lang="en-US" dirty="0" err="1"/>
              <a:t>Somatická</a:t>
            </a:r>
            <a:r>
              <a:rPr lang="en-US" dirty="0"/>
              <a:t> </a:t>
            </a:r>
            <a:r>
              <a:rPr lang="en-US" dirty="0" err="1"/>
              <a:t>stimulace</a:t>
            </a:r>
            <a:endParaRPr lang="en-US" dirty="0"/>
          </a:p>
          <a:p>
            <a:pPr fontAlgn="base"/>
            <a:r>
              <a:rPr lang="en-US" dirty="0" err="1"/>
              <a:t>Vestibulární</a:t>
            </a:r>
            <a:r>
              <a:rPr lang="en-US" dirty="0"/>
              <a:t> </a:t>
            </a:r>
            <a:r>
              <a:rPr lang="en-US" dirty="0" err="1"/>
              <a:t>stimulace</a:t>
            </a:r>
            <a:endParaRPr lang="en-US" dirty="0"/>
          </a:p>
          <a:p>
            <a:pPr fontAlgn="base"/>
            <a:r>
              <a:rPr lang="en-US" dirty="0" err="1"/>
              <a:t>Vibrační</a:t>
            </a:r>
            <a:r>
              <a:rPr lang="en-US" dirty="0"/>
              <a:t> </a:t>
            </a:r>
            <a:r>
              <a:rPr lang="en-US" dirty="0" err="1"/>
              <a:t>stimulace</a:t>
            </a:r>
            <a:endParaRPr lang="en-US" dirty="0"/>
          </a:p>
          <a:p>
            <a:endParaRPr lang="cs-CZ" dirty="0"/>
          </a:p>
        </p:txBody>
      </p:sp>
    </p:spTree>
    <p:extLst>
      <p:ext uri="{BB962C8B-B14F-4D97-AF65-F5344CB8AC3E}">
        <p14:creationId xmlns:p14="http://schemas.microsoft.com/office/powerpoint/2010/main" val="116548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Bazální stimulace</a:t>
            </a:r>
            <a:endParaRPr lang="cs-CZ" dirty="0"/>
          </a:p>
        </p:txBody>
      </p:sp>
      <p:sp>
        <p:nvSpPr>
          <p:cNvPr id="3" name="Zástupný symbol pro obsah 2"/>
          <p:cNvSpPr>
            <a:spLocks noGrp="1"/>
          </p:cNvSpPr>
          <p:nvPr>
            <p:ph idx="1"/>
          </p:nvPr>
        </p:nvSpPr>
        <p:spPr/>
        <p:txBody>
          <a:bodyPr/>
          <a:lstStyle/>
          <a:p>
            <a:pPr marL="0" indent="0" fontAlgn="base">
              <a:buNone/>
            </a:pPr>
            <a:r>
              <a:rPr lang="cs-CZ" b="1" dirty="0" smtClean="0"/>
              <a:t>Nástavbová </a:t>
            </a:r>
            <a:r>
              <a:rPr lang="cs-CZ" b="1" dirty="0"/>
              <a:t>stimulace:</a:t>
            </a:r>
          </a:p>
          <a:p>
            <a:pPr fontAlgn="base"/>
            <a:r>
              <a:rPr lang="cs-CZ" dirty="0"/>
              <a:t>Optická stimulace</a:t>
            </a:r>
          </a:p>
          <a:p>
            <a:pPr fontAlgn="base"/>
            <a:r>
              <a:rPr lang="cs-CZ" dirty="0"/>
              <a:t>Auditivní stimulace</a:t>
            </a:r>
          </a:p>
          <a:p>
            <a:pPr fontAlgn="base"/>
            <a:r>
              <a:rPr lang="cs-CZ" dirty="0"/>
              <a:t>Taktilně-haptická stimulace</a:t>
            </a:r>
          </a:p>
          <a:p>
            <a:pPr fontAlgn="base"/>
            <a:r>
              <a:rPr lang="cs-CZ" dirty="0"/>
              <a:t>Olfaktorická stimulace</a:t>
            </a:r>
          </a:p>
          <a:p>
            <a:pPr fontAlgn="base"/>
            <a:r>
              <a:rPr lang="cs-CZ" dirty="0"/>
              <a:t>Orální stimulace</a:t>
            </a:r>
          </a:p>
          <a:p>
            <a:endParaRPr lang="cs-CZ" dirty="0"/>
          </a:p>
        </p:txBody>
      </p:sp>
    </p:spTree>
    <p:extLst>
      <p:ext uri="{BB962C8B-B14F-4D97-AF65-F5344CB8AC3E}">
        <p14:creationId xmlns:p14="http://schemas.microsoft.com/office/powerpoint/2010/main" val="3260882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Bazální stimulace</a:t>
            </a:r>
            <a:endParaRPr lang="cs-CZ" dirty="0"/>
          </a:p>
        </p:txBody>
      </p:sp>
      <p:sp>
        <p:nvSpPr>
          <p:cNvPr id="3" name="Zástupný symbol pro obsah 2"/>
          <p:cNvSpPr>
            <a:spLocks noGrp="1"/>
          </p:cNvSpPr>
          <p:nvPr>
            <p:ph idx="1"/>
          </p:nvPr>
        </p:nvSpPr>
        <p:spPr/>
        <p:txBody>
          <a:bodyPr/>
          <a:lstStyle/>
          <a:p>
            <a:r>
              <a:rPr lang="cs-CZ" dirty="0" smtClean="0">
                <a:hlinkClick r:id="rId2"/>
              </a:rPr>
              <a:t>https://www.ceskatelevize.cz/porady/1096060107-klic/210562221700003/</a:t>
            </a:r>
            <a:endParaRPr lang="cs-CZ" dirty="0"/>
          </a:p>
        </p:txBody>
      </p:sp>
    </p:spTree>
    <p:extLst>
      <p:ext uri="{BB962C8B-B14F-4D97-AF65-F5344CB8AC3E}">
        <p14:creationId xmlns:p14="http://schemas.microsoft.com/office/powerpoint/2010/main" val="3568826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Video trénink interakcí</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Videotrénink</a:t>
            </a:r>
            <a:r>
              <a:rPr lang="cs-CZ" dirty="0" smtClean="0"/>
              <a:t> interakcí (VTI) je považován za krátkodobou a intenzivní formu pomoci, kde centrálním tématem intervence je podpora a rozvoj komunikace, popř. její obnovení, pokud již došlo k jejímu narušení.</a:t>
            </a:r>
          </a:p>
          <a:p>
            <a:r>
              <a:rPr lang="cs-CZ" dirty="0" smtClean="0"/>
              <a:t>Hlavním médiem je videozáznam běžných situací, nejdůležitější částí práce s klientem je pak rozhovor nad vybranými úseky tohoto záznamu. Pracovník dochází do rodiny a natáčí krátké sekvence interakcí, ze kterých pak vybírá ty, které pomáhají vytvářet významný a konstruktivní rozdíl oproti dosavadnímu pohledu rodiny. Takové úseky se silnou výpovědí si poté společně s klienty (většinou rodiči) na mikroúrovni prohlížejí a reflektují je s důrazem na možné zdroje.</a:t>
            </a:r>
            <a:endParaRPr lang="cs-CZ" dirty="0"/>
          </a:p>
        </p:txBody>
      </p:sp>
    </p:spTree>
    <p:extLst>
      <p:ext uri="{BB962C8B-B14F-4D97-AF65-F5344CB8AC3E}">
        <p14:creationId xmlns:p14="http://schemas.microsoft.com/office/powerpoint/2010/main" val="341899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Video trénink interakcí</a:t>
            </a:r>
            <a:endParaRPr lang="cs-CZ" dirty="0"/>
          </a:p>
        </p:txBody>
      </p:sp>
      <p:sp>
        <p:nvSpPr>
          <p:cNvPr id="3" name="Zástupný symbol pro obsah 2"/>
          <p:cNvSpPr>
            <a:spLocks noGrp="1"/>
          </p:cNvSpPr>
          <p:nvPr>
            <p:ph idx="1"/>
          </p:nvPr>
        </p:nvSpPr>
        <p:spPr/>
        <p:txBody>
          <a:bodyPr/>
          <a:lstStyle/>
          <a:p>
            <a:r>
              <a:rPr lang="cs-CZ" dirty="0" smtClean="0"/>
              <a:t>Metoda VTI má svůj domov v Holandsku. V polovině 80. let začali pracovníci domova pro narušenou mládež (De </a:t>
            </a:r>
            <a:r>
              <a:rPr lang="cs-CZ" dirty="0" err="1" smtClean="0"/>
              <a:t>Widdonck</a:t>
            </a:r>
            <a:r>
              <a:rPr lang="cs-CZ" dirty="0" smtClean="0"/>
              <a:t>) zkoumat, jak působí sociální okolí na dítě, jaké je rodinné klima a jak fungují vztahy v rodině, jaký mají tyto rodinné vztahy vliv na dítě a jaký mají vliv na intenzivní práci s dítětem v pobytovém zařízení, na jeho schopnost navazovat a udržovat nové sociální vztahy.</a:t>
            </a:r>
            <a:endParaRPr lang="cs-CZ" dirty="0"/>
          </a:p>
        </p:txBody>
      </p:sp>
    </p:spTree>
    <p:extLst>
      <p:ext uri="{BB962C8B-B14F-4D97-AF65-F5344CB8AC3E}">
        <p14:creationId xmlns:p14="http://schemas.microsoft.com/office/powerpoint/2010/main" val="3757718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Video trénink interakcí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Ve VTI pracujeme s rodinou v rámci jejího přirozeného prostředí. • VTI se napojuje na aktuální prožitky a na otázky vztažené k „tady a teď“. • VTI se orientuje zásadně podle přání klientů a je zaměřen na flexibilní, dobře srozumitelné, pozitivně formulované a krátkodobě dosažitelné cíle. • Základním médiem je videozáznam, základním nástrojem terapeuta je rozhovor. • VTI klade důraz na pozitivní zpětnou vazbu. Pozitivní momenty kontaktu mezi rodiči a dětmi jsou posilovány a dále rozvíjeny. Jsou vyzdvihovány silné stránky rodiny spíše nežli problém. • VTI je založeno na společné práci terapeuta s rodiči. Pracujeme s rodiči spíše nežli pro ně nebo dokonce za ně. • Základním postojem je aktivování rodičů namísto déletrvajícího kompenzování (nabízení řešení). • VTI se rozvíjí na poznatcích systémových teorií, kdy v centru pozornosti stojí celý rodinný systém, nikoli dítě jako nositel symptomu (tzv. „problémové“ dítě). </a:t>
            </a:r>
            <a:endParaRPr lang="cs-CZ" dirty="0"/>
          </a:p>
        </p:txBody>
      </p:sp>
    </p:spTree>
    <p:extLst>
      <p:ext uri="{BB962C8B-B14F-4D97-AF65-F5344CB8AC3E}">
        <p14:creationId xmlns:p14="http://schemas.microsoft.com/office/powerpoint/2010/main" val="3987465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Video trénink interakcí</a:t>
            </a:r>
            <a:endParaRPr lang="cs-CZ" dirty="0"/>
          </a:p>
        </p:txBody>
      </p:sp>
      <p:sp>
        <p:nvSpPr>
          <p:cNvPr id="3" name="Zástupný symbol pro obsah 2"/>
          <p:cNvSpPr>
            <a:spLocks noGrp="1"/>
          </p:cNvSpPr>
          <p:nvPr>
            <p:ph idx="1"/>
          </p:nvPr>
        </p:nvSpPr>
        <p:spPr/>
        <p:txBody>
          <a:bodyPr>
            <a:normAutofit/>
          </a:bodyPr>
          <a:lstStyle/>
          <a:p>
            <a:r>
              <a:rPr lang="cs-CZ" dirty="0" smtClean="0"/>
              <a:t>Vývojové schéma interakcí</a:t>
            </a:r>
            <a:endParaRPr lang="cs-CZ" dirty="0"/>
          </a:p>
        </p:txBody>
      </p:sp>
    </p:spTree>
    <p:extLst>
      <p:ext uri="{BB962C8B-B14F-4D97-AF65-F5344CB8AC3E}">
        <p14:creationId xmlns:p14="http://schemas.microsoft.com/office/powerpoint/2010/main" val="327872986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642</Words>
  <Application>Microsoft Office PowerPoint</Application>
  <PresentationFormat>Širokoúhlá obrazovka</PresentationFormat>
  <Paragraphs>64</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Calibri Light</vt:lpstr>
      <vt:lpstr>Motiv Office</vt:lpstr>
      <vt:lpstr>Pokročilé metody speciální pedagogiky</vt:lpstr>
      <vt:lpstr>Bazalní stimulace</vt:lpstr>
      <vt:lpstr>Bazální stimulace</vt:lpstr>
      <vt:lpstr>Bazální stimulace</vt:lpstr>
      <vt:lpstr>Bazální stimulace</vt:lpstr>
      <vt:lpstr>Video trénink interakcí</vt:lpstr>
      <vt:lpstr>Video trénink interakcí</vt:lpstr>
      <vt:lpstr>Video trénink interakcí</vt:lpstr>
      <vt:lpstr>Video trénink interakcí</vt:lpstr>
      <vt:lpstr>Snoezelen</vt:lpstr>
      <vt:lpstr>Snozelen</vt:lpstr>
      <vt:lpstr>Snozelen</vt:lpstr>
      <vt:lpstr>Bílá místnost</vt:lpstr>
      <vt:lpstr>Psychomotorika</vt:lpstr>
      <vt:lpstr>Psychomotorika</vt:lpstr>
      <vt:lpstr>Psychomotorika</vt:lpstr>
      <vt:lpstr>ABA terapie</vt:lpstr>
      <vt:lpstr>ABA terapie</vt:lpstr>
      <vt:lpstr>Scaffolding</vt:lpstr>
      <vt:lpstr>Scaffolding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Pokročilé metody speciální pedagogiky</dc:title>
  <dc:creator>GD</dc:creator>
  <cp:lastModifiedBy>GD</cp:lastModifiedBy>
  <cp:revision>6</cp:revision>
  <dcterms:created xsi:type="dcterms:W3CDTF">2019-05-14T14:44:19Z</dcterms:created>
  <dcterms:modified xsi:type="dcterms:W3CDTF">2019-06-04T20:59:17Z</dcterms:modified>
</cp:coreProperties>
</file>