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1" r:id="rId3"/>
    <p:sldId id="259" r:id="rId4"/>
    <p:sldId id="262" r:id="rId5"/>
    <p:sldId id="257" r:id="rId6"/>
    <p:sldId id="258" r:id="rId7"/>
    <p:sldId id="260" r:id="rId8"/>
    <p:sldId id="263" r:id="rId9"/>
    <p:sldId id="273" r:id="rId10"/>
    <p:sldId id="274" r:id="rId11"/>
    <p:sldId id="277" r:id="rId12"/>
    <p:sldId id="275" r:id="rId13"/>
    <p:sldId id="276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98" r:id="rId24"/>
    <p:sldId id="299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300" r:id="rId37"/>
    <p:sldId id="301" r:id="rId38"/>
    <p:sldId id="270" r:id="rId3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práce s dětmi a dospělými </a:t>
            </a:r>
            <a:br>
              <a:rPr lang="cs-CZ" dirty="0"/>
            </a:br>
            <a:r>
              <a:rPr lang="cs-CZ" dirty="0"/>
              <a:t>s PAS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Martina Semerádová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0574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Pervazivní</a:t>
            </a:r>
            <a:r>
              <a:rPr lang="cs-CZ" dirty="0" smtClean="0"/>
              <a:t> vývojová porucha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Slovo "</a:t>
            </a:r>
            <a:r>
              <a:rPr lang="cs-CZ" dirty="0" err="1"/>
              <a:t>pervazivní</a:t>
            </a:r>
            <a:r>
              <a:rPr lang="cs-CZ" dirty="0"/>
              <a:t>" znamená "</a:t>
            </a:r>
            <a:r>
              <a:rPr lang="cs-CZ" dirty="0" err="1"/>
              <a:t>všepronikající</a:t>
            </a:r>
            <a:r>
              <a:rPr lang="cs-CZ" dirty="0"/>
              <a:t>, všeprostupující", </a:t>
            </a:r>
            <a:r>
              <a:rPr lang="cs-CZ" dirty="0" err="1"/>
              <a:t>pervazivní</a:t>
            </a:r>
            <a:r>
              <a:rPr lang="cs-CZ" dirty="0"/>
              <a:t> porucha je porucha "zasahující všechny oblasti psychiky či sociální situace</a:t>
            </a:r>
            <a:r>
              <a:rPr lang="cs-CZ" dirty="0" smtClean="0"/>
              <a:t>"</a:t>
            </a:r>
            <a:r>
              <a:rPr lang="cs-CZ" baseline="30000" dirty="0" smtClean="0"/>
              <a:t>[</a:t>
            </a:r>
            <a:r>
              <a:rPr lang="cs-CZ" dirty="0" smtClean="0"/>
              <a:t>a </a:t>
            </a:r>
            <a:r>
              <a:rPr lang="cs-CZ" dirty="0"/>
              <a:t>vyjadřuje fakt, že vývoj dítěte je narušen do hloubky v mnoha </a:t>
            </a:r>
            <a:r>
              <a:rPr lang="cs-CZ" dirty="0" smtClean="0"/>
              <a:t>směrech.</a:t>
            </a:r>
            <a:endParaRPr lang="cs-CZ" baseline="30000" dirty="0"/>
          </a:p>
          <a:p>
            <a:r>
              <a:rPr lang="cs-CZ" dirty="0" smtClean="0"/>
              <a:t>Pojem </a:t>
            </a:r>
            <a:r>
              <a:rPr lang="cs-CZ" dirty="0"/>
              <a:t>autismus je odvozen od řeckého slova </a:t>
            </a:r>
            <a:r>
              <a:rPr lang="cs-CZ" i="1" dirty="0" err="1"/>
              <a:t>autos</a:t>
            </a:r>
            <a:r>
              <a:rPr lang="cs-CZ" dirty="0"/>
              <a:t> – sám.</a:t>
            </a:r>
          </a:p>
        </p:txBody>
      </p:sp>
    </p:spTree>
    <p:extLst>
      <p:ext uri="{BB962C8B-B14F-4D97-AF65-F5344CB8AC3E}">
        <p14:creationId xmlns:p14="http://schemas.microsoft.com/office/powerpoint/2010/main" val="3422873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Dětský autismus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Kvalitativní narušení sociální interakce</a:t>
            </a:r>
          </a:p>
          <a:p>
            <a:pPr lvl="1"/>
            <a:r>
              <a:rPr lang="cs-CZ" dirty="0" smtClean="0"/>
              <a:t>Nepřiměřené hodnocení společenských situací</a:t>
            </a:r>
          </a:p>
          <a:p>
            <a:pPr lvl="1"/>
            <a:r>
              <a:rPr lang="cs-CZ" dirty="0" smtClean="0"/>
              <a:t>Nedostatečná odpověď na emoce jiných lidí</a:t>
            </a:r>
          </a:p>
          <a:p>
            <a:pPr lvl="1"/>
            <a:r>
              <a:rPr lang="cs-CZ" dirty="0" smtClean="0"/>
              <a:t>Nedostatečné </a:t>
            </a:r>
            <a:r>
              <a:rPr lang="cs-CZ" dirty="0" err="1" smtClean="0"/>
              <a:t>použivání</a:t>
            </a:r>
            <a:r>
              <a:rPr lang="cs-CZ" dirty="0" smtClean="0"/>
              <a:t> sociálních signálů</a:t>
            </a:r>
          </a:p>
          <a:p>
            <a:pPr lvl="1"/>
            <a:r>
              <a:rPr lang="cs-CZ" dirty="0" smtClean="0"/>
              <a:t>Chybí sociálně – emoční vzájemnost</a:t>
            </a:r>
          </a:p>
          <a:p>
            <a:pPr lvl="1"/>
            <a:r>
              <a:rPr lang="cs-CZ" dirty="0" smtClean="0"/>
              <a:t>Slabá integrita sociálního, komunikačního a emočního chování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4632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Dětský autismus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Kvalitativní narušení komunikace</a:t>
            </a:r>
          </a:p>
          <a:p>
            <a:pPr lvl="1"/>
            <a:r>
              <a:rPr lang="cs-CZ" dirty="0" smtClean="0"/>
              <a:t>Nedostatečné sociální užívání řeči bez ohledu na úroveň jazykových schopností</a:t>
            </a:r>
          </a:p>
          <a:p>
            <a:pPr lvl="1"/>
            <a:r>
              <a:rPr lang="cs-CZ" dirty="0" smtClean="0"/>
              <a:t>Narušená fantazijní a sociálně napodobivá hra</a:t>
            </a:r>
          </a:p>
          <a:p>
            <a:pPr lvl="1"/>
            <a:r>
              <a:rPr lang="cs-CZ" dirty="0" smtClean="0"/>
              <a:t>Nedostatečná synchronizace a reciprocita v konverzačním </a:t>
            </a:r>
            <a:r>
              <a:rPr lang="cs-CZ" dirty="0" err="1" smtClean="0"/>
              <a:t>rohovoru</a:t>
            </a:r>
            <a:endParaRPr lang="cs-CZ" dirty="0" smtClean="0"/>
          </a:p>
          <a:p>
            <a:pPr lvl="1"/>
            <a:r>
              <a:rPr lang="cs-CZ" dirty="0" smtClean="0"/>
              <a:t>Snížená přizpůsobivost v jazykovém vyjadřování</a:t>
            </a:r>
          </a:p>
          <a:p>
            <a:pPr lvl="1"/>
            <a:r>
              <a:rPr lang="cs-CZ" dirty="0" smtClean="0"/>
              <a:t>Relativní nedostatek tvořivosti</a:t>
            </a:r>
          </a:p>
          <a:p>
            <a:pPr lvl="1"/>
            <a:r>
              <a:rPr lang="cs-CZ" dirty="0" smtClean="0"/>
              <a:t>Narušená kadence komunikace a správného užívání důrazu v řeči</a:t>
            </a:r>
          </a:p>
          <a:p>
            <a:pPr lvl="1"/>
            <a:r>
              <a:rPr lang="cs-CZ" dirty="0" smtClean="0"/>
              <a:t>Nedostatečná gestikulace užívaná ke zvýraznění komunikace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9117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Dětský autismus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Omezené, opakující se stereotypní způsoby chování, zájmy a aktivity</a:t>
            </a:r>
          </a:p>
          <a:p>
            <a:pPr lvl="1"/>
            <a:r>
              <a:rPr lang="cs-CZ" dirty="0" smtClean="0"/>
              <a:t>Rigidita a rutinní chování v široké škále aspektů každodenního života</a:t>
            </a:r>
          </a:p>
          <a:p>
            <a:pPr lvl="1"/>
            <a:r>
              <a:rPr lang="cs-CZ" dirty="0" smtClean="0"/>
              <a:t>Specifická příchylnost k předmětům, které jsou pro daný věk netypické</a:t>
            </a:r>
          </a:p>
          <a:p>
            <a:pPr lvl="1"/>
            <a:r>
              <a:rPr lang="cs-CZ" dirty="0" smtClean="0"/>
              <a:t>Lpění na rutině, vykonávání speciálních rituálů</a:t>
            </a:r>
          </a:p>
          <a:p>
            <a:pPr lvl="1"/>
            <a:r>
              <a:rPr lang="cs-CZ" dirty="0" smtClean="0"/>
              <a:t>Stereotypní zájmy</a:t>
            </a:r>
          </a:p>
          <a:p>
            <a:pPr lvl="1"/>
            <a:r>
              <a:rPr lang="cs-CZ" dirty="0" smtClean="0"/>
              <a:t>Pohybové stereotypie</a:t>
            </a:r>
          </a:p>
          <a:p>
            <a:pPr lvl="1"/>
            <a:r>
              <a:rPr lang="cs-CZ" dirty="0" smtClean="0"/>
              <a:t>Zájem o nefunkční prvky předmětů</a:t>
            </a:r>
          </a:p>
          <a:p>
            <a:pPr lvl="1"/>
            <a:r>
              <a:rPr lang="cs-CZ" dirty="0" smtClean="0"/>
              <a:t>Odpor ke změnám v běžném průběhu činností nebo v detailech osobního prostředí (přesunutí nábytku, dekorací v domě atd.)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3827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Dětský autismus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Nespecifické rysy</a:t>
            </a:r>
          </a:p>
          <a:p>
            <a:pPr lvl="1"/>
            <a:r>
              <a:rPr lang="cs-CZ" dirty="0" smtClean="0"/>
              <a:t>Strach</a:t>
            </a:r>
          </a:p>
          <a:p>
            <a:pPr lvl="1"/>
            <a:r>
              <a:rPr lang="cs-CZ" dirty="0" smtClean="0"/>
              <a:t>Poruchy spánku a příjmu potravy</a:t>
            </a:r>
          </a:p>
          <a:p>
            <a:pPr lvl="1"/>
            <a:r>
              <a:rPr lang="cs-CZ" dirty="0" smtClean="0"/>
              <a:t>Záchvaty vzteku, agrese, </a:t>
            </a:r>
            <a:r>
              <a:rPr lang="cs-CZ" dirty="0" err="1" smtClean="0"/>
              <a:t>sebezraňování</a:t>
            </a:r>
            <a:r>
              <a:rPr lang="cs-CZ" dirty="0" smtClean="0"/>
              <a:t> (zvláště pokud je přítomna těžká mentální retardace)</a:t>
            </a:r>
          </a:p>
          <a:p>
            <a:pPr lvl="1"/>
            <a:r>
              <a:rPr lang="cs-CZ" dirty="0" smtClean="0"/>
              <a:t>Potíže s vytvořením myšlenkové osnovy (koncepce) přesto, že schopnostmi na úkoly stačí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5546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Dětský  autismus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Jedná se o vrozenou poruchu některých mozkových funkcí. Porucha vzniká na neurobiologickém podkladě. Důsledkem poruchy je, že dítě dobře </a:t>
            </a:r>
            <a:r>
              <a:rPr lang="cs-CZ" b="1" dirty="0"/>
              <a:t>nerozumí tomu, co vidí, slyší a prožívá</a:t>
            </a:r>
            <a:r>
              <a:rPr lang="cs-CZ" dirty="0" smtClean="0"/>
              <a:t>.</a:t>
            </a:r>
            <a:r>
              <a:rPr lang="cs-CZ" dirty="0"/>
              <a:t> Nejedná se o jedno místo v mozku zodpovědné za vznik autismu, ale spíše o poruchu komunikačních a integračních funkcí v mozku</a:t>
            </a:r>
            <a:r>
              <a:rPr lang="cs-CZ" dirty="0" smtClean="0"/>
              <a:t>.</a:t>
            </a:r>
          </a:p>
          <a:p>
            <a:r>
              <a:rPr lang="cs-CZ" dirty="0"/>
              <a:t>Významnou roli zde hrají </a:t>
            </a:r>
            <a:r>
              <a:rPr lang="cs-CZ" b="1" dirty="0"/>
              <a:t>genetické faktory</a:t>
            </a:r>
            <a:r>
              <a:rPr lang="cs-CZ" dirty="0"/>
              <a:t> – na vzniku autismu se s největší pravděpodobností podílí různý počet genů v různé míře. Riziko je pro rodinu s dítětem s autismem tedy vyšší než u běžné populace. Určitý význam v etiologii autismu mohou mít také </a:t>
            </a:r>
            <a:r>
              <a:rPr lang="cs-CZ" b="1" dirty="0"/>
              <a:t>rizikové faktory v těhotenství</a:t>
            </a:r>
            <a:r>
              <a:rPr lang="cs-CZ" dirty="0"/>
              <a:t>(expozice thalidomidu, rubeola a některé virové infekce) a </a:t>
            </a:r>
            <a:r>
              <a:rPr lang="cs-CZ" b="1" dirty="0" err="1"/>
              <a:t>pre</a:t>
            </a:r>
            <a:r>
              <a:rPr lang="cs-CZ" b="1" dirty="0"/>
              <a:t>- i perinatální </a:t>
            </a:r>
            <a:r>
              <a:rPr lang="cs-CZ" b="1" dirty="0" smtClean="0"/>
              <a:t>komplikace.</a:t>
            </a: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27264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Atypický autismus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Dítě </a:t>
            </a:r>
            <a:r>
              <a:rPr lang="cs-CZ" dirty="0"/>
              <a:t>splňuje jen částečně diagnostická kritéria daná pro dětský autismus. Nicméně u dítěte najdeme řadu specifických sociálních, emocionálních a behaviorálních symptomů, které se s potížemi, jež mají lidé s autismem, </a:t>
            </a:r>
            <a:r>
              <a:rPr lang="cs-CZ" dirty="0" smtClean="0"/>
              <a:t>shodují. </a:t>
            </a:r>
            <a:r>
              <a:rPr lang="cs-CZ" dirty="0"/>
              <a:t>Lze říci, že atypický autismus je zastřešujícím termínem pro část osob, na které by se hodil vágní diagnostický výrok autistické rysy či sklony.</a:t>
            </a:r>
          </a:p>
        </p:txBody>
      </p:sp>
    </p:spTree>
    <p:extLst>
      <p:ext uri="{BB962C8B-B14F-4D97-AF65-F5344CB8AC3E}">
        <p14:creationId xmlns:p14="http://schemas.microsoft.com/office/powerpoint/2010/main" val="23235668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Atypický autismus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Pouze část dětí s atypickým autismem má některé oblasti vývoje narušeny méně než děti s klasickým autismem. Může se jednat o lepší sociální  či komunikační dovednosti nebo chybí stereotypní zájmy.</a:t>
            </a:r>
          </a:p>
          <a:p>
            <a:r>
              <a:rPr lang="cs-CZ" dirty="0" smtClean="0"/>
              <a:t>Z hlediska náročnosti péče a potřeby intervence se atypický autismus neliší od dětského autismu.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1400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Atypický autismus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Není naplněna diagnostická triáda. Jedna z oblastí není primárně a výrazné narušena.</a:t>
            </a:r>
          </a:p>
          <a:p>
            <a:r>
              <a:rPr lang="cs-CZ" dirty="0" smtClean="0"/>
              <a:t>Autistické chování se přidružuje k těžké nebo hluboké mentální retardaci. Můžeme pozorovat některé symptomy jednoznačně typické pro autismus, mentální věk je nízký (do 15 měsíců).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2569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Rettův</a:t>
            </a:r>
            <a:r>
              <a:rPr lang="cs-CZ" dirty="0" smtClean="0"/>
              <a:t> syndrom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geneticky podmíněný syndrom doprovázený těžkým neurologickým postižením, které má </a:t>
            </a:r>
            <a:r>
              <a:rPr lang="cs-CZ" dirty="0" err="1"/>
              <a:t>pervazivní</a:t>
            </a:r>
            <a:r>
              <a:rPr lang="cs-CZ" dirty="0"/>
              <a:t> dopad na somatické, motorické i psychické funkce </a:t>
            </a:r>
            <a:endParaRPr lang="cs-CZ" dirty="0" smtClean="0"/>
          </a:p>
          <a:p>
            <a:r>
              <a:rPr lang="cs-CZ" dirty="0" smtClean="0"/>
              <a:t>Stěžejní </a:t>
            </a:r>
            <a:r>
              <a:rPr lang="cs-CZ" dirty="0"/>
              <a:t>symptomy – ztráta kognitivních schopností, ataxie (porucha koordinace pohybů) a ztráta účelných schopností rukou. Výskyt pouze u dívek (chlapci s touto mutací genu nepřežívají). </a:t>
            </a:r>
            <a:endParaRPr lang="cs-CZ" dirty="0" smtClean="0"/>
          </a:p>
          <a:p>
            <a:r>
              <a:rPr lang="cs-CZ" dirty="0" smtClean="0"/>
              <a:t>V ČR se narodí okolo deseti dívek ročně.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410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PAS – označení poruchy autistického spektra pod MKN – 10 najdete pod </a:t>
            </a:r>
            <a:r>
              <a:rPr lang="cs-CZ" dirty="0" err="1" smtClean="0"/>
              <a:t>pervazivními</a:t>
            </a:r>
            <a:r>
              <a:rPr lang="cs-CZ" dirty="0" smtClean="0"/>
              <a:t> vývojovými poruchami</a:t>
            </a:r>
          </a:p>
          <a:p>
            <a:r>
              <a:rPr lang="cs-CZ" dirty="0" smtClean="0"/>
              <a:t>1 dítě s autismem na 68 dětí bez autismu</a:t>
            </a:r>
          </a:p>
          <a:p>
            <a:r>
              <a:rPr lang="cs-CZ" dirty="0" smtClean="0"/>
              <a:t>Vrozené postižení mozkových funkcí – člověk nedokáže přiměřeně komunikovat, navazovat sociální vztahy a rozvíjet fantazii a kreativitu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51755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Rettův</a:t>
            </a:r>
            <a:r>
              <a:rPr lang="cs-CZ" dirty="0"/>
              <a:t>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 mnohých dívek lze vysledovat projevy autistického chování. Nezájem o sociální kontakt a neschopnost komunikovat se mohou po uplynutí období regresu zlepšit, někdy ale přetrvávají celoživotně. Odhaduje se, že kritéria PAS splňuje 40 – 60% dívek, u 20% dívek autistické kritéria ustoupí a přestanou naplňovat kritéria autismu.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42874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Rettův</a:t>
            </a:r>
            <a:r>
              <a:rPr lang="cs-CZ" dirty="0"/>
              <a:t>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9- 18 měsíc života – motorický vývoj se zpomaluje, dítě se zpomaluje, nesedí, nechodí, opožďuje se řečový vývoj. Mohou se objevit první stereotypní pohyby rukou, vystrkování jazyka.</a:t>
            </a:r>
          </a:p>
          <a:p>
            <a:r>
              <a:rPr lang="cs-CZ" dirty="0" smtClean="0"/>
              <a:t>1 – 4 roky – zvuky, slabiky a slova postupně mizí, zhoršuje se neverbální komunikace. Kontrolovaná a vůlí řízená činnost rukou se postupně mění v nefunkční stereotypní pohyby. Psychomotorický vývoj klesá, zhoršuje se schopnost chůze, dítě se pohybuje strnule, odmítá chodit</a:t>
            </a:r>
          </a:p>
          <a:p>
            <a:r>
              <a:rPr lang="cs-CZ" dirty="0" smtClean="0"/>
              <a:t>Výskyt epilepsie je vysoký okolo 80%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2806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J</a:t>
            </a:r>
            <a:r>
              <a:rPr lang="cs-CZ" dirty="0" smtClean="0"/>
              <a:t>iná </a:t>
            </a:r>
            <a:r>
              <a:rPr lang="cs-CZ" dirty="0"/>
              <a:t>dezintegrační porucha v dětství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mezi </a:t>
            </a:r>
            <a:r>
              <a:rPr lang="cs-CZ" dirty="0"/>
              <a:t>třetím a čtvrtým rokem </a:t>
            </a:r>
            <a:r>
              <a:rPr lang="cs-CZ" dirty="0" smtClean="0"/>
              <a:t>dochází </a:t>
            </a:r>
            <a:r>
              <a:rPr lang="cs-CZ" dirty="0"/>
              <a:t>k výraznému regresu a nástupu těžké mentální retardace, ačkoliv předtím vývoj probíhal zcela uspokojivě – „</a:t>
            </a:r>
            <a:r>
              <a:rPr lang="cs-CZ" dirty="0" err="1"/>
              <a:t>dementia</a:t>
            </a:r>
            <a:r>
              <a:rPr lang="cs-CZ" dirty="0"/>
              <a:t> </a:t>
            </a:r>
            <a:r>
              <a:rPr lang="cs-CZ" dirty="0" err="1"/>
              <a:t>infantilis</a:t>
            </a:r>
            <a:r>
              <a:rPr lang="cs-CZ" dirty="0"/>
              <a:t>“, „Hellerův syndrom“. Po období normálního vývoje, který trvá u dezintegrační poruchy minimálně dva roky, nastává z neznámé příčiny regres v doposud nabytých </a:t>
            </a:r>
            <a:r>
              <a:rPr lang="cs-CZ" dirty="0" smtClean="0"/>
              <a:t>schopnostech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1958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Jiná dezintegrační porucha v dětství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Jednoznačně normální vývoj do 2 let věku. Neverbální i verbální komunikace, sociální vztahy, hra a adaptivní chování odpovídají věkové normě.</a:t>
            </a:r>
          </a:p>
          <a:p>
            <a:r>
              <a:rPr lang="cs-CZ" dirty="0" smtClean="0"/>
              <a:t>Po 2 letech ztráta:</a:t>
            </a:r>
          </a:p>
          <a:p>
            <a:r>
              <a:rPr lang="cs-CZ" dirty="0" smtClean="0"/>
              <a:t>Expresivního nebo receptivního jazyka</a:t>
            </a:r>
          </a:p>
          <a:p>
            <a:r>
              <a:rPr lang="cs-CZ" dirty="0" smtClean="0"/>
              <a:t>Sociální dovednosti</a:t>
            </a:r>
          </a:p>
          <a:p>
            <a:r>
              <a:rPr lang="cs-CZ" dirty="0" smtClean="0"/>
              <a:t>Ztráta kontroly močení a stolice</a:t>
            </a:r>
          </a:p>
          <a:p>
            <a:r>
              <a:rPr lang="cs-CZ" dirty="0" smtClean="0"/>
              <a:t>Hra</a:t>
            </a:r>
          </a:p>
          <a:p>
            <a:r>
              <a:rPr lang="cs-CZ" dirty="0" smtClean="0"/>
              <a:t>Motorické dovednosti</a:t>
            </a:r>
          </a:p>
          <a:p>
            <a:r>
              <a:rPr lang="cs-CZ" dirty="0" smtClean="0"/>
              <a:t>Omezené opakující se vzorce chování, zájmů aktivit, stereotypní chování.</a:t>
            </a:r>
          </a:p>
        </p:txBody>
      </p:sp>
    </p:spTree>
    <p:extLst>
      <p:ext uri="{BB962C8B-B14F-4D97-AF65-F5344CB8AC3E}">
        <p14:creationId xmlns:p14="http://schemas.microsoft.com/office/powerpoint/2010/main" val="10387960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Jiná dezintegrační porucha v dětství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- příčina není z </a:t>
            </a:r>
            <a:r>
              <a:rPr lang="cs-CZ" dirty="0" err="1" smtClean="0"/>
              <a:t>náma</a:t>
            </a:r>
            <a:endParaRPr lang="cs-CZ" dirty="0" smtClean="0"/>
          </a:p>
          <a:p>
            <a:r>
              <a:rPr lang="cs-CZ" dirty="0" smtClean="0"/>
              <a:t>Porucha je velmi vzácná, výskyt je odhadován 6/100 000</a:t>
            </a:r>
          </a:p>
          <a:p>
            <a:r>
              <a:rPr lang="cs-CZ" dirty="0" smtClean="0"/>
              <a:t>Děti s dezintegrační poruchou jsou z hlediska celkové adaptability spíže nízko funkční, mívají těžší typ mentální retardace, bývají více sociálně odtažité. Také epilepsie  se vyskytuje u dětí s poruchou mnohem častěji.</a:t>
            </a:r>
          </a:p>
          <a:p>
            <a:r>
              <a:rPr lang="cs-CZ" dirty="0" smtClean="0"/>
              <a:t>Na rozdíl od dětského autismu, ztráta dovedností je mnohem markantnější.</a:t>
            </a:r>
          </a:p>
          <a:p>
            <a:r>
              <a:rPr lang="cs-CZ" dirty="0" smtClean="0"/>
              <a:t>Způsob terapie a vzdělávání je stejný jako u dětí s autismem.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3515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 smtClean="0"/>
              <a:t>Hyperaktivní porucha sdružená s mentální retardací a stereotypními pohyby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Těžká motorická hyperaktivita</a:t>
            </a:r>
          </a:p>
          <a:p>
            <a:pPr lvl="1"/>
            <a:r>
              <a:rPr lang="cs-CZ" dirty="0" smtClean="0"/>
              <a:t>Trvalý motorický neklid projevující se běháním, skákáním a jinými pohyby celého těla.</a:t>
            </a:r>
          </a:p>
          <a:p>
            <a:pPr lvl="1"/>
            <a:r>
              <a:rPr lang="cs-CZ" dirty="0" smtClean="0"/>
              <a:t>Zřejmá obtíž zůstat sedět. Dítě zůstane obvykle sedět několik vteřin s výjimkou toho, když se zabývá stereotypní aktivitou.</a:t>
            </a:r>
          </a:p>
          <a:p>
            <a:pPr lvl="1"/>
            <a:r>
              <a:rPr lang="cs-CZ" dirty="0" smtClean="0"/>
              <a:t>Velmi rychlé změny aktivity, takže aktivity trvají obvykle méně než minutu  (občasná delší doba, kterou dítě tráví velmi oblíbenou činností, tuto diagnózu nevylučuje).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90531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/>
              <a:t>Hyperaktivní porucha sdružená s mentální retardací a stereotypními pohyby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Opakující se stereotypní vzorce chování a činností</a:t>
            </a:r>
          </a:p>
          <a:p>
            <a:pPr lvl="1"/>
            <a:r>
              <a:rPr lang="cs-CZ" dirty="0" smtClean="0"/>
              <a:t>Neměnné a často opakované motorické manýry, ty se mohou týkat buď komplexních pohybů celého těla nebo částečných pohybů, jako je oklepávání rukou.</a:t>
            </a:r>
          </a:p>
          <a:p>
            <a:pPr lvl="1"/>
            <a:r>
              <a:rPr lang="cs-CZ" dirty="0" smtClean="0"/>
              <a:t>Přehnané a nefunkční opakování činností, které mají stálou formu: může to být hra s jedním předmětem.</a:t>
            </a:r>
          </a:p>
          <a:p>
            <a:pPr lvl="1"/>
            <a:r>
              <a:rPr lang="cs-CZ" dirty="0" smtClean="0"/>
              <a:t>Opakované sebepoškozování.</a:t>
            </a:r>
          </a:p>
          <a:p>
            <a:pPr lvl="1"/>
            <a:r>
              <a:rPr lang="cs-CZ" dirty="0" smtClean="0"/>
              <a:t>Chybí různorodá, spontánní, symbolická hra odpovídající vývojové úrovni.</a:t>
            </a:r>
          </a:p>
        </p:txBody>
      </p:sp>
    </p:spTree>
    <p:extLst>
      <p:ext uri="{BB962C8B-B14F-4D97-AF65-F5344CB8AC3E}">
        <p14:creationId xmlns:p14="http://schemas.microsoft.com/office/powerpoint/2010/main" val="28987728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Hyperaktivní porucha sdružená s mentální retardací a stereotypními pohyb</a:t>
            </a:r>
            <a:r>
              <a:rPr lang="cs-CZ" dirty="0"/>
              <a:t>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IQ je nižší než 50</a:t>
            </a:r>
          </a:p>
          <a:p>
            <a:r>
              <a:rPr lang="cs-CZ" dirty="0" smtClean="0"/>
              <a:t>Není sociální narušení autistického typu</a:t>
            </a:r>
          </a:p>
          <a:p>
            <a:pPr lvl="1"/>
            <a:r>
              <a:rPr lang="cs-CZ" dirty="0" smtClean="0"/>
              <a:t>Používání očního kontaktu, mimika a postoj slouží k usměrňování sociální interakce a jsou přiměřené vývoji.</a:t>
            </a:r>
          </a:p>
          <a:p>
            <a:pPr lvl="1"/>
            <a:r>
              <a:rPr lang="cs-CZ" dirty="0" smtClean="0"/>
              <a:t>Vztahy s vrstevníky, které zahrnují sdílení zájmů, aktivit a které jsou přiměřené vývoji.</a:t>
            </a:r>
          </a:p>
          <a:p>
            <a:pPr lvl="1"/>
            <a:r>
              <a:rPr lang="cs-CZ" dirty="0" smtClean="0"/>
              <a:t>Alespoň občasné přibližování se k jiným lidem pro útěchu a náklonnost.</a:t>
            </a:r>
          </a:p>
          <a:p>
            <a:pPr lvl="1"/>
            <a:r>
              <a:rPr lang="cs-CZ" dirty="0" smtClean="0"/>
              <a:t>Schopnost sdílet občas radost s jinými lidmi.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0701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Aspergerův syndrom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„sociální dyslexie“; jedná se o velmi různorodý syndrom, má svá specifika i problémy, které mohou být stejně závažné, i když kvalitativně odlišné od ostatních PAS. Intelekt u lidí s Aspergerovým syndromem je v pásmu normy, má vliv na úroveň dosaženého vzdělání a na úroveň </a:t>
            </a:r>
            <a:r>
              <a:rPr lang="cs-CZ" dirty="0" err="1"/>
              <a:t>sebeobslužných</a:t>
            </a:r>
            <a:r>
              <a:rPr lang="cs-CZ" dirty="0"/>
              <a:t> dovedností, ale není již zaručeným prediktorem plně samostatného života v dospělosti</a:t>
            </a:r>
            <a:r>
              <a:rPr lang="cs-CZ" dirty="0" smtClean="0"/>
              <a:t>.</a:t>
            </a:r>
          </a:p>
          <a:p>
            <a:r>
              <a:rPr lang="cs-CZ" i="1" dirty="0" smtClean="0"/>
              <a:t>„Abyste se stali vynikajícím vědcem nebo skvělým umělcem, musíte mít alespoň nějaké znaky </a:t>
            </a:r>
            <a:r>
              <a:rPr lang="cs-CZ" i="1" dirty="0" err="1" smtClean="0"/>
              <a:t>Aspergrova</a:t>
            </a:r>
            <a:r>
              <a:rPr lang="cs-CZ" i="1" dirty="0" smtClean="0"/>
              <a:t> syndromu, které vám umožní odpoutat se od tohoto světa.“ </a:t>
            </a:r>
            <a:r>
              <a:rPr lang="cs-CZ" dirty="0" smtClean="0"/>
              <a:t>Hans </a:t>
            </a:r>
            <a:r>
              <a:rPr lang="cs-CZ" dirty="0" err="1" smtClean="0"/>
              <a:t>Asperger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75388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Aspergerův </a:t>
            </a:r>
            <a:r>
              <a:rPr lang="cs-CZ" dirty="0"/>
              <a:t>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Poměr chlapců k dívkám je 8 : 1</a:t>
            </a:r>
          </a:p>
          <a:p>
            <a:r>
              <a:rPr lang="cs-CZ" dirty="0" smtClean="0"/>
              <a:t>50% dětí má opožděný vývoj řeči, okolo 5.roku života je však obecná jazyková úroveň v normě</a:t>
            </a:r>
          </a:p>
          <a:p>
            <a:r>
              <a:rPr lang="cs-CZ" dirty="0" smtClean="0"/>
              <a:t>Děti s AS se obtížně zapojují do kolektivu vrstevníků, proto také mateřská škola bývá obvykle prvním místem, kde se zjistí, že dítě má problémy. </a:t>
            </a:r>
          </a:p>
          <a:p>
            <a:r>
              <a:rPr lang="cs-CZ" dirty="0" smtClean="0"/>
              <a:t>Obtížně chápou pravidla společenského chování, která jsou ostatním lidem automaticky srozumitelná.</a:t>
            </a:r>
          </a:p>
          <a:p>
            <a:r>
              <a:rPr lang="cs-CZ" dirty="0" smtClean="0"/>
              <a:t>Někteří lidé se vůbec nedokážou orientovat podle neverbálních signálů, jako jsou výrazy tváře či kontext dané situace.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0556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331640" y="1700808"/>
            <a:ext cx="7272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600" dirty="0"/>
              <a:t>Snížená až minimální schopnost spontánně sdílet s ostatními radost, zájmy, či mít potěšení ze společné činnosti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600" dirty="0"/>
              <a:t>Chybí sdílená pozornost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600" dirty="0"/>
              <a:t>Nedostatečná schopnost sociální a emocionální empatie</a:t>
            </a:r>
          </a:p>
        </p:txBody>
      </p:sp>
    </p:spTree>
    <p:extLst>
      <p:ext uri="{BB962C8B-B14F-4D97-AF65-F5344CB8AC3E}">
        <p14:creationId xmlns:p14="http://schemas.microsoft.com/office/powerpoint/2010/main" val="16857475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Aspergerův syndrom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Nízko funkční AS</a:t>
            </a:r>
          </a:p>
          <a:p>
            <a:pPr lvl="1"/>
            <a:r>
              <a:rPr lang="cs-CZ" dirty="0" smtClean="0"/>
              <a:t>Problémové chování, obtížná výchovná </a:t>
            </a:r>
            <a:r>
              <a:rPr lang="cs-CZ" dirty="0" err="1" smtClean="0"/>
              <a:t>usměrnitelnost</a:t>
            </a:r>
            <a:r>
              <a:rPr lang="cs-CZ" dirty="0" smtClean="0"/>
              <a:t>, negativismus, vyžadování rituálů od ostatních, nutnost dodržování rituálů se zřetelnou úzkostí.</a:t>
            </a:r>
          </a:p>
          <a:p>
            <a:pPr lvl="1"/>
            <a:r>
              <a:rPr lang="cs-CZ" dirty="0" smtClean="0"/>
              <a:t>Výrazné a obtížné, </a:t>
            </a:r>
            <a:r>
              <a:rPr lang="cs-CZ" dirty="0" err="1" smtClean="0"/>
              <a:t>odklonitelné</a:t>
            </a:r>
            <a:r>
              <a:rPr lang="cs-CZ" dirty="0" smtClean="0"/>
              <a:t>, </a:t>
            </a:r>
            <a:r>
              <a:rPr lang="cs-CZ" dirty="0" err="1" smtClean="0"/>
              <a:t>repetitivní</a:t>
            </a:r>
            <a:r>
              <a:rPr lang="cs-CZ" dirty="0" smtClean="0"/>
              <a:t> chování, včetně pohybových stereotypií, nepřiměřená emoční reaktivita – destruktivní chování, nízká frustrační tolerance.</a:t>
            </a:r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39386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Aspergerův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Sociální a komunikační chování – nutkavé navazování kontaktu bez ohledu na druhé osoby, agresivita, zarputilá ignorace či odmítavá spolupráce, sociální izolovanost, provokativní chování, neustálá snaha testovat hranice, odmítání kontaktu s druhými lidmi, emoční chlad a odstup.</a:t>
            </a:r>
          </a:p>
          <a:p>
            <a:r>
              <a:rPr lang="cs-CZ" dirty="0" smtClean="0"/>
              <a:t>Podprůměrné intelektové schopnosti, hyperaktivita, poruchy pozornosti, těžká dyspraxie.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46834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Aspergerův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Vysoce funkční AS</a:t>
            </a:r>
          </a:p>
          <a:p>
            <a:pPr lvl="1"/>
            <a:r>
              <a:rPr lang="cs-CZ" dirty="0" smtClean="0"/>
              <a:t>Sociální naivita, nikoli „slepota“, pasivita, schopnost spolupráce, přiměřená nebo pouze mírně odlišná emoční reaktivita.</a:t>
            </a:r>
          </a:p>
          <a:p>
            <a:pPr lvl="1"/>
            <a:r>
              <a:rPr lang="cs-CZ" dirty="0" smtClean="0"/>
              <a:t>Chybí výrazně problémové chování, průměrné a nadprůměrné intelektové schopnosti, vyhraněné zájmy jsou přerušitelné, ochota věnovat se i jiným činnostem, zachovaná sociálně – emoční vzájemnost.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60779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Aspergerův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Dospělí život</a:t>
            </a:r>
          </a:p>
          <a:p>
            <a:pPr lvl="1"/>
            <a:r>
              <a:rPr lang="cs-CZ" dirty="0" smtClean="0"/>
              <a:t>Někteří lidé, žijí samostatný život, jen okolí je vnímá za poněkud nepraktické, podivínské.</a:t>
            </a:r>
          </a:p>
          <a:p>
            <a:pPr lvl="1"/>
            <a:r>
              <a:rPr lang="cs-CZ" dirty="0" smtClean="0"/>
              <a:t>Najdou si zaměstnání, ožení se, mají děti.</a:t>
            </a:r>
          </a:p>
          <a:p>
            <a:pPr lvl="1"/>
            <a:r>
              <a:rPr lang="cs-CZ" dirty="0" smtClean="0"/>
              <a:t>Řada z nich se dostává do problémových situací kvůli naivitě, nepraktičnosti, neschopnosti vžít se do druhých.</a:t>
            </a:r>
          </a:p>
          <a:p>
            <a:pPr lvl="1"/>
            <a:r>
              <a:rPr lang="cs-CZ" dirty="0" smtClean="0"/>
              <a:t>Mnoho lidí s AS selhává zcela, na trhu práce nemají šanci obstát, samostatného bydlení nejsou schopni. Jediná možnost je podporované zaměstnávání a chráněné bydlení.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05502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Jiné </a:t>
            </a:r>
            <a:r>
              <a:rPr lang="cs-CZ" dirty="0" err="1" smtClean="0"/>
              <a:t>pervazivní</a:t>
            </a:r>
            <a:r>
              <a:rPr lang="cs-CZ" dirty="0" smtClean="0"/>
              <a:t> vývojové poruchy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1 skupina</a:t>
            </a:r>
          </a:p>
          <a:p>
            <a:r>
              <a:rPr lang="cs-CZ" dirty="0" smtClean="0"/>
              <a:t>Diagnóza bývá u dětí, které mají:</a:t>
            </a:r>
          </a:p>
          <a:p>
            <a:pPr lvl="1"/>
            <a:r>
              <a:rPr lang="cs-CZ" dirty="0"/>
              <a:t>t</a:t>
            </a:r>
            <a:r>
              <a:rPr lang="cs-CZ" dirty="0" smtClean="0"/>
              <a:t>ěžkou formu poruchu aktivity a pozornosti,</a:t>
            </a:r>
          </a:p>
          <a:p>
            <a:pPr lvl="1"/>
            <a:r>
              <a:rPr lang="cs-CZ" dirty="0"/>
              <a:t>m</a:t>
            </a:r>
            <a:r>
              <a:rPr lang="cs-CZ" dirty="0" smtClean="0"/>
              <a:t>entální retardaci a malou četnost projevů typických pro autismus,</a:t>
            </a:r>
          </a:p>
          <a:p>
            <a:pPr lvl="1"/>
            <a:r>
              <a:rPr lang="cs-CZ" dirty="0"/>
              <a:t>j</a:t>
            </a:r>
            <a:r>
              <a:rPr lang="cs-CZ" dirty="0" smtClean="0"/>
              <a:t>edná se o hraniční </a:t>
            </a:r>
            <a:r>
              <a:rPr lang="cs-CZ" dirty="0" err="1" smtClean="0"/>
              <a:t>symptomatiku</a:t>
            </a:r>
            <a:r>
              <a:rPr lang="cs-CZ" dirty="0" smtClean="0"/>
              <a:t>, konec autistického spektra.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69742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Jiné </a:t>
            </a:r>
            <a:r>
              <a:rPr lang="cs-CZ" dirty="0" err="1"/>
              <a:t>pervazivní</a:t>
            </a:r>
            <a:r>
              <a:rPr lang="cs-CZ" dirty="0"/>
              <a:t> vývojové poruchy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2 skupina</a:t>
            </a:r>
          </a:p>
          <a:p>
            <a:pPr>
              <a:buFontTx/>
              <a:buChar char="-"/>
            </a:pPr>
            <a:r>
              <a:rPr lang="cs-CZ" dirty="0" smtClean="0"/>
              <a:t>Děti s výrazně narušenou oblastí představivosti. Typická je malá schopnost rozeznávat mezi fantazií a realitou.</a:t>
            </a:r>
          </a:p>
          <a:p>
            <a:pPr>
              <a:buFontTx/>
              <a:buChar char="-"/>
            </a:pPr>
            <a:r>
              <a:rPr lang="cs-CZ" dirty="0" smtClean="0"/>
              <a:t>Způsob sociálního chování a komunikace vykazuje minimum znaků typických pro autismus.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7011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b="1" dirty="0"/>
              <a:t>K</a:t>
            </a:r>
            <a:r>
              <a:rPr lang="cs-CZ" sz="4000" b="1" dirty="0" smtClean="0"/>
              <a:t>omorbidita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i="1" dirty="0" smtClean="0"/>
              <a:t>Mentální </a:t>
            </a:r>
            <a:r>
              <a:rPr lang="cs-CZ" i="1" dirty="0"/>
              <a:t>retardace</a:t>
            </a:r>
            <a:r>
              <a:rPr lang="cs-CZ" dirty="0"/>
              <a:t> (70-80% dětí s PAS) – děti s autismem mají větší potíže chápat projevy emocí jako je přátelské uchopení kolem ramen, soucit, pohlazení; výsledky kognitivních testů lidí s autismem jsou rozdílné od vzorků osob mentálně retardovaných.</a:t>
            </a:r>
          </a:p>
          <a:p>
            <a:r>
              <a:rPr lang="cs-CZ" i="1" dirty="0" smtClean="0"/>
              <a:t>Downův </a:t>
            </a:r>
            <a:r>
              <a:rPr lang="cs-CZ" i="1" dirty="0"/>
              <a:t>syndrom</a:t>
            </a:r>
            <a:r>
              <a:rPr lang="cs-CZ" dirty="0"/>
              <a:t> (7-10% dětí s PAS).</a:t>
            </a:r>
          </a:p>
          <a:p>
            <a:r>
              <a:rPr lang="cs-CZ" i="1" dirty="0"/>
              <a:t>Epilepsie</a:t>
            </a:r>
            <a:r>
              <a:rPr lang="cs-CZ" dirty="0"/>
              <a:t> (neurologické poruchy obecně) – 50% dětí s PAS.</a:t>
            </a:r>
          </a:p>
          <a:p>
            <a:r>
              <a:rPr lang="cs-CZ" i="1" dirty="0"/>
              <a:t>Vady řeči</a:t>
            </a:r>
            <a:endParaRPr lang="cs-CZ" dirty="0"/>
          </a:p>
          <a:p>
            <a:r>
              <a:rPr lang="cs-CZ" i="1" dirty="0"/>
              <a:t>Vady sluchu</a:t>
            </a:r>
            <a:endParaRPr lang="cs-CZ" dirty="0"/>
          </a:p>
          <a:p>
            <a:r>
              <a:rPr lang="cs-CZ" i="1" dirty="0"/>
              <a:t>ADHD (porucha chování s hyperaktivitou), ADD (porucha chování bez hyperaktivity)</a:t>
            </a:r>
            <a:endParaRPr lang="cs-CZ" dirty="0"/>
          </a:p>
          <a:p>
            <a:r>
              <a:rPr lang="cs-CZ" b="1" dirty="0"/>
              <a:t>Je známo přibližně 70 diagnóz, které se mohou vyskytovat společně s poruchami autistického spektra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55788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2730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Metody práce s dětmi a s dospělými s PAS</a:t>
            </a:r>
            <a:r>
              <a:rPr lang="cs-CZ" sz="2800" dirty="0"/>
              <a:t/>
            </a:r>
            <a:br>
              <a:rPr lang="cs-CZ" sz="28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 smtClean="0"/>
              <a:t>Son </a:t>
            </a:r>
            <a:r>
              <a:rPr lang="cs-CZ" dirty="0" err="1"/>
              <a:t>rise</a:t>
            </a:r>
            <a:r>
              <a:rPr lang="cs-CZ" dirty="0"/>
              <a:t> program</a:t>
            </a:r>
            <a:endParaRPr lang="cs-CZ" sz="1600" dirty="0"/>
          </a:p>
          <a:p>
            <a:pPr lvl="1"/>
            <a:r>
              <a:rPr lang="cs-CZ" dirty="0"/>
              <a:t>ABA terapie</a:t>
            </a:r>
            <a:endParaRPr lang="cs-CZ" sz="1600" dirty="0"/>
          </a:p>
          <a:p>
            <a:pPr lvl="1"/>
            <a:r>
              <a:rPr lang="cs-CZ" dirty="0"/>
              <a:t>Strukturovaný program</a:t>
            </a:r>
            <a:endParaRPr lang="cs-CZ" sz="1600" dirty="0"/>
          </a:p>
          <a:p>
            <a:pPr lvl="1"/>
            <a:r>
              <a:rPr lang="cs-CZ" dirty="0"/>
              <a:t>Kognitivní behaviorální terapie</a:t>
            </a:r>
            <a:endParaRPr lang="cs-CZ" sz="1600" dirty="0"/>
          </a:p>
          <a:p>
            <a:pPr lvl="1"/>
            <a:r>
              <a:rPr lang="cs-CZ" dirty="0"/>
              <a:t>Video trénink interakcí</a:t>
            </a:r>
            <a:endParaRPr lang="cs-CZ" sz="1600" dirty="0"/>
          </a:p>
          <a:p>
            <a:pPr lvl="1"/>
            <a:r>
              <a:rPr lang="cs-CZ" dirty="0"/>
              <a:t>Práce s motivací</a:t>
            </a:r>
            <a:endParaRPr lang="cs-CZ" sz="1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6217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Autistická triáda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Kvalitativním narušení sociální interakce</a:t>
            </a:r>
          </a:p>
          <a:p>
            <a:r>
              <a:rPr lang="cs-CZ" dirty="0" smtClean="0"/>
              <a:t>Kvalitativním narušení komunikace </a:t>
            </a:r>
          </a:p>
          <a:p>
            <a:r>
              <a:rPr lang="cs-CZ" dirty="0" smtClean="0"/>
              <a:t>omezených opakujících se stereotypních způsobech chování, zájmech a aktivitách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084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Většina o sociální kontakt stojí, nevědí vždy jakým způsobem ho vhodně navázat</a:t>
            </a:r>
          </a:p>
          <a:p>
            <a:r>
              <a:rPr lang="cs-CZ" dirty="0" smtClean="0"/>
              <a:t>Nečitelnost v chování, snížená schopnost se přizpůsobit zažitým normám</a:t>
            </a:r>
          </a:p>
          <a:p>
            <a:r>
              <a:rPr lang="cs-CZ" dirty="0" smtClean="0"/>
              <a:t>Může být provázeno úzkostí, pocitem chaosu a nepřiměřenými reakcemi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9548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Vývoj řeči je buď opožděný nebo se řeč nevyvine vůbec</a:t>
            </a:r>
          </a:p>
          <a:p>
            <a:r>
              <a:rPr lang="cs-CZ" dirty="0" smtClean="0"/>
              <a:t>Problémy ve vyjadřování i v porozumění řeči</a:t>
            </a:r>
          </a:p>
          <a:p>
            <a:r>
              <a:rPr lang="cs-CZ" dirty="0" smtClean="0"/>
              <a:t>Kompenzace – mimika, gesta či jiné prostředky</a:t>
            </a:r>
          </a:p>
          <a:p>
            <a:r>
              <a:rPr lang="cs-CZ" dirty="0" smtClean="0"/>
              <a:t>Objevují se stereotypní vzorce řeči, či vlastní žargon</a:t>
            </a:r>
          </a:p>
          <a:p>
            <a:r>
              <a:rPr lang="cs-CZ" dirty="0" smtClean="0"/>
              <a:t>Může chybět funkční komunikace odpovídající vývojové úrovni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8995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Způsoby chování, zájmy a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Upřednostnění  aktivit pro nižší vývojový stupeň</a:t>
            </a:r>
          </a:p>
          <a:p>
            <a:r>
              <a:rPr lang="cs-CZ" dirty="0" smtClean="0"/>
              <a:t>Výrazné zaujetí pro jednu nebo více činností s abnormální intenzitou</a:t>
            </a:r>
          </a:p>
          <a:p>
            <a:r>
              <a:rPr lang="cs-CZ" dirty="0" smtClean="0"/>
              <a:t>Problémy se zvládáním změn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1854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Nespecifické rysy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Snížená schopnost imitace pohybů</a:t>
            </a:r>
          </a:p>
          <a:p>
            <a:r>
              <a:rPr lang="cs-CZ" dirty="0" smtClean="0"/>
              <a:t>Nachýlená chůze po špičkách</a:t>
            </a:r>
          </a:p>
          <a:p>
            <a:r>
              <a:rPr lang="cs-CZ" dirty="0" smtClean="0"/>
              <a:t>Tleskání, luskání prsty</a:t>
            </a:r>
          </a:p>
          <a:p>
            <a:r>
              <a:rPr lang="cs-CZ" dirty="0" smtClean="0"/>
              <a:t>Fascinace pohybem – roztáčení hraček, zavírání dveří atd.</a:t>
            </a:r>
          </a:p>
          <a:p>
            <a:r>
              <a:rPr lang="cs-CZ" dirty="0" smtClean="0"/>
              <a:t>Hypersenzitivita na zvuky, světlo a doteky</a:t>
            </a:r>
          </a:p>
          <a:p>
            <a:r>
              <a:rPr lang="cs-CZ" dirty="0" smtClean="0"/>
              <a:t>Nepřiměřené emocionální reakce</a:t>
            </a:r>
          </a:p>
          <a:p>
            <a:r>
              <a:rPr lang="cs-CZ" dirty="0" smtClean="0"/>
              <a:t>Potíže s vytvořením myšlenkové osnovy</a:t>
            </a:r>
          </a:p>
          <a:p>
            <a:r>
              <a:rPr lang="cs-CZ" dirty="0" smtClean="0"/>
              <a:t>Problémy se spánkem a jídlem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1885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AUTISMU – dle MKN 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F 84.0 dětský autismus</a:t>
            </a:r>
          </a:p>
          <a:p>
            <a:r>
              <a:rPr lang="cs-CZ" dirty="0" smtClean="0"/>
              <a:t>F84.1 atypický autismus</a:t>
            </a:r>
          </a:p>
          <a:p>
            <a:r>
              <a:rPr lang="cs-CZ" dirty="0" smtClean="0"/>
              <a:t>F 84.2 </a:t>
            </a:r>
            <a:r>
              <a:rPr lang="cs-CZ" dirty="0" err="1" smtClean="0"/>
              <a:t>rettův</a:t>
            </a:r>
            <a:r>
              <a:rPr lang="cs-CZ" dirty="0" smtClean="0"/>
              <a:t> syndrom</a:t>
            </a:r>
          </a:p>
          <a:p>
            <a:r>
              <a:rPr lang="cs-CZ" dirty="0" smtClean="0"/>
              <a:t>F 84.3 jiná dezintegrační porucha v dětství</a:t>
            </a:r>
          </a:p>
          <a:p>
            <a:r>
              <a:rPr lang="cs-CZ" dirty="0" smtClean="0"/>
              <a:t>F 84.4 </a:t>
            </a:r>
            <a:r>
              <a:rPr lang="cs-CZ" dirty="0"/>
              <a:t>h</a:t>
            </a:r>
            <a:r>
              <a:rPr lang="cs-CZ" dirty="0" smtClean="0"/>
              <a:t>yperaktivní porucha spojená s mentální retardací a stereotypními pohyby</a:t>
            </a:r>
          </a:p>
          <a:p>
            <a:r>
              <a:rPr lang="cs-CZ" dirty="0" smtClean="0"/>
              <a:t>F 84.5 </a:t>
            </a:r>
            <a:r>
              <a:rPr lang="cs-CZ" dirty="0" err="1" smtClean="0"/>
              <a:t>aspergrův</a:t>
            </a:r>
            <a:r>
              <a:rPr lang="cs-CZ" dirty="0" smtClean="0"/>
              <a:t> syndrom</a:t>
            </a:r>
          </a:p>
          <a:p>
            <a:r>
              <a:rPr lang="cs-CZ" dirty="0" smtClean="0"/>
              <a:t>F84.8 jiné </a:t>
            </a:r>
            <a:r>
              <a:rPr lang="cs-CZ" dirty="0" err="1" smtClean="0"/>
              <a:t>pervazivní</a:t>
            </a:r>
            <a:r>
              <a:rPr lang="cs-CZ" dirty="0" smtClean="0"/>
              <a:t> vývojové poruchy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321843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1710</Words>
  <Application>Microsoft Office PowerPoint</Application>
  <PresentationFormat>Předvádění na obrazovce (4:3)</PresentationFormat>
  <Paragraphs>184</Paragraphs>
  <Slides>38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1" baseType="lpstr">
      <vt:lpstr>Arial</vt:lpstr>
      <vt:lpstr>Calibri</vt:lpstr>
      <vt:lpstr>Motiv sady Office</vt:lpstr>
      <vt:lpstr>Metody práce s dětmi a dospělými  s PAS</vt:lpstr>
      <vt:lpstr>Prezentace aplikace PowerPoint</vt:lpstr>
      <vt:lpstr>Prezentace aplikace PowerPoint</vt:lpstr>
      <vt:lpstr>Autistická triáda</vt:lpstr>
      <vt:lpstr>Prezentace aplikace PowerPoint</vt:lpstr>
      <vt:lpstr>Komunikace</vt:lpstr>
      <vt:lpstr>Způsoby chování, zájmy a aktivity</vt:lpstr>
      <vt:lpstr>Nespecifické rysy chování</vt:lpstr>
      <vt:lpstr>DĚLENÍ AUTISMU – dle MKN 10</vt:lpstr>
      <vt:lpstr>Pervazivní vývojová porucha</vt:lpstr>
      <vt:lpstr>Dětský autismus</vt:lpstr>
      <vt:lpstr>Dětský autismus</vt:lpstr>
      <vt:lpstr>Dětský autismus</vt:lpstr>
      <vt:lpstr>Dětský autismus</vt:lpstr>
      <vt:lpstr>Dětský  autismus</vt:lpstr>
      <vt:lpstr>Atypický autismus</vt:lpstr>
      <vt:lpstr>Atypický autismus</vt:lpstr>
      <vt:lpstr>Atypický autismus</vt:lpstr>
      <vt:lpstr>Rettův syndrom</vt:lpstr>
      <vt:lpstr>Rettův syndrom</vt:lpstr>
      <vt:lpstr>Rettův syndrom</vt:lpstr>
      <vt:lpstr>Jiná dezintegrační porucha v dětství </vt:lpstr>
      <vt:lpstr>Jiná dezintegrační porucha v dětství</vt:lpstr>
      <vt:lpstr>Jiná dezintegrační porucha v dětství</vt:lpstr>
      <vt:lpstr>Hyperaktivní porucha sdružená s mentální retardací a stereotypními pohyby</vt:lpstr>
      <vt:lpstr>Hyperaktivní porucha sdružená s mentální retardací a stereotypními pohyby</vt:lpstr>
      <vt:lpstr>Hyperaktivní porucha sdružená s mentální retardací a stereotypními pohyby</vt:lpstr>
      <vt:lpstr>Aspergerův syndrom</vt:lpstr>
      <vt:lpstr>Aspergerův syndrom</vt:lpstr>
      <vt:lpstr>Aspergerův syndrom</vt:lpstr>
      <vt:lpstr>Aspergerův syndrom</vt:lpstr>
      <vt:lpstr>Aspergerův syndrom</vt:lpstr>
      <vt:lpstr>Aspergerův syndrom</vt:lpstr>
      <vt:lpstr>Jiné pervazivní vývojové poruchy</vt:lpstr>
      <vt:lpstr>Jiné pervazivní vývojové poruchy</vt:lpstr>
      <vt:lpstr>Komorbidita </vt:lpstr>
      <vt:lpstr>Prezentace aplikace PowerPoint</vt:lpstr>
      <vt:lpstr>Metody práce s dětmi a s dospělými s PAS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gd</dc:creator>
  <cp:lastModifiedBy>GD</cp:lastModifiedBy>
  <cp:revision>28</cp:revision>
  <dcterms:created xsi:type="dcterms:W3CDTF">2017-09-03T18:19:28Z</dcterms:created>
  <dcterms:modified xsi:type="dcterms:W3CDTF">2019-05-11T04:26:50Z</dcterms:modified>
</cp:coreProperties>
</file>