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74" r:id="rId4"/>
    <p:sldId id="279" r:id="rId5"/>
    <p:sldId id="277" r:id="rId6"/>
    <p:sldId id="278" r:id="rId7"/>
    <p:sldId id="257" r:id="rId8"/>
    <p:sldId id="259" r:id="rId9"/>
    <p:sldId id="260" r:id="rId10"/>
    <p:sldId id="262" r:id="rId11"/>
    <p:sldId id="261" r:id="rId12"/>
    <p:sldId id="264" r:id="rId13"/>
    <p:sldId id="266" r:id="rId14"/>
    <p:sldId id="267" r:id="rId15"/>
    <p:sldId id="268" r:id="rId16"/>
    <p:sldId id="272" r:id="rId17"/>
    <p:sldId id="269" r:id="rId18"/>
    <p:sldId id="270" r:id="rId19"/>
    <p:sldId id="271"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0FC24-1438-4A7C-828F-86C3B285D046}"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cs-CZ"/>
        </a:p>
      </dgm:t>
    </dgm:pt>
    <dgm:pt modelId="{E7890271-3A17-4355-B5A3-F09EE686B99A}">
      <dgm:prSet phldrT="[Text]"/>
      <dgm:spPr/>
      <dgm:t>
        <a:bodyPr/>
        <a:lstStyle/>
        <a:p>
          <a:r>
            <a:rPr lang="cs-CZ" dirty="0" smtClean="0"/>
            <a:t>Charakteristika vztahu k přírodě</a:t>
          </a:r>
          <a:endParaRPr lang="cs-CZ" dirty="0"/>
        </a:p>
      </dgm:t>
    </dgm:pt>
    <dgm:pt modelId="{289569C6-335C-4FC4-BBD5-9159DCED86FE}" type="parTrans" cxnId="{403A4BFA-BD5C-4785-97EB-E45075EB4776}">
      <dgm:prSet/>
      <dgm:spPr/>
      <dgm:t>
        <a:bodyPr/>
        <a:lstStyle/>
        <a:p>
          <a:endParaRPr lang="cs-CZ"/>
        </a:p>
      </dgm:t>
    </dgm:pt>
    <dgm:pt modelId="{F4DF70E3-34B5-4D55-9A35-2FE9396A1E24}" type="sibTrans" cxnId="{403A4BFA-BD5C-4785-97EB-E45075EB4776}">
      <dgm:prSet/>
      <dgm:spPr/>
      <dgm:t>
        <a:bodyPr/>
        <a:lstStyle/>
        <a:p>
          <a:endParaRPr lang="cs-CZ"/>
        </a:p>
      </dgm:t>
    </dgm:pt>
    <dgm:pt modelId="{BCF9C6A6-2017-4E09-A6AB-267B8C96A607}">
      <dgm:prSet phldrT="[Text]"/>
      <dgm:spPr/>
      <dgm:t>
        <a:bodyPr/>
        <a:lstStyle/>
        <a:p>
          <a:r>
            <a:rPr lang="cs-CZ" dirty="0" smtClean="0"/>
            <a:t>Potřeba kontaktu s přírodou</a:t>
          </a:r>
          <a:endParaRPr lang="cs-CZ" dirty="0"/>
        </a:p>
      </dgm:t>
    </dgm:pt>
    <dgm:pt modelId="{1B2CCEC8-1ECD-48A6-A488-60B70A36A0CC}" type="parTrans" cxnId="{02AFED24-A346-4BB6-87DB-7A1982F5FF4D}">
      <dgm:prSet/>
      <dgm:spPr/>
      <dgm:t>
        <a:bodyPr/>
        <a:lstStyle/>
        <a:p>
          <a:endParaRPr lang="cs-CZ"/>
        </a:p>
      </dgm:t>
    </dgm:pt>
    <dgm:pt modelId="{EE774489-4C35-4253-A591-C16CB7830D9A}" type="sibTrans" cxnId="{02AFED24-A346-4BB6-87DB-7A1982F5FF4D}">
      <dgm:prSet/>
      <dgm:spPr/>
      <dgm:t>
        <a:bodyPr/>
        <a:lstStyle/>
        <a:p>
          <a:endParaRPr lang="cs-CZ"/>
        </a:p>
      </dgm:t>
    </dgm:pt>
    <dgm:pt modelId="{AC16564A-2ADB-4904-8AEE-98FB516D8DE0}">
      <dgm:prSet phldrT="[Text]"/>
      <dgm:spPr/>
      <dgm:t>
        <a:bodyPr/>
        <a:lstStyle/>
        <a:p>
          <a:r>
            <a:rPr lang="cs-CZ" dirty="0" smtClean="0"/>
            <a:t>Estetický postoj k přírodě</a:t>
          </a:r>
          <a:endParaRPr lang="cs-CZ" dirty="0"/>
        </a:p>
      </dgm:t>
    </dgm:pt>
    <dgm:pt modelId="{B16DB876-C5A1-49B2-86C9-8081428F5D36}" type="parTrans" cxnId="{20960997-E38C-471D-8F98-E32F904EFC8F}">
      <dgm:prSet/>
      <dgm:spPr/>
      <dgm:t>
        <a:bodyPr/>
        <a:lstStyle/>
        <a:p>
          <a:endParaRPr lang="cs-CZ"/>
        </a:p>
      </dgm:t>
    </dgm:pt>
    <dgm:pt modelId="{4B9AFCCA-4113-4AB6-95D4-CAB1706F1F08}" type="sibTrans" cxnId="{20960997-E38C-471D-8F98-E32F904EFC8F}">
      <dgm:prSet/>
      <dgm:spPr/>
      <dgm:t>
        <a:bodyPr/>
        <a:lstStyle/>
        <a:p>
          <a:endParaRPr lang="cs-CZ"/>
        </a:p>
      </dgm:t>
    </dgm:pt>
    <dgm:pt modelId="{FF2CD03F-5CE9-4FF3-9FC4-40297C11BE48}">
      <dgm:prSet phldrT="[Text]"/>
      <dgm:spPr/>
      <dgm:t>
        <a:bodyPr/>
        <a:lstStyle/>
        <a:p>
          <a:r>
            <a:rPr lang="cs-CZ" dirty="0" smtClean="0"/>
            <a:t>Environmentální vědomí</a:t>
          </a:r>
          <a:endParaRPr lang="cs-CZ" dirty="0"/>
        </a:p>
      </dgm:t>
    </dgm:pt>
    <dgm:pt modelId="{19D5A1CA-4F13-4C75-9502-51F692F97919}" type="parTrans" cxnId="{A47CCA59-BC8D-4DF9-92B2-A197307CD162}">
      <dgm:prSet/>
      <dgm:spPr/>
      <dgm:t>
        <a:bodyPr/>
        <a:lstStyle/>
        <a:p>
          <a:endParaRPr lang="cs-CZ"/>
        </a:p>
      </dgm:t>
    </dgm:pt>
    <dgm:pt modelId="{F8ACA83A-7C56-4406-84A6-107088BAE27F}" type="sibTrans" cxnId="{A47CCA59-BC8D-4DF9-92B2-A197307CD162}">
      <dgm:prSet/>
      <dgm:spPr/>
      <dgm:t>
        <a:bodyPr/>
        <a:lstStyle/>
        <a:p>
          <a:endParaRPr lang="cs-CZ"/>
        </a:p>
      </dgm:t>
    </dgm:pt>
    <dgm:pt modelId="{A283681E-AF5B-45E3-960A-5AA697694987}">
      <dgm:prSet phldrT="[Text]"/>
      <dgm:spPr/>
      <dgm:t>
        <a:bodyPr/>
        <a:lstStyle/>
        <a:p>
          <a:r>
            <a:rPr lang="cs-CZ" dirty="0" smtClean="0"/>
            <a:t>Adaptace na přírodní podmínky</a:t>
          </a:r>
          <a:endParaRPr lang="cs-CZ" dirty="0"/>
        </a:p>
      </dgm:t>
    </dgm:pt>
    <dgm:pt modelId="{53A52F2D-B01D-4179-9E48-52577C068F3D}" type="parTrans" cxnId="{37B82D3F-86E8-4087-B719-957A1524C4FD}">
      <dgm:prSet/>
      <dgm:spPr/>
      <dgm:t>
        <a:bodyPr/>
        <a:lstStyle/>
        <a:p>
          <a:endParaRPr lang="cs-CZ"/>
        </a:p>
      </dgm:t>
    </dgm:pt>
    <dgm:pt modelId="{97475BF5-0A39-499E-B9ED-75BE7C66FF8D}" type="sibTrans" cxnId="{37B82D3F-86E8-4087-B719-957A1524C4FD}">
      <dgm:prSet/>
      <dgm:spPr/>
      <dgm:t>
        <a:bodyPr/>
        <a:lstStyle/>
        <a:p>
          <a:endParaRPr lang="cs-CZ"/>
        </a:p>
      </dgm:t>
    </dgm:pt>
    <dgm:pt modelId="{C3F4FEA6-066C-4570-9268-320CFB9B6589}">
      <dgm:prSet phldrT="[Text]"/>
      <dgm:spPr/>
      <dgm:t>
        <a:bodyPr/>
        <a:lstStyle/>
        <a:p>
          <a:endParaRPr lang="cs-CZ"/>
        </a:p>
      </dgm:t>
    </dgm:pt>
    <dgm:pt modelId="{E0EF2245-F1F1-4026-8875-F0B079128EFA}" type="parTrans" cxnId="{92C1EDC8-FC34-40A3-897B-9D557BD94DE1}">
      <dgm:prSet/>
      <dgm:spPr/>
      <dgm:t>
        <a:bodyPr/>
        <a:lstStyle/>
        <a:p>
          <a:endParaRPr lang="cs-CZ"/>
        </a:p>
      </dgm:t>
    </dgm:pt>
    <dgm:pt modelId="{60E110FE-A267-4AE2-B50A-661E475CA0F5}" type="sibTrans" cxnId="{92C1EDC8-FC34-40A3-897B-9D557BD94DE1}">
      <dgm:prSet/>
      <dgm:spPr/>
      <dgm:t>
        <a:bodyPr/>
        <a:lstStyle/>
        <a:p>
          <a:endParaRPr lang="cs-CZ"/>
        </a:p>
      </dgm:t>
    </dgm:pt>
    <dgm:pt modelId="{4BD71CBC-CBAD-45C9-9B49-2C0190F67F7D}">
      <dgm:prSet phldrT="[Text]"/>
      <dgm:spPr/>
      <dgm:t>
        <a:bodyPr/>
        <a:lstStyle/>
        <a:p>
          <a:r>
            <a:rPr lang="cs-CZ" dirty="0" smtClean="0"/>
            <a:t>Etický postoj k přírodě</a:t>
          </a:r>
          <a:endParaRPr lang="cs-CZ" dirty="0"/>
        </a:p>
      </dgm:t>
    </dgm:pt>
    <dgm:pt modelId="{585B9FB1-B076-48C3-8CA3-EEDE22C2D964}" type="parTrans" cxnId="{FBAFF42D-0C4B-47B4-92CB-01CA13A83C2F}">
      <dgm:prSet/>
      <dgm:spPr/>
      <dgm:t>
        <a:bodyPr/>
        <a:lstStyle/>
        <a:p>
          <a:endParaRPr lang="cs-CZ"/>
        </a:p>
      </dgm:t>
    </dgm:pt>
    <dgm:pt modelId="{6042A396-57B6-4781-A742-6CC2C68E652D}" type="sibTrans" cxnId="{FBAFF42D-0C4B-47B4-92CB-01CA13A83C2F}">
      <dgm:prSet/>
      <dgm:spPr/>
      <dgm:t>
        <a:bodyPr/>
        <a:lstStyle/>
        <a:p>
          <a:endParaRPr lang="cs-CZ"/>
        </a:p>
      </dgm:t>
    </dgm:pt>
    <dgm:pt modelId="{4C78AC27-20B0-40B9-B793-1060FE49986A}" type="pres">
      <dgm:prSet presAssocID="{FC00FC24-1438-4A7C-828F-86C3B285D046}" presName="composite" presStyleCnt="0">
        <dgm:presLayoutVars>
          <dgm:chMax val="1"/>
          <dgm:dir/>
          <dgm:resizeHandles val="exact"/>
        </dgm:presLayoutVars>
      </dgm:prSet>
      <dgm:spPr/>
      <dgm:t>
        <a:bodyPr/>
        <a:lstStyle/>
        <a:p>
          <a:endParaRPr lang="cs-CZ"/>
        </a:p>
      </dgm:t>
    </dgm:pt>
    <dgm:pt modelId="{D241FC17-638E-41AC-9C80-312AB74231B1}" type="pres">
      <dgm:prSet presAssocID="{FC00FC24-1438-4A7C-828F-86C3B285D046}" presName="radial" presStyleCnt="0">
        <dgm:presLayoutVars>
          <dgm:animLvl val="ctr"/>
        </dgm:presLayoutVars>
      </dgm:prSet>
      <dgm:spPr/>
    </dgm:pt>
    <dgm:pt modelId="{DF61DBA5-629D-48C6-9BE5-909A16BA2861}" type="pres">
      <dgm:prSet presAssocID="{E7890271-3A17-4355-B5A3-F09EE686B99A}" presName="centerShape" presStyleLbl="vennNode1" presStyleIdx="0" presStyleCnt="6"/>
      <dgm:spPr/>
      <dgm:t>
        <a:bodyPr/>
        <a:lstStyle/>
        <a:p>
          <a:endParaRPr lang="cs-CZ"/>
        </a:p>
      </dgm:t>
    </dgm:pt>
    <dgm:pt modelId="{78BA9BB1-9305-4AC0-A0A6-57CA1FB2A91C}" type="pres">
      <dgm:prSet presAssocID="{BCF9C6A6-2017-4E09-A6AB-267B8C96A607}" presName="node" presStyleLbl="vennNode1" presStyleIdx="1" presStyleCnt="6">
        <dgm:presLayoutVars>
          <dgm:bulletEnabled val="1"/>
        </dgm:presLayoutVars>
      </dgm:prSet>
      <dgm:spPr/>
      <dgm:t>
        <a:bodyPr/>
        <a:lstStyle/>
        <a:p>
          <a:endParaRPr lang="cs-CZ"/>
        </a:p>
      </dgm:t>
    </dgm:pt>
    <dgm:pt modelId="{76874B94-305F-41BE-80F3-9201E4122298}" type="pres">
      <dgm:prSet presAssocID="{AC16564A-2ADB-4904-8AEE-98FB516D8DE0}" presName="node" presStyleLbl="vennNode1" presStyleIdx="2" presStyleCnt="6">
        <dgm:presLayoutVars>
          <dgm:bulletEnabled val="1"/>
        </dgm:presLayoutVars>
      </dgm:prSet>
      <dgm:spPr/>
      <dgm:t>
        <a:bodyPr/>
        <a:lstStyle/>
        <a:p>
          <a:endParaRPr lang="cs-CZ"/>
        </a:p>
      </dgm:t>
    </dgm:pt>
    <dgm:pt modelId="{598A8B05-F690-446C-AEC7-F25777D53BF5}" type="pres">
      <dgm:prSet presAssocID="{FF2CD03F-5CE9-4FF3-9FC4-40297C11BE48}" presName="node" presStyleLbl="vennNode1" presStyleIdx="3" presStyleCnt="6">
        <dgm:presLayoutVars>
          <dgm:bulletEnabled val="1"/>
        </dgm:presLayoutVars>
      </dgm:prSet>
      <dgm:spPr/>
      <dgm:t>
        <a:bodyPr/>
        <a:lstStyle/>
        <a:p>
          <a:endParaRPr lang="cs-CZ"/>
        </a:p>
      </dgm:t>
    </dgm:pt>
    <dgm:pt modelId="{C799A912-48CA-4900-9F6D-A603BC4C8E27}" type="pres">
      <dgm:prSet presAssocID="{A283681E-AF5B-45E3-960A-5AA697694987}" presName="node" presStyleLbl="vennNode1" presStyleIdx="4" presStyleCnt="6">
        <dgm:presLayoutVars>
          <dgm:bulletEnabled val="1"/>
        </dgm:presLayoutVars>
      </dgm:prSet>
      <dgm:spPr/>
      <dgm:t>
        <a:bodyPr/>
        <a:lstStyle/>
        <a:p>
          <a:endParaRPr lang="cs-CZ"/>
        </a:p>
      </dgm:t>
    </dgm:pt>
    <dgm:pt modelId="{CD5E4ED8-7311-4B17-A1EB-C68440FC1E82}" type="pres">
      <dgm:prSet presAssocID="{4BD71CBC-CBAD-45C9-9B49-2C0190F67F7D}" presName="node" presStyleLbl="vennNode1" presStyleIdx="5" presStyleCnt="6">
        <dgm:presLayoutVars>
          <dgm:bulletEnabled val="1"/>
        </dgm:presLayoutVars>
      </dgm:prSet>
      <dgm:spPr/>
      <dgm:t>
        <a:bodyPr/>
        <a:lstStyle/>
        <a:p>
          <a:endParaRPr lang="cs-CZ"/>
        </a:p>
      </dgm:t>
    </dgm:pt>
  </dgm:ptLst>
  <dgm:cxnLst>
    <dgm:cxn modelId="{1A55EC28-6DEB-45BB-AEC5-3A8F229356BF}" type="presOf" srcId="{A283681E-AF5B-45E3-960A-5AA697694987}" destId="{C799A912-48CA-4900-9F6D-A603BC4C8E27}" srcOrd="0" destOrd="0" presId="urn:microsoft.com/office/officeart/2005/8/layout/radial3"/>
    <dgm:cxn modelId="{20960997-E38C-471D-8F98-E32F904EFC8F}" srcId="{E7890271-3A17-4355-B5A3-F09EE686B99A}" destId="{AC16564A-2ADB-4904-8AEE-98FB516D8DE0}" srcOrd="1" destOrd="0" parTransId="{B16DB876-C5A1-49B2-86C9-8081428F5D36}" sibTransId="{4B9AFCCA-4113-4AB6-95D4-CAB1706F1F08}"/>
    <dgm:cxn modelId="{8F7A6F9A-8844-4BAD-8F9D-5F09CFBEE345}" type="presOf" srcId="{E7890271-3A17-4355-B5A3-F09EE686B99A}" destId="{DF61DBA5-629D-48C6-9BE5-909A16BA2861}" srcOrd="0" destOrd="0" presId="urn:microsoft.com/office/officeart/2005/8/layout/radial3"/>
    <dgm:cxn modelId="{86D755B0-C277-44BA-AFD5-BB15F9A6BFD3}" type="presOf" srcId="{BCF9C6A6-2017-4E09-A6AB-267B8C96A607}" destId="{78BA9BB1-9305-4AC0-A0A6-57CA1FB2A91C}" srcOrd="0" destOrd="0" presId="urn:microsoft.com/office/officeart/2005/8/layout/radial3"/>
    <dgm:cxn modelId="{37B82D3F-86E8-4087-B719-957A1524C4FD}" srcId="{E7890271-3A17-4355-B5A3-F09EE686B99A}" destId="{A283681E-AF5B-45E3-960A-5AA697694987}" srcOrd="3" destOrd="0" parTransId="{53A52F2D-B01D-4179-9E48-52577C068F3D}" sibTransId="{97475BF5-0A39-499E-B9ED-75BE7C66FF8D}"/>
    <dgm:cxn modelId="{FBAFF42D-0C4B-47B4-92CB-01CA13A83C2F}" srcId="{E7890271-3A17-4355-B5A3-F09EE686B99A}" destId="{4BD71CBC-CBAD-45C9-9B49-2C0190F67F7D}" srcOrd="4" destOrd="0" parTransId="{585B9FB1-B076-48C3-8CA3-EEDE22C2D964}" sibTransId="{6042A396-57B6-4781-A742-6CC2C68E652D}"/>
    <dgm:cxn modelId="{C3606438-9BD3-4697-BF1C-CCB26D405B76}" type="presOf" srcId="{AC16564A-2ADB-4904-8AEE-98FB516D8DE0}" destId="{76874B94-305F-41BE-80F3-9201E4122298}" srcOrd="0" destOrd="0" presId="urn:microsoft.com/office/officeart/2005/8/layout/radial3"/>
    <dgm:cxn modelId="{92C1EDC8-FC34-40A3-897B-9D557BD94DE1}" srcId="{FC00FC24-1438-4A7C-828F-86C3B285D046}" destId="{C3F4FEA6-066C-4570-9268-320CFB9B6589}" srcOrd="1" destOrd="0" parTransId="{E0EF2245-F1F1-4026-8875-F0B079128EFA}" sibTransId="{60E110FE-A267-4AE2-B50A-661E475CA0F5}"/>
    <dgm:cxn modelId="{A5620362-FEE8-4E39-9567-A99C06C4DB8A}" type="presOf" srcId="{4BD71CBC-CBAD-45C9-9B49-2C0190F67F7D}" destId="{CD5E4ED8-7311-4B17-A1EB-C68440FC1E82}" srcOrd="0" destOrd="0" presId="urn:microsoft.com/office/officeart/2005/8/layout/radial3"/>
    <dgm:cxn modelId="{A47CCA59-BC8D-4DF9-92B2-A197307CD162}" srcId="{E7890271-3A17-4355-B5A3-F09EE686B99A}" destId="{FF2CD03F-5CE9-4FF3-9FC4-40297C11BE48}" srcOrd="2" destOrd="0" parTransId="{19D5A1CA-4F13-4C75-9502-51F692F97919}" sibTransId="{F8ACA83A-7C56-4406-84A6-107088BAE27F}"/>
    <dgm:cxn modelId="{02AFED24-A346-4BB6-87DB-7A1982F5FF4D}" srcId="{E7890271-3A17-4355-B5A3-F09EE686B99A}" destId="{BCF9C6A6-2017-4E09-A6AB-267B8C96A607}" srcOrd="0" destOrd="0" parTransId="{1B2CCEC8-1ECD-48A6-A488-60B70A36A0CC}" sibTransId="{EE774489-4C35-4253-A591-C16CB7830D9A}"/>
    <dgm:cxn modelId="{403A4BFA-BD5C-4785-97EB-E45075EB4776}" srcId="{FC00FC24-1438-4A7C-828F-86C3B285D046}" destId="{E7890271-3A17-4355-B5A3-F09EE686B99A}" srcOrd="0" destOrd="0" parTransId="{289569C6-335C-4FC4-BBD5-9159DCED86FE}" sibTransId="{F4DF70E3-34B5-4D55-9A35-2FE9396A1E24}"/>
    <dgm:cxn modelId="{C343CB12-06A8-45DE-9651-5F4F3DE57B21}" type="presOf" srcId="{FF2CD03F-5CE9-4FF3-9FC4-40297C11BE48}" destId="{598A8B05-F690-446C-AEC7-F25777D53BF5}" srcOrd="0" destOrd="0" presId="urn:microsoft.com/office/officeart/2005/8/layout/radial3"/>
    <dgm:cxn modelId="{09794FAF-5038-4CC8-8C03-8028D4E9A0E1}" type="presOf" srcId="{FC00FC24-1438-4A7C-828F-86C3B285D046}" destId="{4C78AC27-20B0-40B9-B793-1060FE49986A}" srcOrd="0" destOrd="0" presId="urn:microsoft.com/office/officeart/2005/8/layout/radial3"/>
    <dgm:cxn modelId="{41A4C04F-E6F5-4C87-8FA2-3466B9937983}" type="presParOf" srcId="{4C78AC27-20B0-40B9-B793-1060FE49986A}" destId="{D241FC17-638E-41AC-9C80-312AB74231B1}" srcOrd="0" destOrd="0" presId="urn:microsoft.com/office/officeart/2005/8/layout/radial3"/>
    <dgm:cxn modelId="{2A4C436F-2EFD-4E6D-814C-B87919615C39}" type="presParOf" srcId="{D241FC17-638E-41AC-9C80-312AB74231B1}" destId="{DF61DBA5-629D-48C6-9BE5-909A16BA2861}" srcOrd="0" destOrd="0" presId="urn:microsoft.com/office/officeart/2005/8/layout/radial3"/>
    <dgm:cxn modelId="{EC86C285-FCCE-452A-A6CB-EA2CFBF4E697}" type="presParOf" srcId="{D241FC17-638E-41AC-9C80-312AB74231B1}" destId="{78BA9BB1-9305-4AC0-A0A6-57CA1FB2A91C}" srcOrd="1" destOrd="0" presId="urn:microsoft.com/office/officeart/2005/8/layout/radial3"/>
    <dgm:cxn modelId="{615BB053-9D93-4E05-AB0C-ABF0DF6D7107}" type="presParOf" srcId="{D241FC17-638E-41AC-9C80-312AB74231B1}" destId="{76874B94-305F-41BE-80F3-9201E4122298}" srcOrd="2" destOrd="0" presId="urn:microsoft.com/office/officeart/2005/8/layout/radial3"/>
    <dgm:cxn modelId="{34D8C043-67B8-4048-8E31-FEE712CAD1FD}" type="presParOf" srcId="{D241FC17-638E-41AC-9C80-312AB74231B1}" destId="{598A8B05-F690-446C-AEC7-F25777D53BF5}" srcOrd="3" destOrd="0" presId="urn:microsoft.com/office/officeart/2005/8/layout/radial3"/>
    <dgm:cxn modelId="{379399AE-1D38-423A-9FCB-B3CD2D704D21}" type="presParOf" srcId="{D241FC17-638E-41AC-9C80-312AB74231B1}" destId="{C799A912-48CA-4900-9F6D-A603BC4C8E27}" srcOrd="4" destOrd="0" presId="urn:microsoft.com/office/officeart/2005/8/layout/radial3"/>
    <dgm:cxn modelId="{3413E9E3-4AC1-41EC-9C4E-67564C1D1F6B}" type="presParOf" srcId="{D241FC17-638E-41AC-9C80-312AB74231B1}" destId="{CD5E4ED8-7311-4B17-A1EB-C68440FC1E82}"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E033DF-6B49-4A06-A922-E9D6CB9C621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cs-CZ"/>
        </a:p>
      </dgm:t>
    </dgm:pt>
    <dgm:pt modelId="{C3C16991-BCBC-496B-9229-3F2081585293}">
      <dgm:prSet phldrT="[Text]"/>
      <dgm:spPr/>
      <dgm:t>
        <a:bodyPr/>
        <a:lstStyle/>
        <a:p>
          <a:r>
            <a:rPr lang="cs-CZ"/>
            <a:t>Zdraví a pocit pohody</a:t>
          </a:r>
        </a:p>
      </dgm:t>
    </dgm:pt>
    <dgm:pt modelId="{1AD25E41-3AC4-4C79-9E04-BBEC8F05DE5D}" type="parTrans" cxnId="{290F6804-D88D-4AA3-8B45-2AC91EDAA6FD}">
      <dgm:prSet/>
      <dgm:spPr/>
      <dgm:t>
        <a:bodyPr/>
        <a:lstStyle/>
        <a:p>
          <a:endParaRPr lang="cs-CZ"/>
        </a:p>
      </dgm:t>
    </dgm:pt>
    <dgm:pt modelId="{C5FAD267-F4D9-4D0B-B1B4-7E2090EDD8F7}" type="sibTrans" cxnId="{290F6804-D88D-4AA3-8B45-2AC91EDAA6FD}">
      <dgm:prSet/>
      <dgm:spPr/>
      <dgm:t>
        <a:bodyPr/>
        <a:lstStyle/>
        <a:p>
          <a:endParaRPr lang="cs-CZ"/>
        </a:p>
      </dgm:t>
    </dgm:pt>
    <dgm:pt modelId="{CBE9F701-7322-4F4C-9163-6D2DCC99DD63}">
      <dgm:prSet phldrT="[Text]"/>
      <dgm:spPr/>
      <dgm:t>
        <a:bodyPr/>
        <a:lstStyle/>
        <a:p>
          <a:r>
            <a:rPr lang="cs-CZ" dirty="0"/>
            <a:t>Rehabilitace, přijetí, sociální inkluze</a:t>
          </a:r>
        </a:p>
      </dgm:t>
    </dgm:pt>
    <dgm:pt modelId="{0C0001E2-E3D7-4C42-805E-3C04FE4E1B6B}" type="parTrans" cxnId="{23D7C224-B586-4B2C-8284-F2CA3C9C8654}">
      <dgm:prSet/>
      <dgm:spPr/>
      <dgm:t>
        <a:bodyPr/>
        <a:lstStyle/>
        <a:p>
          <a:endParaRPr lang="cs-CZ"/>
        </a:p>
      </dgm:t>
    </dgm:pt>
    <dgm:pt modelId="{0A123AAB-8B1D-4A1D-BD45-63A25654482F}" type="sibTrans" cxnId="{23D7C224-B586-4B2C-8284-F2CA3C9C8654}">
      <dgm:prSet/>
      <dgm:spPr/>
      <dgm:t>
        <a:bodyPr/>
        <a:lstStyle/>
        <a:p>
          <a:endParaRPr lang="cs-CZ"/>
        </a:p>
      </dgm:t>
    </dgm:pt>
    <dgm:pt modelId="{CEB7EB7D-2B05-4369-8FE4-983101C5EDDC}">
      <dgm:prSet phldrT="[Text]"/>
      <dgm:spPr/>
      <dgm:t>
        <a:bodyPr/>
        <a:lstStyle/>
        <a:p>
          <a:r>
            <a:rPr lang="cs-CZ" dirty="0"/>
            <a:t>Pokoj, duševní pohoda, spiritualita</a:t>
          </a:r>
        </a:p>
      </dgm:t>
    </dgm:pt>
    <dgm:pt modelId="{C7019B33-DEAF-4E0A-8718-C61860C16DBB}" type="parTrans" cxnId="{CAC1EA65-B3DC-4B5F-951B-C50BB0CFDC63}">
      <dgm:prSet/>
      <dgm:spPr/>
      <dgm:t>
        <a:bodyPr/>
        <a:lstStyle/>
        <a:p>
          <a:endParaRPr lang="cs-CZ"/>
        </a:p>
      </dgm:t>
    </dgm:pt>
    <dgm:pt modelId="{4B653477-AD11-444C-9DC0-F0FC123158B4}" type="sibTrans" cxnId="{CAC1EA65-B3DC-4B5F-951B-C50BB0CFDC63}">
      <dgm:prSet/>
      <dgm:spPr/>
      <dgm:t>
        <a:bodyPr/>
        <a:lstStyle/>
        <a:p>
          <a:endParaRPr lang="cs-CZ"/>
        </a:p>
      </dgm:t>
    </dgm:pt>
    <dgm:pt modelId="{4B22B9F0-93CC-4C14-B721-780BDC4E1741}">
      <dgm:prSet phldrT="[Text]"/>
      <dgm:spPr/>
      <dgm:t>
        <a:bodyPr/>
        <a:lstStyle/>
        <a:p>
          <a:r>
            <a:rPr lang="cs-CZ"/>
            <a:t>Zaměstnání</a:t>
          </a:r>
        </a:p>
      </dgm:t>
    </dgm:pt>
    <dgm:pt modelId="{A0B039E8-2F75-40F4-BF24-CA2125718FBC}" type="parTrans" cxnId="{57AD2C13-2D69-4979-8C00-A5F1642E9950}">
      <dgm:prSet/>
      <dgm:spPr/>
      <dgm:t>
        <a:bodyPr/>
        <a:lstStyle/>
        <a:p>
          <a:endParaRPr lang="cs-CZ"/>
        </a:p>
      </dgm:t>
    </dgm:pt>
    <dgm:pt modelId="{4D60C203-0688-41D2-9A01-8D7FC76DC148}" type="sibTrans" cxnId="{57AD2C13-2D69-4979-8C00-A5F1642E9950}">
      <dgm:prSet/>
      <dgm:spPr/>
      <dgm:t>
        <a:bodyPr/>
        <a:lstStyle/>
        <a:p>
          <a:endParaRPr lang="cs-CZ"/>
        </a:p>
      </dgm:t>
    </dgm:pt>
    <dgm:pt modelId="{4F6A3B42-E6DF-422A-86B6-F578974D7E2A}">
      <dgm:prSet phldrT="[Text]"/>
      <dgm:spPr/>
      <dgm:t>
        <a:bodyPr/>
        <a:lstStyle/>
        <a:p>
          <a:r>
            <a:rPr lang="cs-CZ"/>
            <a:t>Rozvoj dovedností</a:t>
          </a:r>
        </a:p>
      </dgm:t>
    </dgm:pt>
    <dgm:pt modelId="{CE05604A-5524-4DCE-BE57-D350438FACFF}" type="parTrans" cxnId="{1EBDF021-A0E9-4D98-BC11-32F6D4E5C90E}">
      <dgm:prSet/>
      <dgm:spPr/>
      <dgm:t>
        <a:bodyPr/>
        <a:lstStyle/>
        <a:p>
          <a:endParaRPr lang="cs-CZ"/>
        </a:p>
      </dgm:t>
    </dgm:pt>
    <dgm:pt modelId="{BA8C4254-9AE5-4728-87E6-CDE2BE9CA375}" type="sibTrans" cxnId="{1EBDF021-A0E9-4D98-BC11-32F6D4E5C90E}">
      <dgm:prSet/>
      <dgm:spPr/>
      <dgm:t>
        <a:bodyPr/>
        <a:lstStyle/>
        <a:p>
          <a:endParaRPr lang="cs-CZ"/>
        </a:p>
      </dgm:t>
    </dgm:pt>
    <dgm:pt modelId="{1A032F40-E223-43C3-9821-7610BAAA5BFF}">
      <dgm:prSet phldrT="[Text]"/>
      <dgm:spPr/>
      <dgm:t>
        <a:bodyPr/>
        <a:lstStyle/>
        <a:p>
          <a:r>
            <a:rPr lang="cs-CZ"/>
            <a:t>Sociální procesy, interakce, sebeuznání</a:t>
          </a:r>
        </a:p>
      </dgm:t>
    </dgm:pt>
    <dgm:pt modelId="{8A8DC924-E2A5-4017-ADCB-53C9F39DBE1D}" type="parTrans" cxnId="{91D12F04-8CC7-47D7-A4D3-25C59D8B6EEF}">
      <dgm:prSet/>
      <dgm:spPr/>
      <dgm:t>
        <a:bodyPr/>
        <a:lstStyle/>
        <a:p>
          <a:endParaRPr lang="cs-CZ"/>
        </a:p>
      </dgm:t>
    </dgm:pt>
    <dgm:pt modelId="{13F889A2-8424-4FF1-B028-22FB94D8F939}" type="sibTrans" cxnId="{91D12F04-8CC7-47D7-A4D3-25C59D8B6EEF}">
      <dgm:prSet/>
      <dgm:spPr/>
      <dgm:t>
        <a:bodyPr/>
        <a:lstStyle/>
        <a:p>
          <a:endParaRPr lang="cs-CZ"/>
        </a:p>
      </dgm:t>
    </dgm:pt>
    <dgm:pt modelId="{3598A3C5-6C0D-4DFD-8B21-91540BADE89E}">
      <dgm:prSet phldrT="[Text]"/>
      <dgm:spPr/>
      <dgm:t>
        <a:bodyPr/>
        <a:lstStyle/>
        <a:p>
          <a:r>
            <a:rPr lang="cs-CZ" dirty="0"/>
            <a:t>Potraviny, pěstování, stravování</a:t>
          </a:r>
        </a:p>
      </dgm:t>
    </dgm:pt>
    <dgm:pt modelId="{6B300479-16AD-4E6D-A021-C7011363E0EC}" type="parTrans" cxnId="{E70BEDEE-9FDD-4736-8D50-73E63F716A0F}">
      <dgm:prSet/>
      <dgm:spPr/>
      <dgm:t>
        <a:bodyPr/>
        <a:lstStyle/>
        <a:p>
          <a:endParaRPr lang="cs-CZ"/>
        </a:p>
      </dgm:t>
    </dgm:pt>
    <dgm:pt modelId="{910C2439-3949-4671-A63B-DB00BAA62AA1}" type="sibTrans" cxnId="{E70BEDEE-9FDD-4736-8D50-73E63F716A0F}">
      <dgm:prSet/>
      <dgm:spPr/>
      <dgm:t>
        <a:bodyPr/>
        <a:lstStyle/>
        <a:p>
          <a:endParaRPr lang="cs-CZ"/>
        </a:p>
      </dgm:t>
    </dgm:pt>
    <dgm:pt modelId="{D4D69A7E-13EB-4001-BD37-37BD4323CC5F}">
      <dgm:prSet phldrT="[Text]"/>
      <dgm:spPr/>
      <dgm:t>
        <a:bodyPr/>
        <a:lstStyle/>
        <a:p>
          <a:r>
            <a:rPr lang="cs-CZ"/>
            <a:t>Fyzická aktivita</a:t>
          </a:r>
        </a:p>
      </dgm:t>
    </dgm:pt>
    <dgm:pt modelId="{6872475E-1A0D-4535-ADF4-1D4EE992D67F}" type="parTrans" cxnId="{55873B45-1FB7-4BF9-95D4-867F046A7800}">
      <dgm:prSet/>
      <dgm:spPr/>
      <dgm:t>
        <a:bodyPr/>
        <a:lstStyle/>
        <a:p>
          <a:endParaRPr lang="cs-CZ"/>
        </a:p>
      </dgm:t>
    </dgm:pt>
    <dgm:pt modelId="{C5368B31-A07B-4622-96AC-774D44190E77}" type="sibTrans" cxnId="{55873B45-1FB7-4BF9-95D4-867F046A7800}">
      <dgm:prSet/>
      <dgm:spPr/>
      <dgm:t>
        <a:bodyPr/>
        <a:lstStyle/>
        <a:p>
          <a:endParaRPr lang="cs-CZ"/>
        </a:p>
      </dgm:t>
    </dgm:pt>
    <dgm:pt modelId="{F437DABD-A54C-40E0-94AE-BA94946D8FBC}">
      <dgm:prSet phldrT="[Text]"/>
      <dgm:spPr/>
      <dgm:t>
        <a:bodyPr/>
        <a:lstStyle/>
        <a:p>
          <a:r>
            <a:rPr lang="cs-CZ"/>
            <a:t>Aktivní: Zahradničení, farmaření</a:t>
          </a:r>
        </a:p>
      </dgm:t>
    </dgm:pt>
    <dgm:pt modelId="{7A5E1425-F7F9-4183-B1AB-D4375F33B36B}" type="parTrans" cxnId="{BB6E2C20-C00D-45F8-BFB2-333CDC34AC3C}">
      <dgm:prSet/>
      <dgm:spPr/>
      <dgm:t>
        <a:bodyPr/>
        <a:lstStyle/>
        <a:p>
          <a:endParaRPr lang="cs-CZ"/>
        </a:p>
      </dgm:t>
    </dgm:pt>
    <dgm:pt modelId="{D38B33E0-A0B5-4D10-BEB5-1FAC3B039439}" type="sibTrans" cxnId="{BB6E2C20-C00D-45F8-BFB2-333CDC34AC3C}">
      <dgm:prSet/>
      <dgm:spPr/>
      <dgm:t>
        <a:bodyPr/>
        <a:lstStyle/>
        <a:p>
          <a:endParaRPr lang="cs-CZ"/>
        </a:p>
      </dgm:t>
    </dgm:pt>
    <dgm:pt modelId="{E9228D9C-46F1-43EA-9568-16437D4B20A9}">
      <dgm:prSet phldrT="[Text]"/>
      <dgm:spPr/>
      <dgm:t>
        <a:bodyPr/>
        <a:lstStyle/>
        <a:p>
          <a:r>
            <a:rPr lang="cs-CZ"/>
            <a:t>Pasivní: ocenění / vnímání přírody</a:t>
          </a:r>
        </a:p>
      </dgm:t>
    </dgm:pt>
    <dgm:pt modelId="{1FF5D4E9-73CC-4F5D-B6E3-B338D0FE4572}" type="parTrans" cxnId="{81224994-636A-488B-AC22-8B0BB141C34B}">
      <dgm:prSet/>
      <dgm:spPr/>
      <dgm:t>
        <a:bodyPr/>
        <a:lstStyle/>
        <a:p>
          <a:endParaRPr lang="cs-CZ"/>
        </a:p>
      </dgm:t>
    </dgm:pt>
    <dgm:pt modelId="{1113AF5F-A57A-4C7C-963C-7CE4A3D19618}" type="sibTrans" cxnId="{81224994-636A-488B-AC22-8B0BB141C34B}">
      <dgm:prSet/>
      <dgm:spPr/>
      <dgm:t>
        <a:bodyPr/>
        <a:lstStyle/>
        <a:p>
          <a:endParaRPr lang="cs-CZ"/>
        </a:p>
      </dgm:t>
    </dgm:pt>
    <dgm:pt modelId="{5AD77F66-3A49-44A1-8B7E-7E6C0FAE8580}" type="pres">
      <dgm:prSet presAssocID="{4CE033DF-6B49-4A06-A922-E9D6CB9C6210}" presName="diagram" presStyleCnt="0">
        <dgm:presLayoutVars>
          <dgm:dir/>
          <dgm:resizeHandles val="exact"/>
        </dgm:presLayoutVars>
      </dgm:prSet>
      <dgm:spPr/>
      <dgm:t>
        <a:bodyPr/>
        <a:lstStyle/>
        <a:p>
          <a:endParaRPr lang="cs-CZ"/>
        </a:p>
      </dgm:t>
    </dgm:pt>
    <dgm:pt modelId="{92F81920-F0D6-4689-9281-E0A2EFC78978}" type="pres">
      <dgm:prSet presAssocID="{C3C16991-BCBC-496B-9229-3F2081585293}" presName="node" presStyleLbl="node1" presStyleIdx="0" presStyleCnt="10" custScaleX="176666" custScaleY="57407" custLinFactNeighborX="88655" custLinFactNeighborY="-65220">
        <dgm:presLayoutVars>
          <dgm:bulletEnabled val="1"/>
        </dgm:presLayoutVars>
      </dgm:prSet>
      <dgm:spPr/>
      <dgm:t>
        <a:bodyPr/>
        <a:lstStyle/>
        <a:p>
          <a:endParaRPr lang="cs-CZ"/>
        </a:p>
      </dgm:t>
    </dgm:pt>
    <dgm:pt modelId="{6C1E1FB6-1E42-4D3C-9CB9-E59AD935ECE4}" type="pres">
      <dgm:prSet presAssocID="{C5FAD267-F4D9-4D0B-B1B4-7E2090EDD8F7}" presName="sibTrans" presStyleCnt="0"/>
      <dgm:spPr/>
      <dgm:t>
        <a:bodyPr/>
        <a:lstStyle/>
        <a:p>
          <a:endParaRPr lang="cs-CZ"/>
        </a:p>
      </dgm:t>
    </dgm:pt>
    <dgm:pt modelId="{D1AF038A-87AB-4E72-BB2B-EC7F6497C315}" type="pres">
      <dgm:prSet presAssocID="{CBE9F701-7322-4F4C-9163-6D2DCC99DD63}" presName="node" presStyleLbl="node1" presStyleIdx="1" presStyleCnt="10" custScaleX="79355" custScaleY="59197" custLinFactX="-29988" custLinFactNeighborX="-100000" custLinFactNeighborY="3298">
        <dgm:presLayoutVars>
          <dgm:bulletEnabled val="1"/>
        </dgm:presLayoutVars>
      </dgm:prSet>
      <dgm:spPr/>
      <dgm:t>
        <a:bodyPr/>
        <a:lstStyle/>
        <a:p>
          <a:endParaRPr lang="cs-CZ"/>
        </a:p>
      </dgm:t>
    </dgm:pt>
    <dgm:pt modelId="{CAAF77B3-AE26-4B3B-B178-60B6F073C24A}" type="pres">
      <dgm:prSet presAssocID="{0A123AAB-8B1D-4A1D-BD45-63A25654482F}" presName="sibTrans" presStyleCnt="0"/>
      <dgm:spPr/>
      <dgm:t>
        <a:bodyPr/>
        <a:lstStyle/>
        <a:p>
          <a:endParaRPr lang="cs-CZ"/>
        </a:p>
      </dgm:t>
    </dgm:pt>
    <dgm:pt modelId="{43B7FDB1-C3F8-4F51-BD68-C2D0EAE1371C}" type="pres">
      <dgm:prSet presAssocID="{CEB7EB7D-2B05-4369-8FE4-983101C5EDDC}" presName="node" presStyleLbl="node1" presStyleIdx="2" presStyleCnt="10" custScaleX="87091" custScaleY="64986" custLinFactNeighborX="-60537" custLinFactNeighborY="7152">
        <dgm:presLayoutVars>
          <dgm:bulletEnabled val="1"/>
        </dgm:presLayoutVars>
      </dgm:prSet>
      <dgm:spPr/>
      <dgm:t>
        <a:bodyPr/>
        <a:lstStyle/>
        <a:p>
          <a:endParaRPr lang="cs-CZ"/>
        </a:p>
      </dgm:t>
    </dgm:pt>
    <dgm:pt modelId="{3767AF4E-05FA-4913-B7DA-4592AB558821}" type="pres">
      <dgm:prSet presAssocID="{4B653477-AD11-444C-9DC0-F0FC123158B4}" presName="sibTrans" presStyleCnt="0"/>
      <dgm:spPr/>
      <dgm:t>
        <a:bodyPr/>
        <a:lstStyle/>
        <a:p>
          <a:endParaRPr lang="cs-CZ"/>
        </a:p>
      </dgm:t>
    </dgm:pt>
    <dgm:pt modelId="{4C8E496E-8B21-4E4A-B0BC-39A9F13BADC6}" type="pres">
      <dgm:prSet presAssocID="{4B22B9F0-93CC-4C14-B721-780BDC4E1741}" presName="node" presStyleLbl="node1" presStyleIdx="3" presStyleCnt="10" custScaleX="65216" custScaleY="45890" custLinFactNeighborX="3560" custLinFactNeighborY="-33636">
        <dgm:presLayoutVars>
          <dgm:bulletEnabled val="1"/>
        </dgm:presLayoutVars>
      </dgm:prSet>
      <dgm:spPr/>
      <dgm:t>
        <a:bodyPr/>
        <a:lstStyle/>
        <a:p>
          <a:endParaRPr lang="cs-CZ"/>
        </a:p>
      </dgm:t>
    </dgm:pt>
    <dgm:pt modelId="{B20C0AD3-3F12-4A30-92C9-5A2AE17DCCBE}" type="pres">
      <dgm:prSet presAssocID="{4D60C203-0688-41D2-9A01-8D7FC76DC148}" presName="sibTrans" presStyleCnt="0"/>
      <dgm:spPr/>
      <dgm:t>
        <a:bodyPr/>
        <a:lstStyle/>
        <a:p>
          <a:endParaRPr lang="cs-CZ"/>
        </a:p>
      </dgm:t>
    </dgm:pt>
    <dgm:pt modelId="{46542869-3453-4A08-AD97-FED2CDF0BF47}" type="pres">
      <dgm:prSet presAssocID="{4F6A3B42-E6DF-422A-86B6-F578974D7E2A}" presName="node" presStyleLbl="node1" presStyleIdx="4" presStyleCnt="10" custScaleX="64595" custScaleY="42604" custLinFactNeighborX="-71065" custLinFactNeighborY="37722">
        <dgm:presLayoutVars>
          <dgm:bulletEnabled val="1"/>
        </dgm:presLayoutVars>
      </dgm:prSet>
      <dgm:spPr/>
      <dgm:t>
        <a:bodyPr/>
        <a:lstStyle/>
        <a:p>
          <a:endParaRPr lang="cs-CZ"/>
        </a:p>
      </dgm:t>
    </dgm:pt>
    <dgm:pt modelId="{78C7E785-FFC3-4EAD-B90A-57A37813F15C}" type="pres">
      <dgm:prSet presAssocID="{BA8C4254-9AE5-4728-87E6-CDE2BE9CA375}" presName="sibTrans" presStyleCnt="0"/>
      <dgm:spPr/>
      <dgm:t>
        <a:bodyPr/>
        <a:lstStyle/>
        <a:p>
          <a:endParaRPr lang="cs-CZ"/>
        </a:p>
      </dgm:t>
    </dgm:pt>
    <dgm:pt modelId="{53B01FA4-94E0-46AF-A7FA-163CF655D21A}" type="pres">
      <dgm:prSet presAssocID="{1A032F40-E223-43C3-9821-7610BAAA5BFF}" presName="node" presStyleLbl="node1" presStyleIdx="5" presStyleCnt="10" custLinFactNeighborX="-72204" custLinFactNeighborY="-5389">
        <dgm:presLayoutVars>
          <dgm:bulletEnabled val="1"/>
        </dgm:presLayoutVars>
      </dgm:prSet>
      <dgm:spPr/>
      <dgm:t>
        <a:bodyPr/>
        <a:lstStyle/>
        <a:p>
          <a:endParaRPr lang="cs-CZ"/>
        </a:p>
      </dgm:t>
    </dgm:pt>
    <dgm:pt modelId="{1C8B749E-5B0B-469C-9AEB-D0C6F2F348EF}" type="pres">
      <dgm:prSet presAssocID="{13F889A2-8424-4FF1-B028-22FB94D8F939}" presName="sibTrans" presStyleCnt="0"/>
      <dgm:spPr/>
      <dgm:t>
        <a:bodyPr/>
        <a:lstStyle/>
        <a:p>
          <a:endParaRPr lang="cs-CZ"/>
        </a:p>
      </dgm:t>
    </dgm:pt>
    <dgm:pt modelId="{5C70609F-6E80-4311-A47B-C06B574C381C}" type="pres">
      <dgm:prSet presAssocID="{3598A3C5-6C0D-4DFD-8B21-91540BADE89E}" presName="node" presStyleLbl="node1" presStyleIdx="6" presStyleCnt="10" custScaleX="79727" custScaleY="58632" custLinFactNeighborX="-56318" custLinFactNeighborY="-23466">
        <dgm:presLayoutVars>
          <dgm:bulletEnabled val="1"/>
        </dgm:presLayoutVars>
      </dgm:prSet>
      <dgm:spPr/>
      <dgm:t>
        <a:bodyPr/>
        <a:lstStyle/>
        <a:p>
          <a:endParaRPr lang="cs-CZ"/>
        </a:p>
      </dgm:t>
    </dgm:pt>
    <dgm:pt modelId="{1E6DED56-74EF-4FC5-AE40-BE4C059CC4BC}" type="pres">
      <dgm:prSet presAssocID="{910C2439-3949-4671-A63B-DB00BAA62AA1}" presName="sibTrans" presStyleCnt="0"/>
      <dgm:spPr/>
      <dgm:t>
        <a:bodyPr/>
        <a:lstStyle/>
        <a:p>
          <a:endParaRPr lang="cs-CZ"/>
        </a:p>
      </dgm:t>
    </dgm:pt>
    <dgm:pt modelId="{C55B96D2-6D30-4877-A667-6BFBE0A74297}" type="pres">
      <dgm:prSet presAssocID="{D4D69A7E-13EB-4001-BD37-37BD4323CC5F}" presName="node" presStyleLbl="node1" presStyleIdx="7" presStyleCnt="10" custScaleX="88801" custScaleY="43760" custLinFactX="50018" custLinFactNeighborX="100000" custLinFactNeighborY="-40728">
        <dgm:presLayoutVars>
          <dgm:bulletEnabled val="1"/>
        </dgm:presLayoutVars>
      </dgm:prSet>
      <dgm:spPr/>
      <dgm:t>
        <a:bodyPr/>
        <a:lstStyle/>
        <a:p>
          <a:endParaRPr lang="cs-CZ"/>
        </a:p>
      </dgm:t>
    </dgm:pt>
    <dgm:pt modelId="{9CB5D0A8-EDB4-4C69-B754-9425AE2F1143}" type="pres">
      <dgm:prSet presAssocID="{C5368B31-A07B-4622-96AC-774D44190E77}" presName="sibTrans" presStyleCnt="0"/>
      <dgm:spPr/>
      <dgm:t>
        <a:bodyPr/>
        <a:lstStyle/>
        <a:p>
          <a:endParaRPr lang="cs-CZ"/>
        </a:p>
      </dgm:t>
    </dgm:pt>
    <dgm:pt modelId="{3D38753A-6D74-46D6-8C36-48492A8E4715}" type="pres">
      <dgm:prSet presAssocID="{F437DABD-A54C-40E0-94AE-BA94946D8FBC}" presName="node" presStyleLbl="node1" presStyleIdx="8" presStyleCnt="10" custLinFactNeighborX="-81481" custLinFactNeighborY="55108">
        <dgm:presLayoutVars>
          <dgm:bulletEnabled val="1"/>
        </dgm:presLayoutVars>
      </dgm:prSet>
      <dgm:spPr/>
      <dgm:t>
        <a:bodyPr/>
        <a:lstStyle/>
        <a:p>
          <a:endParaRPr lang="cs-CZ"/>
        </a:p>
      </dgm:t>
    </dgm:pt>
    <dgm:pt modelId="{1510C490-D968-4EDA-8CD4-A82459D5C470}" type="pres">
      <dgm:prSet presAssocID="{D38B33E0-A0B5-4D10-BEB5-1FAC3B039439}" presName="sibTrans" presStyleCnt="0"/>
      <dgm:spPr/>
      <dgm:t>
        <a:bodyPr/>
        <a:lstStyle/>
        <a:p>
          <a:endParaRPr lang="cs-CZ"/>
        </a:p>
      </dgm:t>
    </dgm:pt>
    <dgm:pt modelId="{2B893CD2-EDAB-47A6-94CD-449986DAAF47}" type="pres">
      <dgm:prSet presAssocID="{E9228D9C-46F1-43EA-9568-16437D4B20A9}" presName="node" presStyleLbl="node1" presStyleIdx="9" presStyleCnt="10" custLinFactNeighborX="-28932" custLinFactNeighborY="57076">
        <dgm:presLayoutVars>
          <dgm:bulletEnabled val="1"/>
        </dgm:presLayoutVars>
      </dgm:prSet>
      <dgm:spPr/>
      <dgm:t>
        <a:bodyPr/>
        <a:lstStyle/>
        <a:p>
          <a:endParaRPr lang="cs-CZ"/>
        </a:p>
      </dgm:t>
    </dgm:pt>
  </dgm:ptLst>
  <dgm:cxnLst>
    <dgm:cxn modelId="{290F6804-D88D-4AA3-8B45-2AC91EDAA6FD}" srcId="{4CE033DF-6B49-4A06-A922-E9D6CB9C6210}" destId="{C3C16991-BCBC-496B-9229-3F2081585293}" srcOrd="0" destOrd="0" parTransId="{1AD25E41-3AC4-4C79-9E04-BBEC8F05DE5D}" sibTransId="{C5FAD267-F4D9-4D0B-B1B4-7E2090EDD8F7}"/>
    <dgm:cxn modelId="{BB6E2C20-C00D-45F8-BFB2-333CDC34AC3C}" srcId="{4CE033DF-6B49-4A06-A922-E9D6CB9C6210}" destId="{F437DABD-A54C-40E0-94AE-BA94946D8FBC}" srcOrd="8" destOrd="0" parTransId="{7A5E1425-F7F9-4183-B1AB-D4375F33B36B}" sibTransId="{D38B33E0-A0B5-4D10-BEB5-1FAC3B039439}"/>
    <dgm:cxn modelId="{81224994-636A-488B-AC22-8B0BB141C34B}" srcId="{4CE033DF-6B49-4A06-A922-E9D6CB9C6210}" destId="{E9228D9C-46F1-43EA-9568-16437D4B20A9}" srcOrd="9" destOrd="0" parTransId="{1FF5D4E9-73CC-4F5D-B6E3-B338D0FE4572}" sibTransId="{1113AF5F-A57A-4C7C-963C-7CE4A3D19618}"/>
    <dgm:cxn modelId="{A71EE0D4-EB1B-43A0-B084-2F53056281B9}" type="presOf" srcId="{1A032F40-E223-43C3-9821-7610BAAA5BFF}" destId="{53B01FA4-94E0-46AF-A7FA-163CF655D21A}" srcOrd="0" destOrd="0" presId="urn:microsoft.com/office/officeart/2005/8/layout/default"/>
    <dgm:cxn modelId="{0E5E6B05-FB2B-44BB-BB61-04B537F7FF6A}" type="presOf" srcId="{4B22B9F0-93CC-4C14-B721-780BDC4E1741}" destId="{4C8E496E-8B21-4E4A-B0BC-39A9F13BADC6}" srcOrd="0" destOrd="0" presId="urn:microsoft.com/office/officeart/2005/8/layout/default"/>
    <dgm:cxn modelId="{57AD2C13-2D69-4979-8C00-A5F1642E9950}" srcId="{4CE033DF-6B49-4A06-A922-E9D6CB9C6210}" destId="{4B22B9F0-93CC-4C14-B721-780BDC4E1741}" srcOrd="3" destOrd="0" parTransId="{A0B039E8-2F75-40F4-BF24-CA2125718FBC}" sibTransId="{4D60C203-0688-41D2-9A01-8D7FC76DC148}"/>
    <dgm:cxn modelId="{23D7C224-B586-4B2C-8284-F2CA3C9C8654}" srcId="{4CE033DF-6B49-4A06-A922-E9D6CB9C6210}" destId="{CBE9F701-7322-4F4C-9163-6D2DCC99DD63}" srcOrd="1" destOrd="0" parTransId="{0C0001E2-E3D7-4C42-805E-3C04FE4E1B6B}" sibTransId="{0A123AAB-8B1D-4A1D-BD45-63A25654482F}"/>
    <dgm:cxn modelId="{D3FB3620-7EF7-464B-A616-44FC7A6C4AB6}" type="presOf" srcId="{CEB7EB7D-2B05-4369-8FE4-983101C5EDDC}" destId="{43B7FDB1-C3F8-4F51-BD68-C2D0EAE1371C}" srcOrd="0" destOrd="0" presId="urn:microsoft.com/office/officeart/2005/8/layout/default"/>
    <dgm:cxn modelId="{35E2E8D6-CA76-4614-A63E-14B0DA841967}" type="presOf" srcId="{4F6A3B42-E6DF-422A-86B6-F578974D7E2A}" destId="{46542869-3453-4A08-AD97-FED2CDF0BF47}" srcOrd="0" destOrd="0" presId="urn:microsoft.com/office/officeart/2005/8/layout/default"/>
    <dgm:cxn modelId="{91D12F04-8CC7-47D7-A4D3-25C59D8B6EEF}" srcId="{4CE033DF-6B49-4A06-A922-E9D6CB9C6210}" destId="{1A032F40-E223-43C3-9821-7610BAAA5BFF}" srcOrd="5" destOrd="0" parTransId="{8A8DC924-E2A5-4017-ADCB-53C9F39DBE1D}" sibTransId="{13F889A2-8424-4FF1-B028-22FB94D8F939}"/>
    <dgm:cxn modelId="{2545FDC7-C34F-41F2-AC23-C1D7507AA7AB}" type="presOf" srcId="{E9228D9C-46F1-43EA-9568-16437D4B20A9}" destId="{2B893CD2-EDAB-47A6-94CD-449986DAAF47}" srcOrd="0" destOrd="0" presId="urn:microsoft.com/office/officeart/2005/8/layout/default"/>
    <dgm:cxn modelId="{E70BEDEE-9FDD-4736-8D50-73E63F716A0F}" srcId="{4CE033DF-6B49-4A06-A922-E9D6CB9C6210}" destId="{3598A3C5-6C0D-4DFD-8B21-91540BADE89E}" srcOrd="6" destOrd="0" parTransId="{6B300479-16AD-4E6D-A021-C7011363E0EC}" sibTransId="{910C2439-3949-4671-A63B-DB00BAA62AA1}"/>
    <dgm:cxn modelId="{56A9DF34-4AB1-42A6-8332-9107FD8A2C0E}" type="presOf" srcId="{D4D69A7E-13EB-4001-BD37-37BD4323CC5F}" destId="{C55B96D2-6D30-4877-A667-6BFBE0A74297}" srcOrd="0" destOrd="0" presId="urn:microsoft.com/office/officeart/2005/8/layout/default"/>
    <dgm:cxn modelId="{55873B45-1FB7-4BF9-95D4-867F046A7800}" srcId="{4CE033DF-6B49-4A06-A922-E9D6CB9C6210}" destId="{D4D69A7E-13EB-4001-BD37-37BD4323CC5F}" srcOrd="7" destOrd="0" parTransId="{6872475E-1A0D-4535-ADF4-1D4EE992D67F}" sibTransId="{C5368B31-A07B-4622-96AC-774D44190E77}"/>
    <dgm:cxn modelId="{1EBDF021-A0E9-4D98-BC11-32F6D4E5C90E}" srcId="{4CE033DF-6B49-4A06-A922-E9D6CB9C6210}" destId="{4F6A3B42-E6DF-422A-86B6-F578974D7E2A}" srcOrd="4" destOrd="0" parTransId="{CE05604A-5524-4DCE-BE57-D350438FACFF}" sibTransId="{BA8C4254-9AE5-4728-87E6-CDE2BE9CA375}"/>
    <dgm:cxn modelId="{05F6DA24-C416-4517-865C-E54FC8A6B660}" type="presOf" srcId="{CBE9F701-7322-4F4C-9163-6D2DCC99DD63}" destId="{D1AF038A-87AB-4E72-BB2B-EC7F6497C315}" srcOrd="0" destOrd="0" presId="urn:microsoft.com/office/officeart/2005/8/layout/default"/>
    <dgm:cxn modelId="{BBCDA5B0-4400-4D8F-B175-E46E59B91E0A}" type="presOf" srcId="{F437DABD-A54C-40E0-94AE-BA94946D8FBC}" destId="{3D38753A-6D74-46D6-8C36-48492A8E4715}" srcOrd="0" destOrd="0" presId="urn:microsoft.com/office/officeart/2005/8/layout/default"/>
    <dgm:cxn modelId="{0410B035-84C1-403D-B12F-08136D082540}" type="presOf" srcId="{3598A3C5-6C0D-4DFD-8B21-91540BADE89E}" destId="{5C70609F-6E80-4311-A47B-C06B574C381C}" srcOrd="0" destOrd="0" presId="urn:microsoft.com/office/officeart/2005/8/layout/default"/>
    <dgm:cxn modelId="{C7C7F473-D2BB-4F11-A2D7-423461F69E7D}" type="presOf" srcId="{C3C16991-BCBC-496B-9229-3F2081585293}" destId="{92F81920-F0D6-4689-9281-E0A2EFC78978}" srcOrd="0" destOrd="0" presId="urn:microsoft.com/office/officeart/2005/8/layout/default"/>
    <dgm:cxn modelId="{A5A4BBD5-67A9-4520-ADC5-5FA9D4AA9748}" type="presOf" srcId="{4CE033DF-6B49-4A06-A922-E9D6CB9C6210}" destId="{5AD77F66-3A49-44A1-8B7E-7E6C0FAE8580}" srcOrd="0" destOrd="0" presId="urn:microsoft.com/office/officeart/2005/8/layout/default"/>
    <dgm:cxn modelId="{CAC1EA65-B3DC-4B5F-951B-C50BB0CFDC63}" srcId="{4CE033DF-6B49-4A06-A922-E9D6CB9C6210}" destId="{CEB7EB7D-2B05-4369-8FE4-983101C5EDDC}" srcOrd="2" destOrd="0" parTransId="{C7019B33-DEAF-4E0A-8718-C61860C16DBB}" sibTransId="{4B653477-AD11-444C-9DC0-F0FC123158B4}"/>
    <dgm:cxn modelId="{04CFB4D8-23E0-4332-A7D4-6CCC3EC0D134}" type="presParOf" srcId="{5AD77F66-3A49-44A1-8B7E-7E6C0FAE8580}" destId="{92F81920-F0D6-4689-9281-E0A2EFC78978}" srcOrd="0" destOrd="0" presId="urn:microsoft.com/office/officeart/2005/8/layout/default"/>
    <dgm:cxn modelId="{62120A63-E1DA-4733-99BF-1421FB535E5B}" type="presParOf" srcId="{5AD77F66-3A49-44A1-8B7E-7E6C0FAE8580}" destId="{6C1E1FB6-1E42-4D3C-9CB9-E59AD935ECE4}" srcOrd="1" destOrd="0" presId="urn:microsoft.com/office/officeart/2005/8/layout/default"/>
    <dgm:cxn modelId="{2EBB0042-71A2-4780-A938-46AD0513EC93}" type="presParOf" srcId="{5AD77F66-3A49-44A1-8B7E-7E6C0FAE8580}" destId="{D1AF038A-87AB-4E72-BB2B-EC7F6497C315}" srcOrd="2" destOrd="0" presId="urn:microsoft.com/office/officeart/2005/8/layout/default"/>
    <dgm:cxn modelId="{F5202CB6-8BFD-4C76-A735-9702A8A38390}" type="presParOf" srcId="{5AD77F66-3A49-44A1-8B7E-7E6C0FAE8580}" destId="{CAAF77B3-AE26-4B3B-B178-60B6F073C24A}" srcOrd="3" destOrd="0" presId="urn:microsoft.com/office/officeart/2005/8/layout/default"/>
    <dgm:cxn modelId="{49AFD27B-5A8A-4BCA-9477-F74496384386}" type="presParOf" srcId="{5AD77F66-3A49-44A1-8B7E-7E6C0FAE8580}" destId="{43B7FDB1-C3F8-4F51-BD68-C2D0EAE1371C}" srcOrd="4" destOrd="0" presId="urn:microsoft.com/office/officeart/2005/8/layout/default"/>
    <dgm:cxn modelId="{FD66BD05-6784-496D-AF5F-DB675E738B28}" type="presParOf" srcId="{5AD77F66-3A49-44A1-8B7E-7E6C0FAE8580}" destId="{3767AF4E-05FA-4913-B7DA-4592AB558821}" srcOrd="5" destOrd="0" presId="urn:microsoft.com/office/officeart/2005/8/layout/default"/>
    <dgm:cxn modelId="{760E3FB3-6741-48D3-8539-CAD396ABA77D}" type="presParOf" srcId="{5AD77F66-3A49-44A1-8B7E-7E6C0FAE8580}" destId="{4C8E496E-8B21-4E4A-B0BC-39A9F13BADC6}" srcOrd="6" destOrd="0" presId="urn:microsoft.com/office/officeart/2005/8/layout/default"/>
    <dgm:cxn modelId="{ADC89BCA-663E-4551-8324-3D158E202313}" type="presParOf" srcId="{5AD77F66-3A49-44A1-8B7E-7E6C0FAE8580}" destId="{B20C0AD3-3F12-4A30-92C9-5A2AE17DCCBE}" srcOrd="7" destOrd="0" presId="urn:microsoft.com/office/officeart/2005/8/layout/default"/>
    <dgm:cxn modelId="{F81C28E4-BAC6-49A5-8F17-40A6F1A8AA46}" type="presParOf" srcId="{5AD77F66-3A49-44A1-8B7E-7E6C0FAE8580}" destId="{46542869-3453-4A08-AD97-FED2CDF0BF47}" srcOrd="8" destOrd="0" presId="urn:microsoft.com/office/officeart/2005/8/layout/default"/>
    <dgm:cxn modelId="{C475BBCA-EA56-439D-A4FD-8A852B7FFCC9}" type="presParOf" srcId="{5AD77F66-3A49-44A1-8B7E-7E6C0FAE8580}" destId="{78C7E785-FFC3-4EAD-B90A-57A37813F15C}" srcOrd="9" destOrd="0" presId="urn:microsoft.com/office/officeart/2005/8/layout/default"/>
    <dgm:cxn modelId="{5C37DFE8-365B-4855-AD49-5CBBD7FC6884}" type="presParOf" srcId="{5AD77F66-3A49-44A1-8B7E-7E6C0FAE8580}" destId="{53B01FA4-94E0-46AF-A7FA-163CF655D21A}" srcOrd="10" destOrd="0" presId="urn:microsoft.com/office/officeart/2005/8/layout/default"/>
    <dgm:cxn modelId="{8A297383-44BF-41B5-AF26-DCF44593D246}" type="presParOf" srcId="{5AD77F66-3A49-44A1-8B7E-7E6C0FAE8580}" destId="{1C8B749E-5B0B-469C-9AEB-D0C6F2F348EF}" srcOrd="11" destOrd="0" presId="urn:microsoft.com/office/officeart/2005/8/layout/default"/>
    <dgm:cxn modelId="{7898DFAF-B854-4B16-885E-CA14C9A49481}" type="presParOf" srcId="{5AD77F66-3A49-44A1-8B7E-7E6C0FAE8580}" destId="{5C70609F-6E80-4311-A47B-C06B574C381C}" srcOrd="12" destOrd="0" presId="urn:microsoft.com/office/officeart/2005/8/layout/default"/>
    <dgm:cxn modelId="{2760DCE7-0355-4EB3-92B5-8002E91FEC29}" type="presParOf" srcId="{5AD77F66-3A49-44A1-8B7E-7E6C0FAE8580}" destId="{1E6DED56-74EF-4FC5-AE40-BE4C059CC4BC}" srcOrd="13" destOrd="0" presId="urn:microsoft.com/office/officeart/2005/8/layout/default"/>
    <dgm:cxn modelId="{A7839A14-6BFC-4DF1-9495-020228C8473D}" type="presParOf" srcId="{5AD77F66-3A49-44A1-8B7E-7E6C0FAE8580}" destId="{C55B96D2-6D30-4877-A667-6BFBE0A74297}" srcOrd="14" destOrd="0" presId="urn:microsoft.com/office/officeart/2005/8/layout/default"/>
    <dgm:cxn modelId="{6DE0B324-587C-4F96-A2B7-AD2500184788}" type="presParOf" srcId="{5AD77F66-3A49-44A1-8B7E-7E6C0FAE8580}" destId="{9CB5D0A8-EDB4-4C69-B754-9425AE2F1143}" srcOrd="15" destOrd="0" presId="urn:microsoft.com/office/officeart/2005/8/layout/default"/>
    <dgm:cxn modelId="{B34BFDCB-59A4-41D2-9755-0EADBA2044E2}" type="presParOf" srcId="{5AD77F66-3A49-44A1-8B7E-7E6C0FAE8580}" destId="{3D38753A-6D74-46D6-8C36-48492A8E4715}" srcOrd="16" destOrd="0" presId="urn:microsoft.com/office/officeart/2005/8/layout/default"/>
    <dgm:cxn modelId="{1B516B45-A179-4E04-801A-D91DD6428293}" type="presParOf" srcId="{5AD77F66-3A49-44A1-8B7E-7E6C0FAE8580}" destId="{1510C490-D968-4EDA-8CD4-A82459D5C470}" srcOrd="17" destOrd="0" presId="urn:microsoft.com/office/officeart/2005/8/layout/default"/>
    <dgm:cxn modelId="{A3D85CAB-300C-4D6E-B8AA-8E555C95F4D9}" type="presParOf" srcId="{5AD77F66-3A49-44A1-8B7E-7E6C0FAE8580}" destId="{2B893CD2-EDAB-47A6-94CD-449986DAAF47}"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E86729-1CAB-4C75-9F8A-2EE73B920F38}" type="doc">
      <dgm:prSet loTypeId="urn:microsoft.com/office/officeart/2005/8/layout/radial6" loCatId="cycle" qsTypeId="urn:microsoft.com/office/officeart/2005/8/quickstyle/simple1" qsCatId="simple" csTypeId="urn:microsoft.com/office/officeart/2005/8/colors/accent2_2" csCatId="accent2" phldr="1"/>
      <dgm:spPr/>
      <dgm:t>
        <a:bodyPr/>
        <a:lstStyle/>
        <a:p>
          <a:endParaRPr lang="cs-CZ"/>
        </a:p>
      </dgm:t>
    </dgm:pt>
    <dgm:pt modelId="{0CD46691-F05E-4EA7-BFD1-4B638B6FDB11}">
      <dgm:prSet phldrT="[Text]"/>
      <dgm:spPr/>
      <dgm:t>
        <a:bodyPr/>
        <a:lstStyle/>
        <a:p>
          <a:r>
            <a:rPr lang="cs-CZ" dirty="0" smtClean="0"/>
            <a:t>Formální i neformální kontext</a:t>
          </a:r>
          <a:endParaRPr lang="cs-CZ" dirty="0"/>
        </a:p>
      </dgm:t>
    </dgm:pt>
    <dgm:pt modelId="{F99C1D35-0F8F-44A5-9A57-696B1C38D039}" type="parTrans" cxnId="{B0BF088C-F04B-45FE-A168-310AEADF7463}">
      <dgm:prSet/>
      <dgm:spPr/>
      <dgm:t>
        <a:bodyPr/>
        <a:lstStyle/>
        <a:p>
          <a:endParaRPr lang="cs-CZ"/>
        </a:p>
      </dgm:t>
    </dgm:pt>
    <dgm:pt modelId="{23E1945A-E1DD-4762-A2D3-1B9E646CE1AE}" type="sibTrans" cxnId="{B0BF088C-F04B-45FE-A168-310AEADF7463}">
      <dgm:prSet/>
      <dgm:spPr/>
      <dgm:t>
        <a:bodyPr/>
        <a:lstStyle/>
        <a:p>
          <a:endParaRPr lang="cs-CZ"/>
        </a:p>
      </dgm:t>
    </dgm:pt>
    <dgm:pt modelId="{E6F62509-617A-48FC-BA40-65B04D113C59}">
      <dgm:prSet phldrT="[Text]"/>
      <dgm:spPr/>
      <dgm:t>
        <a:bodyPr/>
        <a:lstStyle/>
        <a:p>
          <a:r>
            <a:rPr lang="cs-CZ" dirty="0" smtClean="0"/>
            <a:t>Komunita</a:t>
          </a:r>
          <a:endParaRPr lang="cs-CZ" dirty="0"/>
        </a:p>
      </dgm:t>
    </dgm:pt>
    <dgm:pt modelId="{0C0D5199-B6CA-4420-A5C3-1E082C3EEB76}" type="parTrans" cxnId="{21FF4819-5F48-4347-9C08-42D76CA9AF9A}">
      <dgm:prSet/>
      <dgm:spPr/>
      <dgm:t>
        <a:bodyPr/>
        <a:lstStyle/>
        <a:p>
          <a:endParaRPr lang="cs-CZ"/>
        </a:p>
      </dgm:t>
    </dgm:pt>
    <dgm:pt modelId="{9B8246DF-5120-489E-B51C-FD188AFEA064}" type="sibTrans" cxnId="{21FF4819-5F48-4347-9C08-42D76CA9AF9A}">
      <dgm:prSet/>
      <dgm:spPr/>
      <dgm:t>
        <a:bodyPr/>
        <a:lstStyle/>
        <a:p>
          <a:endParaRPr lang="cs-CZ"/>
        </a:p>
      </dgm:t>
    </dgm:pt>
    <dgm:pt modelId="{56095785-3D0D-433D-87F3-BF46E8DE79A2}">
      <dgm:prSet phldrT="[Text]"/>
      <dgm:spPr/>
      <dgm:t>
        <a:bodyPr/>
        <a:lstStyle/>
        <a:p>
          <a:r>
            <a:rPr lang="cs-CZ" dirty="0" smtClean="0"/>
            <a:t>Zelené prostředí</a:t>
          </a:r>
          <a:endParaRPr lang="cs-CZ" dirty="0"/>
        </a:p>
      </dgm:t>
    </dgm:pt>
    <dgm:pt modelId="{80C2EF64-B707-4B26-A49B-C08A50474C0E}" type="parTrans" cxnId="{0785E41F-3E61-44DF-99AE-32DC3CDA10DD}">
      <dgm:prSet/>
      <dgm:spPr/>
      <dgm:t>
        <a:bodyPr/>
        <a:lstStyle/>
        <a:p>
          <a:endParaRPr lang="cs-CZ"/>
        </a:p>
      </dgm:t>
    </dgm:pt>
    <dgm:pt modelId="{8428504E-A03C-4451-8CD0-F6F82A6F1854}" type="sibTrans" cxnId="{0785E41F-3E61-44DF-99AE-32DC3CDA10DD}">
      <dgm:prSet/>
      <dgm:spPr/>
      <dgm:t>
        <a:bodyPr/>
        <a:lstStyle/>
        <a:p>
          <a:endParaRPr lang="cs-CZ"/>
        </a:p>
      </dgm:t>
    </dgm:pt>
    <dgm:pt modelId="{6BFE85BB-897A-4319-AFD3-E48130FC6470}">
      <dgm:prSet phldrT="[Text]"/>
      <dgm:spPr/>
      <dgm:t>
        <a:bodyPr/>
        <a:lstStyle/>
        <a:p>
          <a:r>
            <a:rPr lang="cs-CZ" dirty="0" smtClean="0"/>
            <a:t>Rozmanité činnosti</a:t>
          </a:r>
          <a:endParaRPr lang="cs-CZ" dirty="0"/>
        </a:p>
      </dgm:t>
    </dgm:pt>
    <dgm:pt modelId="{A0C76C22-79CB-4F24-95C9-9F48FCB3518B}" type="parTrans" cxnId="{4D8965FA-8CAC-4F78-BF7C-4D588225964E}">
      <dgm:prSet/>
      <dgm:spPr/>
      <dgm:t>
        <a:bodyPr/>
        <a:lstStyle/>
        <a:p>
          <a:endParaRPr lang="cs-CZ"/>
        </a:p>
      </dgm:t>
    </dgm:pt>
    <dgm:pt modelId="{D1A49A3B-1E49-4EBB-B16B-A004F90C4918}" type="sibTrans" cxnId="{4D8965FA-8CAC-4F78-BF7C-4D588225964E}">
      <dgm:prSet/>
      <dgm:spPr/>
      <dgm:t>
        <a:bodyPr/>
        <a:lstStyle/>
        <a:p>
          <a:endParaRPr lang="cs-CZ"/>
        </a:p>
      </dgm:t>
    </dgm:pt>
    <dgm:pt modelId="{E3B666E7-343F-4ECB-A351-5593115ED7F4}">
      <dgm:prSet phldrT="[Text]"/>
      <dgm:spPr/>
      <dgm:t>
        <a:bodyPr/>
        <a:lstStyle/>
        <a:p>
          <a:r>
            <a:rPr lang="cs-CZ" dirty="0" smtClean="0"/>
            <a:t>Přístup a hodnoty personálu</a:t>
          </a:r>
          <a:endParaRPr lang="cs-CZ" dirty="0"/>
        </a:p>
      </dgm:t>
    </dgm:pt>
    <dgm:pt modelId="{E2BD6735-47D7-4CBB-9F3E-BF859C6A523C}" type="parTrans" cxnId="{BDD749A5-BC32-4B34-8625-ED5F2403596E}">
      <dgm:prSet/>
      <dgm:spPr/>
      <dgm:t>
        <a:bodyPr/>
        <a:lstStyle/>
        <a:p>
          <a:endParaRPr lang="cs-CZ"/>
        </a:p>
      </dgm:t>
    </dgm:pt>
    <dgm:pt modelId="{E30FA31F-B4DD-48A7-9182-AA3420FA7DEA}" type="sibTrans" cxnId="{BDD749A5-BC32-4B34-8625-ED5F2403596E}">
      <dgm:prSet/>
      <dgm:spPr/>
      <dgm:t>
        <a:bodyPr/>
        <a:lstStyle/>
        <a:p>
          <a:endParaRPr lang="cs-CZ"/>
        </a:p>
      </dgm:t>
    </dgm:pt>
    <dgm:pt modelId="{5A9F1704-CE4C-458A-8DAA-B08058C5F6C8}" type="pres">
      <dgm:prSet presAssocID="{94E86729-1CAB-4C75-9F8A-2EE73B920F38}" presName="Name0" presStyleCnt="0">
        <dgm:presLayoutVars>
          <dgm:chMax val="1"/>
          <dgm:dir/>
          <dgm:animLvl val="ctr"/>
          <dgm:resizeHandles val="exact"/>
        </dgm:presLayoutVars>
      </dgm:prSet>
      <dgm:spPr/>
      <dgm:t>
        <a:bodyPr/>
        <a:lstStyle/>
        <a:p>
          <a:endParaRPr lang="en-GB"/>
        </a:p>
      </dgm:t>
    </dgm:pt>
    <dgm:pt modelId="{D13ADEDC-0898-4305-9774-E0E7CCC030FE}" type="pres">
      <dgm:prSet presAssocID="{0CD46691-F05E-4EA7-BFD1-4B638B6FDB11}" presName="centerShape" presStyleLbl="node0" presStyleIdx="0" presStyleCnt="1"/>
      <dgm:spPr/>
      <dgm:t>
        <a:bodyPr/>
        <a:lstStyle/>
        <a:p>
          <a:endParaRPr lang="cs-CZ"/>
        </a:p>
      </dgm:t>
    </dgm:pt>
    <dgm:pt modelId="{8ED1DC2F-BF81-40FB-967B-5E9C25719EAD}" type="pres">
      <dgm:prSet presAssocID="{E6F62509-617A-48FC-BA40-65B04D113C59}" presName="node" presStyleLbl="node1" presStyleIdx="0" presStyleCnt="4">
        <dgm:presLayoutVars>
          <dgm:bulletEnabled val="1"/>
        </dgm:presLayoutVars>
      </dgm:prSet>
      <dgm:spPr/>
      <dgm:t>
        <a:bodyPr/>
        <a:lstStyle/>
        <a:p>
          <a:endParaRPr lang="en-GB"/>
        </a:p>
      </dgm:t>
    </dgm:pt>
    <dgm:pt modelId="{64B19A0D-E266-4A3D-A701-6772D3873D63}" type="pres">
      <dgm:prSet presAssocID="{E6F62509-617A-48FC-BA40-65B04D113C59}" presName="dummy" presStyleCnt="0"/>
      <dgm:spPr/>
      <dgm:t>
        <a:bodyPr/>
        <a:lstStyle/>
        <a:p>
          <a:endParaRPr lang="cs-CZ"/>
        </a:p>
      </dgm:t>
    </dgm:pt>
    <dgm:pt modelId="{FDC767C5-F438-4C35-9B81-BFE28A8EB2CB}" type="pres">
      <dgm:prSet presAssocID="{9B8246DF-5120-489E-B51C-FD188AFEA064}" presName="sibTrans" presStyleLbl="sibTrans2D1" presStyleIdx="0" presStyleCnt="4"/>
      <dgm:spPr/>
      <dgm:t>
        <a:bodyPr/>
        <a:lstStyle/>
        <a:p>
          <a:endParaRPr lang="en-GB"/>
        </a:p>
      </dgm:t>
    </dgm:pt>
    <dgm:pt modelId="{870E17F9-0F06-4312-B62A-B4444E66550A}" type="pres">
      <dgm:prSet presAssocID="{56095785-3D0D-433D-87F3-BF46E8DE79A2}" presName="node" presStyleLbl="node1" presStyleIdx="1" presStyleCnt="4">
        <dgm:presLayoutVars>
          <dgm:bulletEnabled val="1"/>
        </dgm:presLayoutVars>
      </dgm:prSet>
      <dgm:spPr/>
      <dgm:t>
        <a:bodyPr/>
        <a:lstStyle/>
        <a:p>
          <a:endParaRPr lang="en-GB"/>
        </a:p>
      </dgm:t>
    </dgm:pt>
    <dgm:pt modelId="{80E8D6CD-898A-4DD1-8D4C-5D42ABBCB008}" type="pres">
      <dgm:prSet presAssocID="{56095785-3D0D-433D-87F3-BF46E8DE79A2}" presName="dummy" presStyleCnt="0"/>
      <dgm:spPr/>
      <dgm:t>
        <a:bodyPr/>
        <a:lstStyle/>
        <a:p>
          <a:endParaRPr lang="cs-CZ"/>
        </a:p>
      </dgm:t>
    </dgm:pt>
    <dgm:pt modelId="{8C0DBC7E-F015-45D3-A72A-484B4C144324}" type="pres">
      <dgm:prSet presAssocID="{8428504E-A03C-4451-8CD0-F6F82A6F1854}" presName="sibTrans" presStyleLbl="sibTrans2D1" presStyleIdx="1" presStyleCnt="4"/>
      <dgm:spPr/>
      <dgm:t>
        <a:bodyPr/>
        <a:lstStyle/>
        <a:p>
          <a:endParaRPr lang="en-GB"/>
        </a:p>
      </dgm:t>
    </dgm:pt>
    <dgm:pt modelId="{18EE5786-5AD6-4EFB-8DC7-35F9B3CF166F}" type="pres">
      <dgm:prSet presAssocID="{6BFE85BB-897A-4319-AFD3-E48130FC6470}" presName="node" presStyleLbl="node1" presStyleIdx="2" presStyleCnt="4">
        <dgm:presLayoutVars>
          <dgm:bulletEnabled val="1"/>
        </dgm:presLayoutVars>
      </dgm:prSet>
      <dgm:spPr/>
      <dgm:t>
        <a:bodyPr/>
        <a:lstStyle/>
        <a:p>
          <a:endParaRPr lang="en-GB"/>
        </a:p>
      </dgm:t>
    </dgm:pt>
    <dgm:pt modelId="{EF91B613-3768-4540-A33A-3FDBF86FCE97}" type="pres">
      <dgm:prSet presAssocID="{6BFE85BB-897A-4319-AFD3-E48130FC6470}" presName="dummy" presStyleCnt="0"/>
      <dgm:spPr/>
      <dgm:t>
        <a:bodyPr/>
        <a:lstStyle/>
        <a:p>
          <a:endParaRPr lang="cs-CZ"/>
        </a:p>
      </dgm:t>
    </dgm:pt>
    <dgm:pt modelId="{B95920CC-EF3E-46AD-B4D6-43AF27862525}" type="pres">
      <dgm:prSet presAssocID="{D1A49A3B-1E49-4EBB-B16B-A004F90C4918}" presName="sibTrans" presStyleLbl="sibTrans2D1" presStyleIdx="2" presStyleCnt="4"/>
      <dgm:spPr/>
      <dgm:t>
        <a:bodyPr/>
        <a:lstStyle/>
        <a:p>
          <a:endParaRPr lang="en-GB"/>
        </a:p>
      </dgm:t>
    </dgm:pt>
    <dgm:pt modelId="{238B10A8-E4FD-46B0-999A-929B016950CD}" type="pres">
      <dgm:prSet presAssocID="{E3B666E7-343F-4ECB-A351-5593115ED7F4}" presName="node" presStyleLbl="node1" presStyleIdx="3" presStyleCnt="4">
        <dgm:presLayoutVars>
          <dgm:bulletEnabled val="1"/>
        </dgm:presLayoutVars>
      </dgm:prSet>
      <dgm:spPr/>
      <dgm:t>
        <a:bodyPr/>
        <a:lstStyle/>
        <a:p>
          <a:endParaRPr lang="cs-CZ"/>
        </a:p>
      </dgm:t>
    </dgm:pt>
    <dgm:pt modelId="{5C347CFC-42AA-40FC-8A0A-DD69C73286CE}" type="pres">
      <dgm:prSet presAssocID="{E3B666E7-343F-4ECB-A351-5593115ED7F4}" presName="dummy" presStyleCnt="0"/>
      <dgm:spPr/>
      <dgm:t>
        <a:bodyPr/>
        <a:lstStyle/>
        <a:p>
          <a:endParaRPr lang="cs-CZ"/>
        </a:p>
      </dgm:t>
    </dgm:pt>
    <dgm:pt modelId="{B45C8673-4661-466E-A0E3-A274D1075D12}" type="pres">
      <dgm:prSet presAssocID="{E30FA31F-B4DD-48A7-9182-AA3420FA7DEA}" presName="sibTrans" presStyleLbl="sibTrans2D1" presStyleIdx="3" presStyleCnt="4"/>
      <dgm:spPr/>
      <dgm:t>
        <a:bodyPr/>
        <a:lstStyle/>
        <a:p>
          <a:endParaRPr lang="en-GB"/>
        </a:p>
      </dgm:t>
    </dgm:pt>
  </dgm:ptLst>
  <dgm:cxnLst>
    <dgm:cxn modelId="{8B4DD2C6-0A83-442E-99CC-60B86F353DE0}" type="presOf" srcId="{E3B666E7-343F-4ECB-A351-5593115ED7F4}" destId="{238B10A8-E4FD-46B0-999A-929B016950CD}" srcOrd="0" destOrd="0" presId="urn:microsoft.com/office/officeart/2005/8/layout/radial6"/>
    <dgm:cxn modelId="{0785E41F-3E61-44DF-99AE-32DC3CDA10DD}" srcId="{0CD46691-F05E-4EA7-BFD1-4B638B6FDB11}" destId="{56095785-3D0D-433D-87F3-BF46E8DE79A2}" srcOrd="1" destOrd="0" parTransId="{80C2EF64-B707-4B26-A49B-C08A50474C0E}" sibTransId="{8428504E-A03C-4451-8CD0-F6F82A6F1854}"/>
    <dgm:cxn modelId="{5D73964D-6D24-4808-9786-7BD341DB7821}" type="presOf" srcId="{8428504E-A03C-4451-8CD0-F6F82A6F1854}" destId="{8C0DBC7E-F015-45D3-A72A-484B4C144324}" srcOrd="0" destOrd="0" presId="urn:microsoft.com/office/officeart/2005/8/layout/radial6"/>
    <dgm:cxn modelId="{BDD749A5-BC32-4B34-8625-ED5F2403596E}" srcId="{0CD46691-F05E-4EA7-BFD1-4B638B6FDB11}" destId="{E3B666E7-343F-4ECB-A351-5593115ED7F4}" srcOrd="3" destOrd="0" parTransId="{E2BD6735-47D7-4CBB-9F3E-BF859C6A523C}" sibTransId="{E30FA31F-B4DD-48A7-9182-AA3420FA7DEA}"/>
    <dgm:cxn modelId="{3D9E51A2-3E4C-4E98-A8BD-57BC831012FB}" type="presOf" srcId="{E6F62509-617A-48FC-BA40-65B04D113C59}" destId="{8ED1DC2F-BF81-40FB-967B-5E9C25719EAD}" srcOrd="0" destOrd="0" presId="urn:microsoft.com/office/officeart/2005/8/layout/radial6"/>
    <dgm:cxn modelId="{52A0AB75-3C11-42B8-9328-2E07941DD61A}" type="presOf" srcId="{94E86729-1CAB-4C75-9F8A-2EE73B920F38}" destId="{5A9F1704-CE4C-458A-8DAA-B08058C5F6C8}" srcOrd="0" destOrd="0" presId="urn:microsoft.com/office/officeart/2005/8/layout/radial6"/>
    <dgm:cxn modelId="{2F3D1DFB-1527-44D6-9167-68394A0441EA}" type="presOf" srcId="{0CD46691-F05E-4EA7-BFD1-4B638B6FDB11}" destId="{D13ADEDC-0898-4305-9774-E0E7CCC030FE}" srcOrd="0" destOrd="0" presId="urn:microsoft.com/office/officeart/2005/8/layout/radial6"/>
    <dgm:cxn modelId="{F7AAD2E6-A404-47DD-AAFA-043567237883}" type="presOf" srcId="{9B8246DF-5120-489E-B51C-FD188AFEA064}" destId="{FDC767C5-F438-4C35-9B81-BFE28A8EB2CB}" srcOrd="0" destOrd="0" presId="urn:microsoft.com/office/officeart/2005/8/layout/radial6"/>
    <dgm:cxn modelId="{4D8965FA-8CAC-4F78-BF7C-4D588225964E}" srcId="{0CD46691-F05E-4EA7-BFD1-4B638B6FDB11}" destId="{6BFE85BB-897A-4319-AFD3-E48130FC6470}" srcOrd="2" destOrd="0" parTransId="{A0C76C22-79CB-4F24-95C9-9F48FCB3518B}" sibTransId="{D1A49A3B-1E49-4EBB-B16B-A004F90C4918}"/>
    <dgm:cxn modelId="{A280817A-6593-48D2-9A03-3984C52AD798}" type="presOf" srcId="{56095785-3D0D-433D-87F3-BF46E8DE79A2}" destId="{870E17F9-0F06-4312-B62A-B4444E66550A}" srcOrd="0" destOrd="0" presId="urn:microsoft.com/office/officeart/2005/8/layout/radial6"/>
    <dgm:cxn modelId="{A2B55C3B-6EA9-4369-8293-DC244E72BE95}" type="presOf" srcId="{D1A49A3B-1E49-4EBB-B16B-A004F90C4918}" destId="{B95920CC-EF3E-46AD-B4D6-43AF27862525}" srcOrd="0" destOrd="0" presId="urn:microsoft.com/office/officeart/2005/8/layout/radial6"/>
    <dgm:cxn modelId="{08E10545-BD0C-4A73-8709-1874F6C94AC3}" type="presOf" srcId="{6BFE85BB-897A-4319-AFD3-E48130FC6470}" destId="{18EE5786-5AD6-4EFB-8DC7-35F9B3CF166F}" srcOrd="0" destOrd="0" presId="urn:microsoft.com/office/officeart/2005/8/layout/radial6"/>
    <dgm:cxn modelId="{21FF4819-5F48-4347-9C08-42D76CA9AF9A}" srcId="{0CD46691-F05E-4EA7-BFD1-4B638B6FDB11}" destId="{E6F62509-617A-48FC-BA40-65B04D113C59}" srcOrd="0" destOrd="0" parTransId="{0C0D5199-B6CA-4420-A5C3-1E082C3EEB76}" sibTransId="{9B8246DF-5120-489E-B51C-FD188AFEA064}"/>
    <dgm:cxn modelId="{B0BF088C-F04B-45FE-A168-310AEADF7463}" srcId="{94E86729-1CAB-4C75-9F8A-2EE73B920F38}" destId="{0CD46691-F05E-4EA7-BFD1-4B638B6FDB11}" srcOrd="0" destOrd="0" parTransId="{F99C1D35-0F8F-44A5-9A57-696B1C38D039}" sibTransId="{23E1945A-E1DD-4762-A2D3-1B9E646CE1AE}"/>
    <dgm:cxn modelId="{28F6C297-BE88-4E7F-8293-49C2F430997F}" type="presOf" srcId="{E30FA31F-B4DD-48A7-9182-AA3420FA7DEA}" destId="{B45C8673-4661-466E-A0E3-A274D1075D12}" srcOrd="0" destOrd="0" presId="urn:microsoft.com/office/officeart/2005/8/layout/radial6"/>
    <dgm:cxn modelId="{C2A8ED69-CDEE-4B34-9B7C-102960EC6905}" type="presParOf" srcId="{5A9F1704-CE4C-458A-8DAA-B08058C5F6C8}" destId="{D13ADEDC-0898-4305-9774-E0E7CCC030FE}" srcOrd="0" destOrd="0" presId="urn:microsoft.com/office/officeart/2005/8/layout/radial6"/>
    <dgm:cxn modelId="{F88FA043-FC0D-47D3-8A95-AE029E3F124D}" type="presParOf" srcId="{5A9F1704-CE4C-458A-8DAA-B08058C5F6C8}" destId="{8ED1DC2F-BF81-40FB-967B-5E9C25719EAD}" srcOrd="1" destOrd="0" presId="urn:microsoft.com/office/officeart/2005/8/layout/radial6"/>
    <dgm:cxn modelId="{382C3A6F-B366-43BC-93E1-99B8D2716474}" type="presParOf" srcId="{5A9F1704-CE4C-458A-8DAA-B08058C5F6C8}" destId="{64B19A0D-E266-4A3D-A701-6772D3873D63}" srcOrd="2" destOrd="0" presId="urn:microsoft.com/office/officeart/2005/8/layout/radial6"/>
    <dgm:cxn modelId="{9C26893B-F3E2-4D57-9CC5-DE43016A11E9}" type="presParOf" srcId="{5A9F1704-CE4C-458A-8DAA-B08058C5F6C8}" destId="{FDC767C5-F438-4C35-9B81-BFE28A8EB2CB}" srcOrd="3" destOrd="0" presId="urn:microsoft.com/office/officeart/2005/8/layout/radial6"/>
    <dgm:cxn modelId="{66B7676D-88F6-46BE-BE6D-D3EC0B2DE5F4}" type="presParOf" srcId="{5A9F1704-CE4C-458A-8DAA-B08058C5F6C8}" destId="{870E17F9-0F06-4312-B62A-B4444E66550A}" srcOrd="4" destOrd="0" presId="urn:microsoft.com/office/officeart/2005/8/layout/radial6"/>
    <dgm:cxn modelId="{ACB315BC-BEAF-44B7-8A31-139F7C88D5E4}" type="presParOf" srcId="{5A9F1704-CE4C-458A-8DAA-B08058C5F6C8}" destId="{80E8D6CD-898A-4DD1-8D4C-5D42ABBCB008}" srcOrd="5" destOrd="0" presId="urn:microsoft.com/office/officeart/2005/8/layout/radial6"/>
    <dgm:cxn modelId="{C6AD1046-2559-4870-934B-66D326DC0AA5}" type="presParOf" srcId="{5A9F1704-CE4C-458A-8DAA-B08058C5F6C8}" destId="{8C0DBC7E-F015-45D3-A72A-484B4C144324}" srcOrd="6" destOrd="0" presId="urn:microsoft.com/office/officeart/2005/8/layout/radial6"/>
    <dgm:cxn modelId="{0928B2D5-86A5-4959-A1B7-1E0577663E27}" type="presParOf" srcId="{5A9F1704-CE4C-458A-8DAA-B08058C5F6C8}" destId="{18EE5786-5AD6-4EFB-8DC7-35F9B3CF166F}" srcOrd="7" destOrd="0" presId="urn:microsoft.com/office/officeart/2005/8/layout/radial6"/>
    <dgm:cxn modelId="{62E6791E-8344-4FDF-9DBB-D819AFA91096}" type="presParOf" srcId="{5A9F1704-CE4C-458A-8DAA-B08058C5F6C8}" destId="{EF91B613-3768-4540-A33A-3FDBF86FCE97}" srcOrd="8" destOrd="0" presId="urn:microsoft.com/office/officeart/2005/8/layout/radial6"/>
    <dgm:cxn modelId="{FB31BFC7-A3CC-4ADE-9F8E-E935798A5F90}" type="presParOf" srcId="{5A9F1704-CE4C-458A-8DAA-B08058C5F6C8}" destId="{B95920CC-EF3E-46AD-B4D6-43AF27862525}" srcOrd="9" destOrd="0" presId="urn:microsoft.com/office/officeart/2005/8/layout/radial6"/>
    <dgm:cxn modelId="{014AC29B-AE9F-4304-A7E5-727D24DA1820}" type="presParOf" srcId="{5A9F1704-CE4C-458A-8DAA-B08058C5F6C8}" destId="{238B10A8-E4FD-46B0-999A-929B016950CD}" srcOrd="10" destOrd="0" presId="urn:microsoft.com/office/officeart/2005/8/layout/radial6"/>
    <dgm:cxn modelId="{88031230-5E97-43AD-A00A-B13265EC7DE2}" type="presParOf" srcId="{5A9F1704-CE4C-458A-8DAA-B08058C5F6C8}" destId="{5C347CFC-42AA-40FC-8A0A-DD69C73286CE}" srcOrd="11" destOrd="0" presId="urn:microsoft.com/office/officeart/2005/8/layout/radial6"/>
    <dgm:cxn modelId="{DEA48D76-9178-4C12-8A7C-7467F70A9AC7}" type="presParOf" srcId="{5A9F1704-CE4C-458A-8DAA-B08058C5F6C8}" destId="{B45C8673-4661-466E-A0E3-A274D1075D12}"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B7C6F9-D6A6-4F5D-8AE5-371136EAF33E}"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cs-CZ"/>
        </a:p>
      </dgm:t>
    </dgm:pt>
    <dgm:pt modelId="{1698A247-23D3-4577-BEBC-2D2EFDBE3677}">
      <dgm:prSet phldrT="[Text]" custT="1"/>
      <dgm:spPr/>
      <dgm:t>
        <a:bodyPr/>
        <a:lstStyle/>
        <a:p>
          <a:r>
            <a:rPr lang="cs-CZ" sz="1200" b="1" dirty="0"/>
            <a:t>Zaměření na produkci</a:t>
          </a:r>
        </a:p>
      </dgm:t>
    </dgm:pt>
    <dgm:pt modelId="{9811CC1E-73DD-440D-A181-CADCF0E0E9B8}" type="parTrans" cxnId="{52829826-C6EA-455B-B80F-04DD3A3A2830}">
      <dgm:prSet/>
      <dgm:spPr/>
      <dgm:t>
        <a:bodyPr/>
        <a:lstStyle/>
        <a:p>
          <a:endParaRPr lang="cs-CZ"/>
        </a:p>
      </dgm:t>
    </dgm:pt>
    <dgm:pt modelId="{D0BAA09C-479B-46D3-8D7A-4B6C760B1DB4}" type="sibTrans" cxnId="{52829826-C6EA-455B-B80F-04DD3A3A2830}">
      <dgm:prSet/>
      <dgm:spPr/>
      <dgm:t>
        <a:bodyPr/>
        <a:lstStyle/>
        <a:p>
          <a:endParaRPr lang="cs-CZ"/>
        </a:p>
      </dgm:t>
    </dgm:pt>
    <dgm:pt modelId="{2DA5AD60-3E68-42A5-9E5A-166AECE22E38}">
      <dgm:prSet phldrT="[Text]" custT="1"/>
      <dgm:spPr/>
      <dgm:t>
        <a:bodyPr/>
        <a:lstStyle/>
        <a:p>
          <a:r>
            <a:rPr lang="cs-CZ" sz="1200" b="1" dirty="0"/>
            <a:t>Zaměření na služby a podporu</a:t>
          </a:r>
        </a:p>
      </dgm:t>
    </dgm:pt>
    <dgm:pt modelId="{8666CF45-C464-4EEE-9ED1-3867D76352B0}" type="parTrans" cxnId="{4311EA70-6F22-4FE9-9DC9-611ECB80F891}">
      <dgm:prSet/>
      <dgm:spPr/>
      <dgm:t>
        <a:bodyPr/>
        <a:lstStyle/>
        <a:p>
          <a:endParaRPr lang="cs-CZ"/>
        </a:p>
      </dgm:t>
    </dgm:pt>
    <dgm:pt modelId="{75BEE6BA-A1F9-4D0B-8C3A-20E7634611A2}" type="sibTrans" cxnId="{4311EA70-6F22-4FE9-9DC9-611ECB80F891}">
      <dgm:prSet/>
      <dgm:spPr/>
      <dgm:t>
        <a:bodyPr/>
        <a:lstStyle/>
        <a:p>
          <a:endParaRPr lang="cs-CZ"/>
        </a:p>
      </dgm:t>
    </dgm:pt>
    <dgm:pt modelId="{63D51D64-61D1-4492-84EF-A0AA4C5F292B}">
      <dgm:prSet custT="1"/>
      <dgm:spPr/>
      <dgm:t>
        <a:bodyPr/>
        <a:lstStyle/>
        <a:p>
          <a:r>
            <a:rPr lang="cs-CZ" sz="1200" b="1" dirty="0"/>
            <a:t>Zaměření na vzdělávací činnosti</a:t>
          </a:r>
        </a:p>
      </dgm:t>
    </dgm:pt>
    <dgm:pt modelId="{50F3C9B9-7D39-4865-B4BE-111EDA6780E0}" type="parTrans" cxnId="{4F63F599-E388-446B-8E4B-E72AA561C42B}">
      <dgm:prSet/>
      <dgm:spPr/>
      <dgm:t>
        <a:bodyPr/>
        <a:lstStyle/>
        <a:p>
          <a:endParaRPr lang="cs-CZ"/>
        </a:p>
      </dgm:t>
    </dgm:pt>
    <dgm:pt modelId="{2076C1C3-D1A5-4064-86F5-A0DD5303012C}" type="sibTrans" cxnId="{4F63F599-E388-446B-8E4B-E72AA561C42B}">
      <dgm:prSet/>
      <dgm:spPr/>
      <dgm:t>
        <a:bodyPr/>
        <a:lstStyle/>
        <a:p>
          <a:endParaRPr lang="cs-CZ"/>
        </a:p>
      </dgm:t>
    </dgm:pt>
    <dgm:pt modelId="{5FEBDD92-5A05-45E6-AADA-0C5624B14E19}">
      <dgm:prSet custT="1"/>
      <dgm:spPr/>
      <dgm:t>
        <a:bodyPr/>
        <a:lstStyle/>
        <a:p>
          <a:pPr algn="just"/>
          <a:r>
            <a:rPr lang="cs-CZ" sz="1000" dirty="0"/>
            <a:t>Jednorázové i dlouhodobé aktivity vzdělávacího a osvětového charakteru, které jsou přímo navázány na zemědělskou činnost a na venkovské prostředí. Jejich cílem je rozvíjet znalosti a vztah k venkovu a přírodě a dále podporovat rozvoj a životaschopnost venkova. Jsou připravovány hlavně pro děti, mládež, seniory a širokou veřejnost.  </a:t>
          </a:r>
        </a:p>
      </dgm:t>
    </dgm:pt>
    <dgm:pt modelId="{79D06D8C-FE8D-4910-830A-A97BF7338A61}" type="parTrans" cxnId="{6A6176BF-22F2-4F13-BBEC-A12FCF64582B}">
      <dgm:prSet/>
      <dgm:spPr/>
      <dgm:t>
        <a:bodyPr/>
        <a:lstStyle/>
        <a:p>
          <a:endParaRPr lang="cs-CZ"/>
        </a:p>
      </dgm:t>
    </dgm:pt>
    <dgm:pt modelId="{8CAB406B-5E96-47C0-8B8C-C212AF7AE0C2}" type="sibTrans" cxnId="{6A6176BF-22F2-4F13-BBEC-A12FCF64582B}">
      <dgm:prSet/>
      <dgm:spPr/>
      <dgm:t>
        <a:bodyPr/>
        <a:lstStyle/>
        <a:p>
          <a:endParaRPr lang="cs-CZ"/>
        </a:p>
      </dgm:t>
    </dgm:pt>
    <dgm:pt modelId="{0584BAE8-AEEB-4393-8B51-9071D0735188}">
      <dgm:prSet phldrT="[Text]" custT="1"/>
      <dgm:spPr/>
      <dgm:t>
        <a:bodyPr/>
        <a:lstStyle/>
        <a:p>
          <a:pPr algn="ctr"/>
          <a:r>
            <a:rPr lang="cs-CZ" sz="1100" b="1" dirty="0"/>
            <a:t>Cíl - zaměstnávání</a:t>
          </a:r>
          <a:endParaRPr lang="cs-CZ" sz="1000" b="1" dirty="0"/>
        </a:p>
      </dgm:t>
    </dgm:pt>
    <dgm:pt modelId="{6F6F0BD3-4490-4413-AC5D-C9534A00A9B9}" type="parTrans" cxnId="{535C3067-0421-4528-8F57-8C5486904F26}">
      <dgm:prSet/>
      <dgm:spPr/>
      <dgm:t>
        <a:bodyPr/>
        <a:lstStyle/>
        <a:p>
          <a:endParaRPr lang="cs-CZ"/>
        </a:p>
      </dgm:t>
    </dgm:pt>
    <dgm:pt modelId="{DA36DE49-2E11-45E3-833C-412F34C8EED4}" type="sibTrans" cxnId="{535C3067-0421-4528-8F57-8C5486904F26}">
      <dgm:prSet/>
      <dgm:spPr/>
      <dgm:t>
        <a:bodyPr/>
        <a:lstStyle/>
        <a:p>
          <a:endParaRPr lang="cs-CZ"/>
        </a:p>
      </dgm:t>
    </dgm:pt>
    <dgm:pt modelId="{A23CD83A-DB27-4443-800F-5229BE58BEA6}">
      <dgm:prSet phldrT="[Text]" custT="1"/>
      <dgm:spPr/>
      <dgm:t>
        <a:bodyPr/>
        <a:lstStyle/>
        <a:p>
          <a:pPr algn="just"/>
          <a:r>
            <a:rPr lang="cs-CZ" sz="1000" dirty="0"/>
            <a:t>Soubor činností, které jsou realizovány s cílem připravit osoby pro integraci na běžný nebo chráněný trh práce. Do této skupiny patří i soubor sociálních intervencí zaměřených na aktivizaci, sociální rehabilitaci apod., určených pro osoby, u kterých je možnost integrace na trh práce minimální a tyto služby mají terapeutický charakter. </a:t>
          </a:r>
        </a:p>
      </dgm:t>
    </dgm:pt>
    <dgm:pt modelId="{9DB68BCE-D021-45D9-88D6-B7D1FD7AFE02}" type="parTrans" cxnId="{57CE2557-AE82-4125-A790-B71A5A129423}">
      <dgm:prSet/>
      <dgm:spPr/>
      <dgm:t>
        <a:bodyPr/>
        <a:lstStyle/>
        <a:p>
          <a:endParaRPr lang="cs-CZ"/>
        </a:p>
      </dgm:t>
    </dgm:pt>
    <dgm:pt modelId="{1D8B05B3-50E4-4D58-A19D-99E0CF9680D7}" type="sibTrans" cxnId="{57CE2557-AE82-4125-A790-B71A5A129423}">
      <dgm:prSet/>
      <dgm:spPr/>
      <dgm:t>
        <a:bodyPr/>
        <a:lstStyle/>
        <a:p>
          <a:endParaRPr lang="cs-CZ"/>
        </a:p>
      </dgm:t>
    </dgm:pt>
    <dgm:pt modelId="{6B19D733-72EF-4874-B1F6-80FF1569D10A}">
      <dgm:prSet phldrT="[Text]" custT="1"/>
      <dgm:spPr/>
      <dgm:t>
        <a:bodyPr/>
        <a:lstStyle/>
        <a:p>
          <a:pPr algn="ctr"/>
          <a:r>
            <a:rPr lang="cs-CZ" sz="1100" b="1" dirty="0"/>
            <a:t>Cíl - péče a příprava na zaměstnání a aktivizační činnosti</a:t>
          </a:r>
        </a:p>
      </dgm:t>
    </dgm:pt>
    <dgm:pt modelId="{0D62EC21-A177-409A-81B0-229D39CB1FD7}" type="parTrans" cxnId="{8E6CFD51-FFFB-41CE-A68D-00D142320960}">
      <dgm:prSet/>
      <dgm:spPr/>
      <dgm:t>
        <a:bodyPr/>
        <a:lstStyle/>
        <a:p>
          <a:endParaRPr lang="cs-CZ"/>
        </a:p>
      </dgm:t>
    </dgm:pt>
    <dgm:pt modelId="{3A9D9907-C5ED-4C48-AC51-EAD2B1E26CC2}" type="sibTrans" cxnId="{8E6CFD51-FFFB-41CE-A68D-00D142320960}">
      <dgm:prSet/>
      <dgm:spPr/>
      <dgm:t>
        <a:bodyPr/>
        <a:lstStyle/>
        <a:p>
          <a:endParaRPr lang="cs-CZ"/>
        </a:p>
      </dgm:t>
    </dgm:pt>
    <dgm:pt modelId="{588A780F-61EE-48E6-9A87-055DE7C10851}">
      <dgm:prSet custT="1"/>
      <dgm:spPr/>
      <dgm:t>
        <a:bodyPr/>
        <a:lstStyle/>
        <a:p>
          <a:pPr algn="ctr"/>
          <a:r>
            <a:rPr lang="cs-CZ" sz="1100" b="1" dirty="0"/>
            <a:t>Cíl - vzdělávání a další činnosti</a:t>
          </a:r>
        </a:p>
      </dgm:t>
    </dgm:pt>
    <dgm:pt modelId="{91307172-5A42-4E7F-A6C9-E7BE5FC608F6}" type="parTrans" cxnId="{D14CDF86-545D-495C-BB4A-5EFCC04CD76C}">
      <dgm:prSet/>
      <dgm:spPr/>
      <dgm:t>
        <a:bodyPr/>
        <a:lstStyle/>
        <a:p>
          <a:endParaRPr lang="cs-CZ"/>
        </a:p>
      </dgm:t>
    </dgm:pt>
    <dgm:pt modelId="{E00D1591-987E-4CB5-B63E-60EB8ED055C6}" type="sibTrans" cxnId="{D14CDF86-545D-495C-BB4A-5EFCC04CD76C}">
      <dgm:prSet/>
      <dgm:spPr/>
      <dgm:t>
        <a:bodyPr/>
        <a:lstStyle/>
        <a:p>
          <a:endParaRPr lang="cs-CZ"/>
        </a:p>
      </dgm:t>
    </dgm:pt>
    <dgm:pt modelId="{637C48DD-5065-49C3-AA69-F145EDE79FF6}">
      <dgm:prSet phldrT="[Text]" custT="1"/>
      <dgm:spPr/>
      <dgm:t>
        <a:bodyPr/>
        <a:lstStyle/>
        <a:p>
          <a:pPr algn="just"/>
          <a:r>
            <a:rPr lang="cs-CZ" sz="1000" dirty="0"/>
            <a:t>Vytváření pracovních míst pro osoby z různých cílových na běžných nebo chráněných pracovních místech za pomoci různých jak finančních příspěvků a podpor (např. příspěvků na mzdy, povinné plnění apod.), tak i nefinančních benefitů (spolupráce s odborníky na zaměstnávání, identifikace specifických přístupů apod.).  </a:t>
          </a:r>
        </a:p>
      </dgm:t>
    </dgm:pt>
    <dgm:pt modelId="{B33301E8-F5FE-44AA-83DC-51FCD106913D}" type="sibTrans" cxnId="{B60ADF33-CC7E-4D2E-A391-2FE9857D73BF}">
      <dgm:prSet/>
      <dgm:spPr/>
      <dgm:t>
        <a:bodyPr/>
        <a:lstStyle/>
        <a:p>
          <a:endParaRPr lang="cs-CZ"/>
        </a:p>
      </dgm:t>
    </dgm:pt>
    <dgm:pt modelId="{70D07A1E-9031-4D3D-B1F1-BB89951D278C}" type="parTrans" cxnId="{B60ADF33-CC7E-4D2E-A391-2FE9857D73BF}">
      <dgm:prSet/>
      <dgm:spPr/>
      <dgm:t>
        <a:bodyPr/>
        <a:lstStyle/>
        <a:p>
          <a:endParaRPr lang="cs-CZ"/>
        </a:p>
      </dgm:t>
    </dgm:pt>
    <dgm:pt modelId="{F55D0FEB-E882-4A0D-9DD6-C33AB972E81B}" type="pres">
      <dgm:prSet presAssocID="{08B7C6F9-D6A6-4F5D-8AE5-371136EAF33E}" presName="Name0" presStyleCnt="0">
        <dgm:presLayoutVars>
          <dgm:dir/>
          <dgm:animLvl val="lvl"/>
          <dgm:resizeHandles/>
        </dgm:presLayoutVars>
      </dgm:prSet>
      <dgm:spPr/>
      <dgm:t>
        <a:bodyPr/>
        <a:lstStyle/>
        <a:p>
          <a:endParaRPr lang="cs-CZ"/>
        </a:p>
      </dgm:t>
    </dgm:pt>
    <dgm:pt modelId="{DC4C9FF4-A92F-469C-95BD-5554A12F3A5D}" type="pres">
      <dgm:prSet presAssocID="{1698A247-23D3-4577-BEBC-2D2EFDBE3677}" presName="linNode" presStyleCnt="0"/>
      <dgm:spPr/>
      <dgm:t>
        <a:bodyPr/>
        <a:lstStyle/>
        <a:p>
          <a:endParaRPr lang="cs-CZ"/>
        </a:p>
      </dgm:t>
    </dgm:pt>
    <dgm:pt modelId="{E8268398-3161-49F5-8092-FB137B595D40}" type="pres">
      <dgm:prSet presAssocID="{1698A247-23D3-4577-BEBC-2D2EFDBE3677}" presName="parentShp" presStyleLbl="node1" presStyleIdx="0" presStyleCnt="3" custScaleX="54233" custScaleY="81521" custLinFactNeighborX="-14898" custLinFactNeighborY="684">
        <dgm:presLayoutVars>
          <dgm:bulletEnabled val="1"/>
        </dgm:presLayoutVars>
      </dgm:prSet>
      <dgm:spPr/>
      <dgm:t>
        <a:bodyPr/>
        <a:lstStyle/>
        <a:p>
          <a:endParaRPr lang="cs-CZ"/>
        </a:p>
      </dgm:t>
    </dgm:pt>
    <dgm:pt modelId="{FC08B559-97B4-41CD-8D55-4854C2BE1C7E}" type="pres">
      <dgm:prSet presAssocID="{1698A247-23D3-4577-BEBC-2D2EFDBE3677}" presName="childShp" presStyleLbl="bgAccFollowNode1" presStyleIdx="0" presStyleCnt="3" custScaleX="128429" custScaleY="260028" custLinFactNeighborY="-701">
        <dgm:presLayoutVars>
          <dgm:bulletEnabled val="1"/>
        </dgm:presLayoutVars>
      </dgm:prSet>
      <dgm:spPr/>
      <dgm:t>
        <a:bodyPr/>
        <a:lstStyle/>
        <a:p>
          <a:endParaRPr lang="cs-CZ"/>
        </a:p>
      </dgm:t>
    </dgm:pt>
    <dgm:pt modelId="{F327DE77-6F3E-4F1E-97CC-7DB23B32E024}" type="pres">
      <dgm:prSet presAssocID="{D0BAA09C-479B-46D3-8D7A-4B6C760B1DB4}" presName="spacing" presStyleCnt="0"/>
      <dgm:spPr/>
      <dgm:t>
        <a:bodyPr/>
        <a:lstStyle/>
        <a:p>
          <a:endParaRPr lang="cs-CZ"/>
        </a:p>
      </dgm:t>
    </dgm:pt>
    <dgm:pt modelId="{6392BD6A-BE71-4CB7-A33D-0B2E7BE6488C}" type="pres">
      <dgm:prSet presAssocID="{2DA5AD60-3E68-42A5-9E5A-166AECE22E38}" presName="linNode" presStyleCnt="0"/>
      <dgm:spPr/>
      <dgm:t>
        <a:bodyPr/>
        <a:lstStyle/>
        <a:p>
          <a:endParaRPr lang="cs-CZ"/>
        </a:p>
      </dgm:t>
    </dgm:pt>
    <dgm:pt modelId="{E7A5BA61-DAD5-44F6-98B6-259762382406}" type="pres">
      <dgm:prSet presAssocID="{2DA5AD60-3E68-42A5-9E5A-166AECE22E38}" presName="parentShp" presStyleLbl="node1" presStyleIdx="1" presStyleCnt="3" custScaleX="54717" custScaleY="82034" custLinFactNeighborX="-6479" custLinFactNeighborY="-7096">
        <dgm:presLayoutVars>
          <dgm:bulletEnabled val="1"/>
        </dgm:presLayoutVars>
      </dgm:prSet>
      <dgm:spPr/>
      <dgm:t>
        <a:bodyPr/>
        <a:lstStyle/>
        <a:p>
          <a:endParaRPr lang="cs-CZ"/>
        </a:p>
      </dgm:t>
    </dgm:pt>
    <dgm:pt modelId="{280299A7-F8BE-43F1-BE0D-D3EDDCD6D691}" type="pres">
      <dgm:prSet presAssocID="{2DA5AD60-3E68-42A5-9E5A-166AECE22E38}" presName="childShp" presStyleLbl="bgAccFollowNode1" presStyleIdx="1" presStyleCnt="3" custScaleX="127941" custScaleY="236923" custLinFactNeighborX="466" custLinFactNeighborY="-2308">
        <dgm:presLayoutVars>
          <dgm:bulletEnabled val="1"/>
        </dgm:presLayoutVars>
      </dgm:prSet>
      <dgm:spPr/>
      <dgm:t>
        <a:bodyPr/>
        <a:lstStyle/>
        <a:p>
          <a:endParaRPr lang="cs-CZ"/>
        </a:p>
      </dgm:t>
    </dgm:pt>
    <dgm:pt modelId="{08F4DD7B-AF27-4BB0-8503-6975B0778B3F}" type="pres">
      <dgm:prSet presAssocID="{75BEE6BA-A1F9-4D0B-8C3A-20E7634611A2}" presName="spacing" presStyleCnt="0"/>
      <dgm:spPr/>
      <dgm:t>
        <a:bodyPr/>
        <a:lstStyle/>
        <a:p>
          <a:endParaRPr lang="cs-CZ"/>
        </a:p>
      </dgm:t>
    </dgm:pt>
    <dgm:pt modelId="{3AB226FB-8E75-4487-B998-3C22F8E54FFA}" type="pres">
      <dgm:prSet presAssocID="{63D51D64-61D1-4492-84EF-A0AA4C5F292B}" presName="linNode" presStyleCnt="0"/>
      <dgm:spPr/>
      <dgm:t>
        <a:bodyPr/>
        <a:lstStyle/>
        <a:p>
          <a:endParaRPr lang="cs-CZ"/>
        </a:p>
      </dgm:t>
    </dgm:pt>
    <dgm:pt modelId="{B41C2329-DEE1-4926-AD6C-480D6068E713}" type="pres">
      <dgm:prSet presAssocID="{63D51D64-61D1-4492-84EF-A0AA4C5F292B}" presName="parentShp" presStyleLbl="node1" presStyleIdx="2" presStyleCnt="3" custScaleX="55381" custScaleY="83738" custLinFactNeighborX="-2309" custLinFactNeighborY="171">
        <dgm:presLayoutVars>
          <dgm:bulletEnabled val="1"/>
        </dgm:presLayoutVars>
      </dgm:prSet>
      <dgm:spPr/>
      <dgm:t>
        <a:bodyPr/>
        <a:lstStyle/>
        <a:p>
          <a:endParaRPr lang="cs-CZ"/>
        </a:p>
      </dgm:t>
    </dgm:pt>
    <dgm:pt modelId="{1F781CDE-B533-4DB8-A33D-1940792D530D}" type="pres">
      <dgm:prSet presAssocID="{63D51D64-61D1-4492-84EF-A0AA4C5F292B}" presName="childShp" presStyleLbl="bgAccFollowNode1" presStyleIdx="2" presStyleCnt="3" custAng="0" custScaleX="130292" custScaleY="234639" custLinFactNeighborX="1721" custLinFactNeighborY="2104">
        <dgm:presLayoutVars>
          <dgm:bulletEnabled val="1"/>
        </dgm:presLayoutVars>
      </dgm:prSet>
      <dgm:spPr/>
      <dgm:t>
        <a:bodyPr/>
        <a:lstStyle/>
        <a:p>
          <a:endParaRPr lang="cs-CZ"/>
        </a:p>
      </dgm:t>
    </dgm:pt>
  </dgm:ptLst>
  <dgm:cxnLst>
    <dgm:cxn modelId="{B60ADF33-CC7E-4D2E-A391-2FE9857D73BF}" srcId="{1698A247-23D3-4577-BEBC-2D2EFDBE3677}" destId="{637C48DD-5065-49C3-AA69-F145EDE79FF6}" srcOrd="1" destOrd="0" parTransId="{70D07A1E-9031-4D3D-B1F1-BB89951D278C}" sibTransId="{B33301E8-F5FE-44AA-83DC-51FCD106913D}"/>
    <dgm:cxn modelId="{8C85B9CE-2679-474B-BA32-53680AA577E5}" type="presOf" srcId="{6B19D733-72EF-4874-B1F6-80FF1569D10A}" destId="{280299A7-F8BE-43F1-BE0D-D3EDDCD6D691}" srcOrd="0" destOrd="0" presId="urn:microsoft.com/office/officeart/2005/8/layout/vList6"/>
    <dgm:cxn modelId="{D14CDF86-545D-495C-BB4A-5EFCC04CD76C}" srcId="{63D51D64-61D1-4492-84EF-A0AA4C5F292B}" destId="{588A780F-61EE-48E6-9A87-055DE7C10851}" srcOrd="0" destOrd="0" parTransId="{91307172-5A42-4E7F-A6C9-E7BE5FC608F6}" sibTransId="{E00D1591-987E-4CB5-B63E-60EB8ED055C6}"/>
    <dgm:cxn modelId="{C9400814-C278-47A4-9AA7-76AFF5EBA9C2}" type="presOf" srcId="{1698A247-23D3-4577-BEBC-2D2EFDBE3677}" destId="{E8268398-3161-49F5-8092-FB137B595D40}" srcOrd="0" destOrd="0" presId="urn:microsoft.com/office/officeart/2005/8/layout/vList6"/>
    <dgm:cxn modelId="{497DA1F0-608E-404E-8221-215FAF4086BC}" type="presOf" srcId="{08B7C6F9-D6A6-4F5D-8AE5-371136EAF33E}" destId="{F55D0FEB-E882-4A0D-9DD6-C33AB972E81B}" srcOrd="0" destOrd="0" presId="urn:microsoft.com/office/officeart/2005/8/layout/vList6"/>
    <dgm:cxn modelId="{536235D8-1533-4811-902D-E04D416AB931}" type="presOf" srcId="{637C48DD-5065-49C3-AA69-F145EDE79FF6}" destId="{FC08B559-97B4-41CD-8D55-4854C2BE1C7E}" srcOrd="0" destOrd="1" presId="urn:microsoft.com/office/officeart/2005/8/layout/vList6"/>
    <dgm:cxn modelId="{4AA518D9-FFB7-460D-8D28-90D0E0615079}" type="presOf" srcId="{0584BAE8-AEEB-4393-8B51-9071D0735188}" destId="{FC08B559-97B4-41CD-8D55-4854C2BE1C7E}" srcOrd="0" destOrd="0" presId="urn:microsoft.com/office/officeart/2005/8/layout/vList6"/>
    <dgm:cxn modelId="{8E6CFD51-FFFB-41CE-A68D-00D142320960}" srcId="{2DA5AD60-3E68-42A5-9E5A-166AECE22E38}" destId="{6B19D733-72EF-4874-B1F6-80FF1569D10A}" srcOrd="0" destOrd="0" parTransId="{0D62EC21-A177-409A-81B0-229D39CB1FD7}" sibTransId="{3A9D9907-C5ED-4C48-AC51-EAD2B1E26CC2}"/>
    <dgm:cxn modelId="{777821F0-FEEF-4DDC-88C8-22AB6BD0EE74}" type="presOf" srcId="{2DA5AD60-3E68-42A5-9E5A-166AECE22E38}" destId="{E7A5BA61-DAD5-44F6-98B6-259762382406}" srcOrd="0" destOrd="0" presId="urn:microsoft.com/office/officeart/2005/8/layout/vList6"/>
    <dgm:cxn modelId="{57CE2557-AE82-4125-A790-B71A5A129423}" srcId="{2DA5AD60-3E68-42A5-9E5A-166AECE22E38}" destId="{A23CD83A-DB27-4443-800F-5229BE58BEA6}" srcOrd="1" destOrd="0" parTransId="{9DB68BCE-D021-45D9-88D6-B7D1FD7AFE02}" sibTransId="{1D8B05B3-50E4-4D58-A19D-99E0CF9680D7}"/>
    <dgm:cxn modelId="{079C7ECA-CF76-4EB2-B488-A612532F935B}" type="presOf" srcId="{63D51D64-61D1-4492-84EF-A0AA4C5F292B}" destId="{B41C2329-DEE1-4926-AD6C-480D6068E713}" srcOrd="0" destOrd="0" presId="urn:microsoft.com/office/officeart/2005/8/layout/vList6"/>
    <dgm:cxn modelId="{B990BAC6-043E-4122-9090-DEA7CF91DCB0}" type="presOf" srcId="{A23CD83A-DB27-4443-800F-5229BE58BEA6}" destId="{280299A7-F8BE-43F1-BE0D-D3EDDCD6D691}" srcOrd="0" destOrd="1" presId="urn:microsoft.com/office/officeart/2005/8/layout/vList6"/>
    <dgm:cxn modelId="{A0D811DC-3142-4267-95D2-EEFF1C506CC8}" type="presOf" srcId="{5FEBDD92-5A05-45E6-AADA-0C5624B14E19}" destId="{1F781CDE-B533-4DB8-A33D-1940792D530D}" srcOrd="0" destOrd="1" presId="urn:microsoft.com/office/officeart/2005/8/layout/vList6"/>
    <dgm:cxn modelId="{52829826-C6EA-455B-B80F-04DD3A3A2830}" srcId="{08B7C6F9-D6A6-4F5D-8AE5-371136EAF33E}" destId="{1698A247-23D3-4577-BEBC-2D2EFDBE3677}" srcOrd="0" destOrd="0" parTransId="{9811CC1E-73DD-440D-A181-CADCF0E0E9B8}" sibTransId="{D0BAA09C-479B-46D3-8D7A-4B6C760B1DB4}"/>
    <dgm:cxn modelId="{535C3067-0421-4528-8F57-8C5486904F26}" srcId="{1698A247-23D3-4577-BEBC-2D2EFDBE3677}" destId="{0584BAE8-AEEB-4393-8B51-9071D0735188}" srcOrd="0" destOrd="0" parTransId="{6F6F0BD3-4490-4413-AC5D-C9534A00A9B9}" sibTransId="{DA36DE49-2E11-45E3-833C-412F34C8EED4}"/>
    <dgm:cxn modelId="{4311EA70-6F22-4FE9-9DC9-611ECB80F891}" srcId="{08B7C6F9-D6A6-4F5D-8AE5-371136EAF33E}" destId="{2DA5AD60-3E68-42A5-9E5A-166AECE22E38}" srcOrd="1" destOrd="0" parTransId="{8666CF45-C464-4EEE-9ED1-3867D76352B0}" sibTransId="{75BEE6BA-A1F9-4D0B-8C3A-20E7634611A2}"/>
    <dgm:cxn modelId="{6A6176BF-22F2-4F13-BBEC-A12FCF64582B}" srcId="{63D51D64-61D1-4492-84EF-A0AA4C5F292B}" destId="{5FEBDD92-5A05-45E6-AADA-0C5624B14E19}" srcOrd="1" destOrd="0" parTransId="{79D06D8C-FE8D-4910-830A-A97BF7338A61}" sibTransId="{8CAB406B-5E96-47C0-8B8C-C212AF7AE0C2}"/>
    <dgm:cxn modelId="{A143E45A-B6BF-4507-A57F-03719662CC59}" type="presOf" srcId="{588A780F-61EE-48E6-9A87-055DE7C10851}" destId="{1F781CDE-B533-4DB8-A33D-1940792D530D}" srcOrd="0" destOrd="0" presId="urn:microsoft.com/office/officeart/2005/8/layout/vList6"/>
    <dgm:cxn modelId="{4F63F599-E388-446B-8E4B-E72AA561C42B}" srcId="{08B7C6F9-D6A6-4F5D-8AE5-371136EAF33E}" destId="{63D51D64-61D1-4492-84EF-A0AA4C5F292B}" srcOrd="2" destOrd="0" parTransId="{50F3C9B9-7D39-4865-B4BE-111EDA6780E0}" sibTransId="{2076C1C3-D1A5-4064-86F5-A0DD5303012C}"/>
    <dgm:cxn modelId="{5B450026-8CC2-4A36-9B68-43A721BB4136}" type="presParOf" srcId="{F55D0FEB-E882-4A0D-9DD6-C33AB972E81B}" destId="{DC4C9FF4-A92F-469C-95BD-5554A12F3A5D}" srcOrd="0" destOrd="0" presId="urn:microsoft.com/office/officeart/2005/8/layout/vList6"/>
    <dgm:cxn modelId="{E840D0D7-4D71-4875-A3E6-5AE874679F12}" type="presParOf" srcId="{DC4C9FF4-A92F-469C-95BD-5554A12F3A5D}" destId="{E8268398-3161-49F5-8092-FB137B595D40}" srcOrd="0" destOrd="0" presId="urn:microsoft.com/office/officeart/2005/8/layout/vList6"/>
    <dgm:cxn modelId="{854C5A98-724E-42F8-9E73-8B2F0D791192}" type="presParOf" srcId="{DC4C9FF4-A92F-469C-95BD-5554A12F3A5D}" destId="{FC08B559-97B4-41CD-8D55-4854C2BE1C7E}" srcOrd="1" destOrd="0" presId="urn:microsoft.com/office/officeart/2005/8/layout/vList6"/>
    <dgm:cxn modelId="{00706C02-92F9-4964-BFDE-FC259C85D653}" type="presParOf" srcId="{F55D0FEB-E882-4A0D-9DD6-C33AB972E81B}" destId="{F327DE77-6F3E-4F1E-97CC-7DB23B32E024}" srcOrd="1" destOrd="0" presId="urn:microsoft.com/office/officeart/2005/8/layout/vList6"/>
    <dgm:cxn modelId="{4A274458-AA97-434C-8BF8-A5BEE739E2D9}" type="presParOf" srcId="{F55D0FEB-E882-4A0D-9DD6-C33AB972E81B}" destId="{6392BD6A-BE71-4CB7-A33D-0B2E7BE6488C}" srcOrd="2" destOrd="0" presId="urn:microsoft.com/office/officeart/2005/8/layout/vList6"/>
    <dgm:cxn modelId="{BEA039C6-3CC1-437B-B537-FE121BFFFEE8}" type="presParOf" srcId="{6392BD6A-BE71-4CB7-A33D-0B2E7BE6488C}" destId="{E7A5BA61-DAD5-44F6-98B6-259762382406}" srcOrd="0" destOrd="0" presId="urn:microsoft.com/office/officeart/2005/8/layout/vList6"/>
    <dgm:cxn modelId="{E617DC56-C37E-4D5F-A1AE-A4AAAFED8709}" type="presParOf" srcId="{6392BD6A-BE71-4CB7-A33D-0B2E7BE6488C}" destId="{280299A7-F8BE-43F1-BE0D-D3EDDCD6D691}" srcOrd="1" destOrd="0" presId="urn:microsoft.com/office/officeart/2005/8/layout/vList6"/>
    <dgm:cxn modelId="{30C4DC94-097A-406F-834F-3F776147B651}" type="presParOf" srcId="{F55D0FEB-E882-4A0D-9DD6-C33AB972E81B}" destId="{08F4DD7B-AF27-4BB0-8503-6975B0778B3F}" srcOrd="3" destOrd="0" presId="urn:microsoft.com/office/officeart/2005/8/layout/vList6"/>
    <dgm:cxn modelId="{3D67CF12-4B97-42EB-B9B2-40EEFCDB1A74}" type="presParOf" srcId="{F55D0FEB-E882-4A0D-9DD6-C33AB972E81B}" destId="{3AB226FB-8E75-4487-B998-3C22F8E54FFA}" srcOrd="4" destOrd="0" presId="urn:microsoft.com/office/officeart/2005/8/layout/vList6"/>
    <dgm:cxn modelId="{AC46F7F8-A5E3-456D-8D65-9AF4255FBE99}" type="presParOf" srcId="{3AB226FB-8E75-4487-B998-3C22F8E54FFA}" destId="{B41C2329-DEE1-4926-AD6C-480D6068E713}" srcOrd="0" destOrd="0" presId="urn:microsoft.com/office/officeart/2005/8/layout/vList6"/>
    <dgm:cxn modelId="{95BA318D-5829-48B7-9063-7BCC9EEB366F}" type="presParOf" srcId="{3AB226FB-8E75-4487-B998-3C22F8E54FFA}" destId="{1F781CDE-B533-4DB8-A33D-1940792D530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1DBA5-629D-48C6-9BE5-909A16BA2861}">
      <dsp:nvSpPr>
        <dsp:cNvPr id="0" name=""/>
        <dsp:cNvSpPr/>
      </dsp:nvSpPr>
      <dsp:spPr>
        <a:xfrm>
          <a:off x="1100583" y="1459562"/>
          <a:ext cx="2980432" cy="2980432"/>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cs-CZ" sz="2600" kern="1200" dirty="0" smtClean="0"/>
            <a:t>Charakteristika vztahu k přírodě</a:t>
          </a:r>
          <a:endParaRPr lang="cs-CZ" sz="2600" kern="1200" dirty="0"/>
        </a:p>
      </dsp:txBody>
      <dsp:txXfrm>
        <a:off x="1537057" y="1896036"/>
        <a:ext cx="2107484" cy="2107484"/>
      </dsp:txXfrm>
    </dsp:sp>
    <dsp:sp modelId="{78BA9BB1-9305-4AC0-A0A6-57CA1FB2A91C}">
      <dsp:nvSpPr>
        <dsp:cNvPr id="0" name=""/>
        <dsp:cNvSpPr/>
      </dsp:nvSpPr>
      <dsp:spPr>
        <a:xfrm>
          <a:off x="1845691" y="265784"/>
          <a:ext cx="1490216" cy="149021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Potřeba kontaktu s přírodou</a:t>
          </a:r>
          <a:endParaRPr lang="cs-CZ" sz="1200" kern="1200" dirty="0"/>
        </a:p>
      </dsp:txBody>
      <dsp:txXfrm>
        <a:off x="2063928" y="484021"/>
        <a:ext cx="1053742" cy="1053742"/>
      </dsp:txXfrm>
    </dsp:sp>
    <dsp:sp modelId="{76874B94-305F-41BE-80F3-9201E4122298}">
      <dsp:nvSpPr>
        <dsp:cNvPr id="0" name=""/>
        <dsp:cNvSpPr/>
      </dsp:nvSpPr>
      <dsp:spPr>
        <a:xfrm>
          <a:off x="3689681" y="1605521"/>
          <a:ext cx="1490216" cy="149021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Estetický postoj k přírodě</a:t>
          </a:r>
          <a:endParaRPr lang="cs-CZ" sz="1200" kern="1200" dirty="0"/>
        </a:p>
      </dsp:txBody>
      <dsp:txXfrm>
        <a:off x="3907918" y="1823758"/>
        <a:ext cx="1053742" cy="1053742"/>
      </dsp:txXfrm>
    </dsp:sp>
    <dsp:sp modelId="{598A8B05-F690-446C-AEC7-F25777D53BF5}">
      <dsp:nvSpPr>
        <dsp:cNvPr id="0" name=""/>
        <dsp:cNvSpPr/>
      </dsp:nvSpPr>
      <dsp:spPr>
        <a:xfrm>
          <a:off x="2985340" y="3773262"/>
          <a:ext cx="1490216" cy="1490216"/>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Environmentální vědomí</a:t>
          </a:r>
          <a:endParaRPr lang="cs-CZ" sz="1200" kern="1200" dirty="0"/>
        </a:p>
      </dsp:txBody>
      <dsp:txXfrm>
        <a:off x="3203577" y="3991499"/>
        <a:ext cx="1053742" cy="1053742"/>
      </dsp:txXfrm>
    </dsp:sp>
    <dsp:sp modelId="{C799A912-48CA-4900-9F6D-A603BC4C8E27}">
      <dsp:nvSpPr>
        <dsp:cNvPr id="0" name=""/>
        <dsp:cNvSpPr/>
      </dsp:nvSpPr>
      <dsp:spPr>
        <a:xfrm>
          <a:off x="706043" y="3773262"/>
          <a:ext cx="1490216" cy="1490216"/>
        </a:xfrm>
        <a:prstGeom prst="ellipse">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Adaptace na přírodní podmínky</a:t>
          </a:r>
          <a:endParaRPr lang="cs-CZ" sz="1200" kern="1200" dirty="0"/>
        </a:p>
      </dsp:txBody>
      <dsp:txXfrm>
        <a:off x="924280" y="3991499"/>
        <a:ext cx="1053742" cy="1053742"/>
      </dsp:txXfrm>
    </dsp:sp>
    <dsp:sp modelId="{CD5E4ED8-7311-4B17-A1EB-C68440FC1E82}">
      <dsp:nvSpPr>
        <dsp:cNvPr id="0" name=""/>
        <dsp:cNvSpPr/>
      </dsp:nvSpPr>
      <dsp:spPr>
        <a:xfrm>
          <a:off x="1702" y="1605521"/>
          <a:ext cx="1490216" cy="149021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cs-CZ" sz="1200" kern="1200" dirty="0" smtClean="0"/>
            <a:t>Etický postoj k přírodě</a:t>
          </a:r>
          <a:endParaRPr lang="cs-CZ" sz="1200" kern="1200" dirty="0"/>
        </a:p>
      </dsp:txBody>
      <dsp:txXfrm>
        <a:off x="219939" y="1823758"/>
        <a:ext cx="1053742" cy="1053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81920-F0D6-4689-9281-E0A2EFC78978}">
      <dsp:nvSpPr>
        <dsp:cNvPr id="0" name=""/>
        <dsp:cNvSpPr/>
      </dsp:nvSpPr>
      <dsp:spPr>
        <a:xfrm>
          <a:off x="2124152" y="0"/>
          <a:ext cx="4232671" cy="82523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Zdraví a pocit pohody</a:t>
          </a:r>
        </a:p>
      </dsp:txBody>
      <dsp:txXfrm>
        <a:off x="2124152" y="0"/>
        <a:ext cx="4232671" cy="825235"/>
      </dsp:txXfrm>
    </dsp:sp>
    <dsp:sp modelId="{D1AF038A-87AB-4E72-BB2B-EC7F6497C315}">
      <dsp:nvSpPr>
        <dsp:cNvPr id="0" name=""/>
        <dsp:cNvSpPr/>
      </dsp:nvSpPr>
      <dsp:spPr>
        <a:xfrm>
          <a:off x="1358028" y="870903"/>
          <a:ext cx="1901235" cy="850966"/>
        </a:xfrm>
        <a:prstGeom prst="rect">
          <a:avLst/>
        </a:prstGeom>
        <a:solidFill>
          <a:schemeClr val="accent2">
            <a:hueOff val="-161707"/>
            <a:satOff val="-9325"/>
            <a:lumOff val="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Rehabilitace, přijetí, sociální inkluze</a:t>
          </a:r>
        </a:p>
      </dsp:txBody>
      <dsp:txXfrm>
        <a:off x="1358028" y="870903"/>
        <a:ext cx="1901235" cy="850966"/>
      </dsp:txXfrm>
    </dsp:sp>
    <dsp:sp modelId="{43B7FDB1-C3F8-4F51-BD68-C2D0EAE1371C}">
      <dsp:nvSpPr>
        <dsp:cNvPr id="0" name=""/>
        <dsp:cNvSpPr/>
      </dsp:nvSpPr>
      <dsp:spPr>
        <a:xfrm>
          <a:off x="5162799" y="884696"/>
          <a:ext cx="2086579" cy="934184"/>
        </a:xfrm>
        <a:prstGeom prst="rect">
          <a:avLst/>
        </a:prstGeom>
        <a:solidFill>
          <a:schemeClr val="accent2">
            <a:hueOff val="-323414"/>
            <a:satOff val="-18651"/>
            <a:lumOff val="19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Pokoj, duševní pohoda, spiritualita</a:t>
          </a:r>
        </a:p>
      </dsp:txBody>
      <dsp:txXfrm>
        <a:off x="5162799" y="884696"/>
        <a:ext cx="2086579" cy="934184"/>
      </dsp:txXfrm>
    </dsp:sp>
    <dsp:sp modelId="{4C8E496E-8B21-4E4A-B0BC-39A9F13BADC6}">
      <dsp:nvSpPr>
        <dsp:cNvPr id="0" name=""/>
        <dsp:cNvSpPr/>
      </dsp:nvSpPr>
      <dsp:spPr>
        <a:xfrm>
          <a:off x="367795" y="1861052"/>
          <a:ext cx="1562484" cy="659676"/>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Zaměstnání</a:t>
          </a:r>
        </a:p>
      </dsp:txBody>
      <dsp:txXfrm>
        <a:off x="367795" y="1861052"/>
        <a:ext cx="1562484" cy="659676"/>
      </dsp:txXfrm>
    </dsp:sp>
    <dsp:sp modelId="{46542869-3453-4A08-AD97-FED2CDF0BF47}">
      <dsp:nvSpPr>
        <dsp:cNvPr id="0" name=""/>
        <dsp:cNvSpPr/>
      </dsp:nvSpPr>
      <dsp:spPr>
        <a:xfrm>
          <a:off x="381954" y="2910454"/>
          <a:ext cx="1547606" cy="612439"/>
        </a:xfrm>
        <a:prstGeom prst="rect">
          <a:avLst/>
        </a:prstGeom>
        <a:solidFill>
          <a:schemeClr val="accent2">
            <a:hueOff val="-646828"/>
            <a:satOff val="-37301"/>
            <a:lumOff val="38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Rozvoj dovedností</a:t>
          </a:r>
        </a:p>
      </dsp:txBody>
      <dsp:txXfrm>
        <a:off x="381954" y="2910454"/>
        <a:ext cx="1547606" cy="612439"/>
      </dsp:txXfrm>
    </dsp:sp>
    <dsp:sp modelId="{53B01FA4-94E0-46AF-A7FA-163CF655D21A}">
      <dsp:nvSpPr>
        <dsp:cNvPr id="0" name=""/>
        <dsp:cNvSpPr/>
      </dsp:nvSpPr>
      <dsp:spPr>
        <a:xfrm>
          <a:off x="2141858" y="1878188"/>
          <a:ext cx="2395860" cy="1437516"/>
        </a:xfrm>
        <a:prstGeom prst="rect">
          <a:avLst/>
        </a:prstGeom>
        <a:solidFill>
          <a:schemeClr val="accent2">
            <a:hueOff val="-808535"/>
            <a:satOff val="-46627"/>
            <a:lumOff val="4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Sociální procesy, interakce, sebeuznání</a:t>
          </a:r>
        </a:p>
      </dsp:txBody>
      <dsp:txXfrm>
        <a:off x="2141858" y="1878188"/>
        <a:ext cx="2395860" cy="1437516"/>
      </dsp:txXfrm>
    </dsp:sp>
    <dsp:sp modelId="{5C70609F-6E80-4311-A47B-C06B574C381C}">
      <dsp:nvSpPr>
        <dsp:cNvPr id="0" name=""/>
        <dsp:cNvSpPr/>
      </dsp:nvSpPr>
      <dsp:spPr>
        <a:xfrm>
          <a:off x="5157911" y="1915664"/>
          <a:ext cx="1910147" cy="842844"/>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Potraviny, pěstování, stravování</a:t>
          </a:r>
        </a:p>
      </dsp:txBody>
      <dsp:txXfrm>
        <a:off x="5157911" y="1915664"/>
        <a:ext cx="1910147" cy="842844"/>
      </dsp:txXfrm>
    </dsp:sp>
    <dsp:sp modelId="{C55B96D2-6D30-4877-A667-6BFBE0A74297}">
      <dsp:nvSpPr>
        <dsp:cNvPr id="0" name=""/>
        <dsp:cNvSpPr/>
      </dsp:nvSpPr>
      <dsp:spPr>
        <a:xfrm>
          <a:off x="4244932" y="3451516"/>
          <a:ext cx="2127548" cy="629057"/>
        </a:xfrm>
        <a:prstGeom prst="rect">
          <a:avLst/>
        </a:prstGeom>
        <a:solidFill>
          <a:schemeClr val="accent2">
            <a:hueOff val="-1131949"/>
            <a:satOff val="-65277"/>
            <a:lumOff val="67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Fyzická aktivita</a:t>
          </a:r>
        </a:p>
      </dsp:txBody>
      <dsp:txXfrm>
        <a:off x="4244932" y="3451516"/>
        <a:ext cx="2127548" cy="629057"/>
      </dsp:txXfrm>
    </dsp:sp>
    <dsp:sp modelId="{3D38753A-6D74-46D6-8C36-48492A8E4715}">
      <dsp:nvSpPr>
        <dsp:cNvPr id="0" name=""/>
        <dsp:cNvSpPr/>
      </dsp:nvSpPr>
      <dsp:spPr>
        <a:xfrm>
          <a:off x="1065673" y="4414643"/>
          <a:ext cx="2395860" cy="1437516"/>
        </a:xfrm>
        <a:prstGeom prst="rect">
          <a:avLst/>
        </a:prstGeom>
        <a:solidFill>
          <a:schemeClr val="accent2">
            <a:hueOff val="-1293656"/>
            <a:satOff val="-74603"/>
            <a:lumOff val="76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Aktivní: Zahradničení, farmaření</a:t>
          </a:r>
        </a:p>
      </dsp:txBody>
      <dsp:txXfrm>
        <a:off x="1065673" y="4414643"/>
        <a:ext cx="2395860" cy="1437516"/>
      </dsp:txXfrm>
    </dsp:sp>
    <dsp:sp modelId="{2B893CD2-EDAB-47A6-94CD-449986DAAF47}">
      <dsp:nvSpPr>
        <dsp:cNvPr id="0" name=""/>
        <dsp:cNvSpPr/>
      </dsp:nvSpPr>
      <dsp:spPr>
        <a:xfrm>
          <a:off x="4960121" y="4414643"/>
          <a:ext cx="2395860" cy="143751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a:t>Pasivní: ocenění / vnímání přírody</a:t>
          </a:r>
        </a:p>
      </dsp:txBody>
      <dsp:txXfrm>
        <a:off x="4960121" y="4414643"/>
        <a:ext cx="2395860" cy="1437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C8673-4661-466E-A0E3-A274D1075D12}">
      <dsp:nvSpPr>
        <dsp:cNvPr id="0" name=""/>
        <dsp:cNvSpPr/>
      </dsp:nvSpPr>
      <dsp:spPr>
        <a:xfrm>
          <a:off x="1980380" y="625714"/>
          <a:ext cx="4167238" cy="4167238"/>
        </a:xfrm>
        <a:prstGeom prst="blockArc">
          <a:avLst>
            <a:gd name="adj1" fmla="val 10800000"/>
            <a:gd name="adj2" fmla="val 162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5920CC-EF3E-46AD-B4D6-43AF27862525}">
      <dsp:nvSpPr>
        <dsp:cNvPr id="0" name=""/>
        <dsp:cNvSpPr/>
      </dsp:nvSpPr>
      <dsp:spPr>
        <a:xfrm>
          <a:off x="1980380" y="625714"/>
          <a:ext cx="4167238" cy="4167238"/>
        </a:xfrm>
        <a:prstGeom prst="blockArc">
          <a:avLst>
            <a:gd name="adj1" fmla="val 5400000"/>
            <a:gd name="adj2" fmla="val 108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0DBC7E-F015-45D3-A72A-484B4C144324}">
      <dsp:nvSpPr>
        <dsp:cNvPr id="0" name=""/>
        <dsp:cNvSpPr/>
      </dsp:nvSpPr>
      <dsp:spPr>
        <a:xfrm>
          <a:off x="1980380" y="625714"/>
          <a:ext cx="4167238" cy="4167238"/>
        </a:xfrm>
        <a:prstGeom prst="blockArc">
          <a:avLst>
            <a:gd name="adj1" fmla="val 0"/>
            <a:gd name="adj2" fmla="val 540000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C767C5-F438-4C35-9B81-BFE28A8EB2CB}">
      <dsp:nvSpPr>
        <dsp:cNvPr id="0" name=""/>
        <dsp:cNvSpPr/>
      </dsp:nvSpPr>
      <dsp:spPr>
        <a:xfrm>
          <a:off x="1980380" y="625714"/>
          <a:ext cx="4167238" cy="4167238"/>
        </a:xfrm>
        <a:prstGeom prst="blockArc">
          <a:avLst>
            <a:gd name="adj1" fmla="val 16200000"/>
            <a:gd name="adj2" fmla="val 0"/>
            <a:gd name="adj3" fmla="val 464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3ADEDC-0898-4305-9774-E0E7CCC030FE}">
      <dsp:nvSpPr>
        <dsp:cNvPr id="0" name=""/>
        <dsp:cNvSpPr/>
      </dsp:nvSpPr>
      <dsp:spPr>
        <a:xfrm>
          <a:off x="3104554" y="1749888"/>
          <a:ext cx="1918890" cy="191889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cs-CZ" sz="2300" kern="1200" dirty="0" smtClean="0"/>
            <a:t>Formální i neformální kontext</a:t>
          </a:r>
          <a:endParaRPr lang="cs-CZ" sz="2300" kern="1200" dirty="0"/>
        </a:p>
      </dsp:txBody>
      <dsp:txXfrm>
        <a:off x="3385569" y="2030903"/>
        <a:ext cx="1356860" cy="1356860"/>
      </dsp:txXfrm>
    </dsp:sp>
    <dsp:sp modelId="{8ED1DC2F-BF81-40FB-967B-5E9C25719EAD}">
      <dsp:nvSpPr>
        <dsp:cNvPr id="0" name=""/>
        <dsp:cNvSpPr/>
      </dsp:nvSpPr>
      <dsp:spPr>
        <a:xfrm>
          <a:off x="3392388" y="2458"/>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Komunita</a:t>
          </a:r>
          <a:endParaRPr lang="cs-CZ" sz="1600" kern="1200" dirty="0"/>
        </a:p>
      </dsp:txBody>
      <dsp:txXfrm>
        <a:off x="3589098" y="199168"/>
        <a:ext cx="949803" cy="949803"/>
      </dsp:txXfrm>
    </dsp:sp>
    <dsp:sp modelId="{870E17F9-0F06-4312-B62A-B4444E66550A}">
      <dsp:nvSpPr>
        <dsp:cNvPr id="0" name=""/>
        <dsp:cNvSpPr/>
      </dsp:nvSpPr>
      <dsp:spPr>
        <a:xfrm>
          <a:off x="5427651" y="2037721"/>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Zelené prostředí</a:t>
          </a:r>
          <a:endParaRPr lang="cs-CZ" sz="1600" kern="1200" dirty="0"/>
        </a:p>
      </dsp:txBody>
      <dsp:txXfrm>
        <a:off x="5624361" y="2234431"/>
        <a:ext cx="949803" cy="949803"/>
      </dsp:txXfrm>
    </dsp:sp>
    <dsp:sp modelId="{18EE5786-5AD6-4EFB-8DC7-35F9B3CF166F}">
      <dsp:nvSpPr>
        <dsp:cNvPr id="0" name=""/>
        <dsp:cNvSpPr/>
      </dsp:nvSpPr>
      <dsp:spPr>
        <a:xfrm>
          <a:off x="3392388" y="4072985"/>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Rozmanité činnosti</a:t>
          </a:r>
          <a:endParaRPr lang="cs-CZ" sz="1600" kern="1200" dirty="0"/>
        </a:p>
      </dsp:txBody>
      <dsp:txXfrm>
        <a:off x="3589098" y="4269695"/>
        <a:ext cx="949803" cy="949803"/>
      </dsp:txXfrm>
    </dsp:sp>
    <dsp:sp modelId="{238B10A8-E4FD-46B0-999A-929B016950CD}">
      <dsp:nvSpPr>
        <dsp:cNvPr id="0" name=""/>
        <dsp:cNvSpPr/>
      </dsp:nvSpPr>
      <dsp:spPr>
        <a:xfrm>
          <a:off x="1357124" y="2037721"/>
          <a:ext cx="1343223" cy="1343223"/>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cs-CZ" sz="1600" kern="1200" dirty="0" smtClean="0"/>
            <a:t>Přístup a hodnoty personálu</a:t>
          </a:r>
          <a:endParaRPr lang="cs-CZ" sz="1600" kern="1200" dirty="0"/>
        </a:p>
      </dsp:txBody>
      <dsp:txXfrm>
        <a:off x="1553834" y="2234431"/>
        <a:ext cx="949803" cy="949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8B559-97B4-41CD-8D55-4854C2BE1C7E}">
      <dsp:nvSpPr>
        <dsp:cNvPr id="0" name=""/>
        <dsp:cNvSpPr/>
      </dsp:nvSpPr>
      <dsp:spPr>
        <a:xfrm>
          <a:off x="2213489" y="0"/>
          <a:ext cx="7625851" cy="1789463"/>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zaměstnávání</a:t>
          </a:r>
          <a:endParaRPr lang="cs-CZ" sz="1000" b="1" kern="1200" dirty="0"/>
        </a:p>
        <a:p>
          <a:pPr marL="57150" lvl="1" indent="-57150" algn="just" defTabSz="444500">
            <a:lnSpc>
              <a:spcPct val="90000"/>
            </a:lnSpc>
            <a:spcBef>
              <a:spcPct val="0"/>
            </a:spcBef>
            <a:spcAft>
              <a:spcPct val="15000"/>
            </a:spcAft>
            <a:buChar char="••"/>
          </a:pPr>
          <a:r>
            <a:rPr lang="cs-CZ" sz="1000" kern="1200" dirty="0"/>
            <a:t>Vytváření pracovních míst pro osoby z různých cílových na běžných nebo chráněných pracovních místech za pomoci různých jak finančních příspěvků a podpor (např. příspěvků na mzdy, povinné plnění apod.), tak i nefinančních benefitů (spolupráce s odborníky na zaměstnávání, identifikace specifických přístupů apod.).  </a:t>
          </a:r>
        </a:p>
      </dsp:txBody>
      <dsp:txXfrm>
        <a:off x="2213489" y="223683"/>
        <a:ext cx="6954802" cy="1342097"/>
      </dsp:txXfrm>
    </dsp:sp>
    <dsp:sp modelId="{E8268398-3161-49F5-8092-FB137B595D40}">
      <dsp:nvSpPr>
        <dsp:cNvPr id="0" name=""/>
        <dsp:cNvSpPr/>
      </dsp:nvSpPr>
      <dsp:spPr>
        <a:xfrm>
          <a:off x="0" y="623582"/>
          <a:ext cx="2146829" cy="5610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produkci</a:t>
          </a:r>
        </a:p>
      </dsp:txBody>
      <dsp:txXfrm>
        <a:off x="27386" y="650968"/>
        <a:ext cx="2092057" cy="506240"/>
      </dsp:txXfrm>
    </dsp:sp>
    <dsp:sp modelId="{280299A7-F8BE-43F1-BE0D-D3EDDCD6D691}">
      <dsp:nvSpPr>
        <dsp:cNvPr id="0" name=""/>
        <dsp:cNvSpPr/>
      </dsp:nvSpPr>
      <dsp:spPr>
        <a:xfrm>
          <a:off x="2256003" y="1847048"/>
          <a:ext cx="7596875" cy="1630459"/>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péče a příprava na zaměstnání a aktivizační činnosti</a:t>
          </a:r>
        </a:p>
        <a:p>
          <a:pPr marL="57150" lvl="1" indent="-57150" algn="just" defTabSz="444500">
            <a:lnSpc>
              <a:spcPct val="90000"/>
            </a:lnSpc>
            <a:spcBef>
              <a:spcPct val="0"/>
            </a:spcBef>
            <a:spcAft>
              <a:spcPct val="15000"/>
            </a:spcAft>
            <a:buChar char="••"/>
          </a:pPr>
          <a:r>
            <a:rPr lang="cs-CZ" sz="1000" kern="1200" dirty="0"/>
            <a:t>Soubor činností, které jsou realizovány s cílem připravit osoby pro integraci na běžný nebo chráněný trh práce. Do této skupiny patří i soubor sociálních intervencí zaměřených na aktivizaci, sociální rehabilitaci apod., určených pro osoby, u kterých je možnost integrace na trh práce minimální a tyto služby mají terapeutický charakter. </a:t>
          </a:r>
        </a:p>
      </dsp:txBody>
      <dsp:txXfrm>
        <a:off x="2256003" y="2050855"/>
        <a:ext cx="6985453" cy="1222845"/>
      </dsp:txXfrm>
    </dsp:sp>
    <dsp:sp modelId="{E7A5BA61-DAD5-44F6-98B6-259762382406}">
      <dsp:nvSpPr>
        <dsp:cNvPr id="0" name=""/>
        <dsp:cNvSpPr/>
      </dsp:nvSpPr>
      <dsp:spPr>
        <a:xfrm>
          <a:off x="0" y="2347056"/>
          <a:ext cx="2165989" cy="56454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služby a podporu</a:t>
          </a:r>
        </a:p>
      </dsp:txBody>
      <dsp:txXfrm>
        <a:off x="27559" y="2374615"/>
        <a:ext cx="2110871" cy="509424"/>
      </dsp:txXfrm>
    </dsp:sp>
    <dsp:sp modelId="{1F781CDE-B533-4DB8-A33D-1940792D530D}">
      <dsp:nvSpPr>
        <dsp:cNvPr id="0" name=""/>
        <dsp:cNvSpPr/>
      </dsp:nvSpPr>
      <dsp:spPr>
        <a:xfrm>
          <a:off x="2192214" y="3566858"/>
          <a:ext cx="7713785" cy="1614741"/>
        </a:xfrm>
        <a:prstGeom prst="rightArrow">
          <a:avLst>
            <a:gd name="adj1" fmla="val 75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ctr" defTabSz="488950">
            <a:lnSpc>
              <a:spcPct val="90000"/>
            </a:lnSpc>
            <a:spcBef>
              <a:spcPct val="0"/>
            </a:spcBef>
            <a:spcAft>
              <a:spcPct val="15000"/>
            </a:spcAft>
            <a:buChar char="••"/>
          </a:pPr>
          <a:r>
            <a:rPr lang="cs-CZ" sz="1100" b="1" kern="1200" dirty="0"/>
            <a:t>Cíl - vzdělávání a další činnosti</a:t>
          </a:r>
        </a:p>
        <a:p>
          <a:pPr marL="57150" lvl="1" indent="-57150" algn="just" defTabSz="444500">
            <a:lnSpc>
              <a:spcPct val="90000"/>
            </a:lnSpc>
            <a:spcBef>
              <a:spcPct val="0"/>
            </a:spcBef>
            <a:spcAft>
              <a:spcPct val="15000"/>
            </a:spcAft>
            <a:buChar char="••"/>
          </a:pPr>
          <a:r>
            <a:rPr lang="cs-CZ" sz="1000" kern="1200" dirty="0"/>
            <a:t>Jednorázové i dlouhodobé aktivity vzdělávacího a osvětového charakteru, které jsou přímo navázány na zemědělskou činnost a na venkovské prostředí. Jejich cílem je rozvíjet znalosti a vztah k venkovu a přírodě a dále podporovat rozvoj a životaschopnost venkova. Jsou připravovány hlavně pro děti, mládež, seniory a širokou veřejnost.  </a:t>
          </a:r>
        </a:p>
      </dsp:txBody>
      <dsp:txXfrm>
        <a:off x="2192214" y="3768701"/>
        <a:ext cx="7108257" cy="1211055"/>
      </dsp:txXfrm>
    </dsp:sp>
    <dsp:sp modelId="{B41C2329-DEE1-4926-AD6C-480D6068E713}">
      <dsp:nvSpPr>
        <dsp:cNvPr id="0" name=""/>
        <dsp:cNvSpPr/>
      </dsp:nvSpPr>
      <dsp:spPr>
        <a:xfrm>
          <a:off x="0" y="4082622"/>
          <a:ext cx="2185844" cy="57626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cs-CZ" sz="1200" b="1" kern="1200" dirty="0"/>
            <a:t>Zaměření na vzdělávací činnosti</a:t>
          </a:r>
        </a:p>
      </dsp:txBody>
      <dsp:txXfrm>
        <a:off x="28131" y="4110753"/>
        <a:ext cx="2129582" cy="52000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46377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63366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58626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161220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426769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7E3FDF6-1B22-4133-A913-3739035BAAC6}" type="datetimeFigureOut">
              <a:rPr lang="cs-CZ" smtClean="0"/>
              <a:t>22.03.2019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218760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7E3FDF6-1B22-4133-A913-3739035BAAC6}" type="datetimeFigureOut">
              <a:rPr lang="cs-CZ" smtClean="0"/>
              <a:t>22.03.2019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4006536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7E3FDF6-1B22-4133-A913-3739035BAAC6}" type="datetimeFigureOut">
              <a:rPr lang="cs-CZ" smtClean="0"/>
              <a:t>22.03.2019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417905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7E3FDF6-1B22-4133-A913-3739035BAAC6}" type="datetimeFigureOut">
              <a:rPr lang="cs-CZ" smtClean="0"/>
              <a:t>22.03.2019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401370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7E3FDF6-1B22-4133-A913-3739035BAAC6}" type="datetimeFigureOut">
              <a:rPr lang="cs-CZ" smtClean="0"/>
              <a:t>22.03.2019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3210557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07E3FDF6-1B22-4133-A913-3739035BAAC6}" type="datetimeFigureOut">
              <a:rPr lang="cs-CZ" smtClean="0"/>
              <a:t>22.03.2019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455903-33BB-4659-9E0B-8742AACEFAE9}" type="slidenum">
              <a:rPr lang="cs-CZ" smtClean="0"/>
              <a:t>‹#›</a:t>
            </a:fld>
            <a:endParaRPr lang="cs-CZ"/>
          </a:p>
        </p:txBody>
      </p:sp>
    </p:spTree>
    <p:extLst>
      <p:ext uri="{BB962C8B-B14F-4D97-AF65-F5344CB8AC3E}">
        <p14:creationId xmlns:p14="http://schemas.microsoft.com/office/powerpoint/2010/main" val="645315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3FDF6-1B22-4133-A913-3739035BAAC6}" type="datetimeFigureOut">
              <a:rPr lang="cs-CZ" smtClean="0"/>
              <a:t>22.03.2019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55903-33BB-4659-9E0B-8742AACEFAE9}" type="slidenum">
              <a:rPr lang="cs-CZ" smtClean="0"/>
              <a:t>‹#›</a:t>
            </a:fld>
            <a:endParaRPr lang="cs-CZ"/>
          </a:p>
        </p:txBody>
      </p:sp>
    </p:spTree>
    <p:extLst>
      <p:ext uri="{BB962C8B-B14F-4D97-AF65-F5344CB8AC3E}">
        <p14:creationId xmlns:p14="http://schemas.microsoft.com/office/powerpoint/2010/main" val="1639178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dUMA2skIbX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Člověk a příroda</a:t>
            </a:r>
            <a:br>
              <a:rPr lang="cs-CZ" b="1" dirty="0" smtClean="0"/>
            </a:br>
            <a:r>
              <a:rPr lang="cs-CZ" b="1" dirty="0" smtClean="0"/>
              <a:t>Green Care</a:t>
            </a:r>
            <a:endParaRPr lang="cs-CZ" b="1" dirty="0"/>
          </a:p>
        </p:txBody>
      </p:sp>
      <p:sp>
        <p:nvSpPr>
          <p:cNvPr id="3" name="Podnadpis 2"/>
          <p:cNvSpPr>
            <a:spLocks noGrp="1"/>
          </p:cNvSpPr>
          <p:nvPr>
            <p:ph type="subTitle" idx="1"/>
          </p:nvPr>
        </p:nvSpPr>
        <p:spPr/>
        <p:txBody>
          <a:bodyPr/>
          <a:lstStyle/>
          <a:p>
            <a:r>
              <a:rPr lang="cs-CZ" b="1" dirty="0" smtClean="0"/>
              <a:t>Úvod do zahradní terapie, </a:t>
            </a:r>
            <a:endParaRPr lang="cs-CZ" b="1" dirty="0"/>
          </a:p>
          <a:p>
            <a:r>
              <a:rPr lang="cs-CZ" b="1" dirty="0" smtClean="0"/>
              <a:t>29. 3. 2019 </a:t>
            </a:r>
            <a:r>
              <a:rPr lang="cs-CZ" b="1" dirty="0" smtClean="0"/>
              <a:t>VOŠ </a:t>
            </a:r>
            <a:r>
              <a:rPr lang="cs-CZ" b="1" dirty="0" err="1" smtClean="0"/>
              <a:t>Jabok</a:t>
            </a:r>
            <a:endParaRPr lang="cs-CZ" b="1" dirty="0" smtClean="0"/>
          </a:p>
          <a:p>
            <a:r>
              <a:rPr lang="cs-CZ" b="1" dirty="0" smtClean="0"/>
              <a:t>Eliška Hudcová</a:t>
            </a:r>
            <a:endParaRPr lang="cs-CZ" b="1" dirty="0"/>
          </a:p>
        </p:txBody>
      </p:sp>
    </p:spTree>
    <p:extLst>
      <p:ext uri="{BB962C8B-B14F-4D97-AF65-F5344CB8AC3E}">
        <p14:creationId xmlns:p14="http://schemas.microsoft.com/office/powerpoint/2010/main" val="1970202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808" y="182881"/>
            <a:ext cx="11321221" cy="6305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9639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4000"/>
            <a:lum/>
          </a:blip>
          <a:srcRect/>
          <a:stretch>
            <a:fillRect l="-16000" r="-16000"/>
          </a:stretch>
        </a:blipFill>
        <a:effectLst/>
      </p:bgPr>
    </p:bg>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516826204"/>
              </p:ext>
            </p:extLst>
          </p:nvPr>
        </p:nvGraphicFramePr>
        <p:xfrm>
          <a:off x="1854926" y="365760"/>
          <a:ext cx="8699863" cy="5852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796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1000"/>
            <a:lum/>
          </a:blip>
          <a:srcRect/>
          <a:stretch>
            <a:fillRect t="-61000" b="-61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18137497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956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a terapeutické zahrady – zahradní terapie</a:t>
            </a:r>
            <a:endParaRPr lang="en-GB" dirty="0"/>
          </a:p>
        </p:txBody>
      </p:sp>
      <p:sp>
        <p:nvSpPr>
          <p:cNvPr id="3" name="Zástupný symbol pro obsah 2"/>
          <p:cNvSpPr>
            <a:spLocks noGrp="1"/>
          </p:cNvSpPr>
          <p:nvPr>
            <p:ph idx="1"/>
          </p:nvPr>
        </p:nvSpPr>
        <p:spPr/>
        <p:txBody>
          <a:bodyPr/>
          <a:lstStyle/>
          <a:p>
            <a:r>
              <a:rPr lang="cs-CZ" b="1" dirty="0"/>
              <a:t>Sociální a terapeutické zahrady</a:t>
            </a:r>
            <a:r>
              <a:rPr lang="cs-CZ" dirty="0"/>
              <a:t> (</a:t>
            </a:r>
            <a:r>
              <a:rPr lang="cs-CZ" dirty="0" err="1"/>
              <a:t>Social</a:t>
            </a:r>
            <a:r>
              <a:rPr lang="cs-CZ" dirty="0"/>
              <a:t> and </a:t>
            </a:r>
            <a:r>
              <a:rPr lang="cs-CZ" dirty="0" err="1"/>
              <a:t>Therapeutic</a:t>
            </a:r>
            <a:r>
              <a:rPr lang="cs-CZ" dirty="0"/>
              <a:t> </a:t>
            </a:r>
            <a:r>
              <a:rPr lang="cs-CZ" dirty="0" err="1"/>
              <a:t>Horticulture</a:t>
            </a:r>
            <a:r>
              <a:rPr lang="cs-CZ" dirty="0"/>
              <a:t>): terapii v těchto zahradách lze definovat jako proces zaměřený na účastníka, při kterém školení odborníci definují a kontrolují individuální cíle, plánují a realizují činnosti týkající se práce na zahradě nebo práce s rostlinami jako terapeutického prostředku s cílem podpořit u účastníků terapie zdravotně důležité aspekty (</a:t>
            </a:r>
            <a:r>
              <a:rPr lang="cs-CZ" dirty="0" err="1"/>
              <a:t>Relf</a:t>
            </a:r>
            <a:r>
              <a:rPr lang="cs-CZ" dirty="0"/>
              <a:t>, 2006; </a:t>
            </a:r>
            <a:r>
              <a:rPr lang="cs-CZ" dirty="0" err="1"/>
              <a:t>Sempik</a:t>
            </a:r>
            <a:r>
              <a:rPr lang="cs-CZ" dirty="0"/>
              <a:t>, Aldridge, </a:t>
            </a:r>
            <a:r>
              <a:rPr lang="cs-CZ" dirty="0" err="1"/>
              <a:t>Becker</a:t>
            </a:r>
            <a:r>
              <a:rPr lang="cs-CZ" dirty="0"/>
              <a:t>, 2002).</a:t>
            </a:r>
          </a:p>
          <a:p>
            <a:endParaRPr lang="en-GB" dirty="0"/>
          </a:p>
        </p:txBody>
      </p:sp>
    </p:spTree>
    <p:extLst>
      <p:ext uri="{BB962C8B-B14F-4D97-AF65-F5344CB8AC3E}">
        <p14:creationId xmlns:p14="http://schemas.microsoft.com/office/powerpoint/2010/main" val="522091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Animoterapie</a:t>
            </a:r>
            <a:r>
              <a:rPr lang="cs-CZ" dirty="0" smtClean="0"/>
              <a:t>, </a:t>
            </a:r>
            <a:r>
              <a:rPr lang="cs-CZ" dirty="0" err="1" smtClean="0"/>
              <a:t>zoorehabilitace</a:t>
            </a:r>
            <a:endParaRPr lang="en-GB" dirty="0"/>
          </a:p>
        </p:txBody>
      </p:sp>
      <p:sp>
        <p:nvSpPr>
          <p:cNvPr id="3" name="Zástupný symbol pro obsah 2"/>
          <p:cNvSpPr>
            <a:spLocks noGrp="1"/>
          </p:cNvSpPr>
          <p:nvPr>
            <p:ph idx="1"/>
          </p:nvPr>
        </p:nvSpPr>
        <p:spPr/>
        <p:txBody>
          <a:bodyPr/>
          <a:lstStyle/>
          <a:p>
            <a:r>
              <a:rPr lang="cs-CZ" b="1" dirty="0" err="1"/>
              <a:t>Animoterapie</a:t>
            </a:r>
            <a:r>
              <a:rPr lang="cs-CZ" b="1" dirty="0"/>
              <a:t> a </a:t>
            </a:r>
            <a:r>
              <a:rPr lang="cs-CZ" b="1" dirty="0" err="1"/>
              <a:t>zoorehabilitace</a:t>
            </a:r>
            <a:r>
              <a:rPr lang="cs-CZ" dirty="0"/>
              <a:t> (Animal </a:t>
            </a:r>
            <a:r>
              <a:rPr lang="cs-CZ" dirty="0" err="1"/>
              <a:t>Assisted</a:t>
            </a:r>
            <a:r>
              <a:rPr lang="cs-CZ" dirty="0"/>
              <a:t> </a:t>
            </a:r>
            <a:r>
              <a:rPr lang="cs-CZ" dirty="0" err="1"/>
              <a:t>Interventions</a:t>
            </a:r>
            <a:r>
              <a:rPr lang="cs-CZ" dirty="0"/>
              <a:t>): jsou v ČR uznávány coby klasické nástroje rehabilitace v některých zdravotnických zařízeních i zařízeních sociálních služeb. Prostupují výzkumem lidského a zvířecího chování, obsahují poznatky všeobecné a speciální pedagogiky, psychologie, psychiatrie, sociologie, humánní a veterinární medicíny. Jsou založeny na interakci člověka se zvířetem a jeho blahodárných účincích pro fyzickou, psychickou, emocionální i sociální stránku člověka (</a:t>
            </a:r>
            <a:r>
              <a:rPr lang="cs-CZ" dirty="0" err="1"/>
              <a:t>Bokkers</a:t>
            </a:r>
            <a:r>
              <a:rPr lang="cs-CZ" dirty="0"/>
              <a:t>, 2006). </a:t>
            </a:r>
          </a:p>
          <a:p>
            <a:endParaRPr lang="en-GB" dirty="0"/>
          </a:p>
        </p:txBody>
      </p:sp>
    </p:spTree>
    <p:extLst>
      <p:ext uri="{BB962C8B-B14F-4D97-AF65-F5344CB8AC3E}">
        <p14:creationId xmlns:p14="http://schemas.microsoft.com/office/powerpoint/2010/main" val="160652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zemědělství I.</a:t>
            </a:r>
            <a:endParaRPr lang="en-GB" dirty="0"/>
          </a:p>
        </p:txBody>
      </p:sp>
      <p:sp>
        <p:nvSpPr>
          <p:cNvPr id="3" name="Zástupný symbol pro obsah 2"/>
          <p:cNvSpPr>
            <a:spLocks noGrp="1"/>
          </p:cNvSpPr>
          <p:nvPr>
            <p:ph idx="1"/>
          </p:nvPr>
        </p:nvSpPr>
        <p:spPr/>
        <p:txBody>
          <a:bodyPr>
            <a:normAutofit fontScale="92500" lnSpcReduction="10000"/>
          </a:bodyPr>
          <a:lstStyle/>
          <a:p>
            <a:r>
              <a:rPr lang="cs-CZ" b="1" dirty="0"/>
              <a:t>Sociální zemědělství</a:t>
            </a:r>
            <a:r>
              <a:rPr lang="cs-CZ" dirty="0"/>
              <a:t> (</a:t>
            </a:r>
            <a:r>
              <a:rPr lang="cs-CZ" dirty="0" err="1"/>
              <a:t>Social</a:t>
            </a:r>
            <a:r>
              <a:rPr lang="cs-CZ" dirty="0"/>
              <a:t> </a:t>
            </a:r>
            <a:r>
              <a:rPr lang="cs-CZ" dirty="0" err="1"/>
              <a:t>Farming</a:t>
            </a:r>
            <a:r>
              <a:rPr lang="cs-CZ" dirty="0"/>
              <a:t>, Care </a:t>
            </a:r>
            <a:r>
              <a:rPr lang="cs-CZ" dirty="0" err="1"/>
              <a:t>Farming</a:t>
            </a:r>
            <a:r>
              <a:rPr lang="cs-CZ" dirty="0"/>
              <a:t>, </a:t>
            </a:r>
            <a:r>
              <a:rPr lang="cs-CZ" dirty="0" err="1"/>
              <a:t>Farming</a:t>
            </a:r>
            <a:r>
              <a:rPr lang="cs-CZ" dirty="0"/>
              <a:t> </a:t>
            </a:r>
            <a:r>
              <a:rPr lang="cs-CZ" dirty="0" err="1"/>
              <a:t>Therapy</a:t>
            </a:r>
            <a:r>
              <a:rPr lang="cs-CZ" dirty="0"/>
              <a:t>): je multidisciplinární oblast, která se rozprostírá přes více oblastí. Zakládá se na konceptech multifunkčního zemědělství, rozvoje venkova, sociální ekonomiky, sociální integrace a komunitní práce. Na sociálních farmách získávají lidé ohrožení sociálním vyloučením nebo se specifickými potřebami příležitost integračních pracovních míst, alternativních způsobů výkonu sociální práce či terapeutických postupů nebo vzdělávacích aktivit v přirozeném pracovním venkovském prostředí (existují také městské farmy či dostupnější komunitní zahrady). Výhodou sociálního zemědělství je zapojení se do praktických činností, pocit smysluplnosti a odpovědnosti, zažívání variability počasí, sezónnosti, setkávání i se zdravými lidmi (např. </a:t>
            </a:r>
            <a:r>
              <a:rPr lang="cs-CZ" dirty="0" err="1"/>
              <a:t>Sempik</a:t>
            </a:r>
            <a:r>
              <a:rPr lang="cs-CZ" dirty="0"/>
              <a:t>, </a:t>
            </a:r>
            <a:r>
              <a:rPr lang="cs-CZ" dirty="0" err="1"/>
              <a:t>Hine</a:t>
            </a:r>
            <a:r>
              <a:rPr lang="cs-CZ" dirty="0"/>
              <a:t>, </a:t>
            </a:r>
            <a:r>
              <a:rPr lang="cs-CZ" dirty="0" err="1"/>
              <a:t>Wilcox</a:t>
            </a:r>
            <a:r>
              <a:rPr lang="cs-CZ" dirty="0"/>
              <a:t>, 2010). </a:t>
            </a:r>
          </a:p>
          <a:p>
            <a:endParaRPr lang="en-GB" dirty="0"/>
          </a:p>
        </p:txBody>
      </p:sp>
    </p:spTree>
    <p:extLst>
      <p:ext uri="{BB962C8B-B14F-4D97-AF65-F5344CB8AC3E}">
        <p14:creationId xmlns:p14="http://schemas.microsoft.com/office/powerpoint/2010/main" val="4250391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zemědělství II.</a:t>
            </a:r>
            <a:endParaRPr lang="en-GB"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00930356"/>
              </p:ext>
            </p:extLst>
          </p:nvPr>
        </p:nvGraphicFramePr>
        <p:xfrm>
          <a:off x="838200" y="1390650"/>
          <a:ext cx="9906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6808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 v přírodě</a:t>
            </a:r>
            <a:endParaRPr lang="en-GB" dirty="0"/>
          </a:p>
        </p:txBody>
      </p:sp>
      <p:sp>
        <p:nvSpPr>
          <p:cNvPr id="3" name="Zástupný symbol pro obsah 2"/>
          <p:cNvSpPr>
            <a:spLocks noGrp="1"/>
          </p:cNvSpPr>
          <p:nvPr>
            <p:ph idx="1"/>
          </p:nvPr>
        </p:nvSpPr>
        <p:spPr/>
        <p:txBody>
          <a:bodyPr/>
          <a:lstStyle/>
          <a:p>
            <a:r>
              <a:rPr lang="cs-CZ" b="1" dirty="0"/>
              <a:t>Pohyb v přírodě</a:t>
            </a:r>
            <a:r>
              <a:rPr lang="cs-CZ" dirty="0"/>
              <a:t> (</a:t>
            </a:r>
            <a:r>
              <a:rPr lang="cs-CZ" dirty="0" err="1"/>
              <a:t>Facilitated</a:t>
            </a:r>
            <a:r>
              <a:rPr lang="cs-CZ" dirty="0"/>
              <a:t> Green </a:t>
            </a:r>
            <a:r>
              <a:rPr lang="cs-CZ" dirty="0" err="1"/>
              <a:t>Exercice</a:t>
            </a:r>
            <a:r>
              <a:rPr lang="cs-CZ" dirty="0"/>
              <a:t> as </a:t>
            </a:r>
            <a:r>
              <a:rPr lang="cs-CZ" dirty="0" err="1"/>
              <a:t>Treatment</a:t>
            </a:r>
            <a:r>
              <a:rPr lang="cs-CZ" dirty="0"/>
              <a:t>): náleží do oblasti Green care, při které účastnící přímo neformují přírodu. Tento druh léčebných postupů může mít mnoho různých podob, od pohodlné chůze, přes turistiku nebo běh, až po jízdu na kole, na koni či horolezectví. Společnými cíli těchto cvičení je zlepšení tělesné kondice díky pohybu, který zmírňuje zatěžující duševní vlivy jako je stres, deprese, smutek (</a:t>
            </a:r>
            <a:r>
              <a:rPr lang="cs-CZ" dirty="0" err="1"/>
              <a:t>Haubenhofer</a:t>
            </a:r>
            <a:r>
              <a:rPr lang="cs-CZ" dirty="0"/>
              <a:t>, </a:t>
            </a:r>
            <a:r>
              <a:rPr lang="cs-CZ" dirty="0" err="1"/>
              <a:t>Enzenhoger</a:t>
            </a:r>
            <a:r>
              <a:rPr lang="cs-CZ" dirty="0"/>
              <a:t>, </a:t>
            </a:r>
            <a:r>
              <a:rPr lang="cs-CZ" dirty="0" err="1"/>
              <a:t>Kleber</a:t>
            </a:r>
            <a:r>
              <a:rPr lang="cs-CZ" dirty="0"/>
              <a:t> et al., 2013). </a:t>
            </a:r>
          </a:p>
          <a:p>
            <a:endParaRPr lang="en-GB" dirty="0"/>
          </a:p>
        </p:txBody>
      </p:sp>
    </p:spTree>
    <p:extLst>
      <p:ext uri="{BB962C8B-B14F-4D97-AF65-F5344CB8AC3E}">
        <p14:creationId xmlns:p14="http://schemas.microsoft.com/office/powerpoint/2010/main" val="3456444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Ekoterapie</a:t>
            </a:r>
            <a:endParaRPr lang="en-GB" dirty="0"/>
          </a:p>
        </p:txBody>
      </p:sp>
      <p:sp>
        <p:nvSpPr>
          <p:cNvPr id="3" name="Zástupný symbol pro obsah 2"/>
          <p:cNvSpPr>
            <a:spLocks noGrp="1"/>
          </p:cNvSpPr>
          <p:nvPr>
            <p:ph idx="1"/>
          </p:nvPr>
        </p:nvSpPr>
        <p:spPr/>
        <p:txBody>
          <a:bodyPr/>
          <a:lstStyle/>
          <a:p>
            <a:r>
              <a:rPr lang="cs-CZ" b="1" dirty="0" err="1"/>
              <a:t>Ekoterapie</a:t>
            </a:r>
            <a:r>
              <a:rPr lang="cs-CZ" dirty="0"/>
              <a:t> (</a:t>
            </a:r>
            <a:r>
              <a:rPr lang="cs-CZ" dirty="0" err="1"/>
              <a:t>Ecotherapy</a:t>
            </a:r>
            <a:r>
              <a:rPr lang="cs-CZ" dirty="0"/>
              <a:t>): se překrývá především se sociálními a terapeutickými zahradami a sociálním zemědělstvím. Při těchto aktivitách je kladena zvýšená pozornost na environmentální dopady činností, vztahy mezi přírodou a lidmi, na trvalou udržitelnost, ekologii a zdravé prostředí (</a:t>
            </a:r>
            <a:r>
              <a:rPr lang="cs-CZ" dirty="0" err="1"/>
              <a:t>Krajhanzl</a:t>
            </a:r>
            <a:r>
              <a:rPr lang="cs-CZ" dirty="0"/>
              <a:t>, 2014). </a:t>
            </a:r>
          </a:p>
          <a:p>
            <a:endParaRPr lang="en-GB" dirty="0"/>
          </a:p>
        </p:txBody>
      </p:sp>
    </p:spTree>
    <p:extLst>
      <p:ext uri="{BB962C8B-B14F-4D97-AF65-F5344CB8AC3E}">
        <p14:creationId xmlns:p14="http://schemas.microsoft.com/office/powerpoint/2010/main" val="1223139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Terapie v divočině, lesní terapie</a:t>
            </a:r>
            <a:endParaRPr lang="en-GB" dirty="0"/>
          </a:p>
        </p:txBody>
      </p:sp>
      <p:sp>
        <p:nvSpPr>
          <p:cNvPr id="3" name="Zástupný symbol pro obsah 2"/>
          <p:cNvSpPr>
            <a:spLocks noGrp="1"/>
          </p:cNvSpPr>
          <p:nvPr>
            <p:ph idx="1"/>
          </p:nvPr>
        </p:nvSpPr>
        <p:spPr/>
        <p:txBody>
          <a:bodyPr/>
          <a:lstStyle/>
          <a:p>
            <a:r>
              <a:rPr lang="cs-CZ" b="1" dirty="0"/>
              <a:t>Terapie v divočině a terapie v lese</a:t>
            </a:r>
            <a:r>
              <a:rPr lang="cs-CZ" dirty="0"/>
              <a:t> (</a:t>
            </a:r>
            <a:r>
              <a:rPr lang="cs-CZ" dirty="0" err="1"/>
              <a:t>Wilderness</a:t>
            </a:r>
            <a:r>
              <a:rPr lang="cs-CZ" dirty="0"/>
              <a:t> </a:t>
            </a:r>
            <a:r>
              <a:rPr lang="cs-CZ" dirty="0" err="1"/>
              <a:t>therapy</a:t>
            </a:r>
            <a:r>
              <a:rPr lang="cs-CZ" dirty="0"/>
              <a:t>; </a:t>
            </a:r>
            <a:r>
              <a:rPr lang="cs-CZ" dirty="0" err="1"/>
              <a:t>Nature</a:t>
            </a:r>
            <a:r>
              <a:rPr lang="cs-CZ" dirty="0"/>
              <a:t> </a:t>
            </a:r>
            <a:r>
              <a:rPr lang="cs-CZ" dirty="0" err="1"/>
              <a:t>therapy</a:t>
            </a:r>
            <a:r>
              <a:rPr lang="cs-CZ" dirty="0"/>
              <a:t>): využívá k léčebným cílům volné přírody – „divočiny“. Uplatňuje se především ve skupinové terapii, při které jde o posílení odpovědnosti, sebedůvěry, komunikace a kooperace ve skupině a osobní rozvoj na základě pobytu na odlehlém místě ve volné přírodě. Cílovou skupinou jsou hlavně děti a mladiství s problémovým chováním. Při tomto druhu terapie jsou odkázáni na vzájemnou podporu a pomoc (</a:t>
            </a:r>
            <a:r>
              <a:rPr lang="cs-CZ" dirty="0" err="1"/>
              <a:t>Haubenhofer</a:t>
            </a:r>
            <a:r>
              <a:rPr lang="cs-CZ" dirty="0"/>
              <a:t>, </a:t>
            </a:r>
            <a:r>
              <a:rPr lang="cs-CZ" dirty="0" err="1"/>
              <a:t>Enzenhoger</a:t>
            </a:r>
            <a:r>
              <a:rPr lang="cs-CZ" dirty="0"/>
              <a:t>, </a:t>
            </a:r>
            <a:r>
              <a:rPr lang="cs-CZ" dirty="0" err="1"/>
              <a:t>Kleber</a:t>
            </a:r>
            <a:r>
              <a:rPr lang="cs-CZ" dirty="0"/>
              <a:t> et al., 2013</a:t>
            </a:r>
            <a:r>
              <a:rPr lang="cs-CZ" dirty="0" smtClean="0"/>
              <a:t>).</a:t>
            </a:r>
          </a:p>
          <a:p>
            <a:pPr marL="0" indent="0">
              <a:buNone/>
            </a:pPr>
            <a:r>
              <a:rPr lang="en-GB" dirty="0" smtClean="0">
                <a:hlinkClick r:id="rId2"/>
              </a:rPr>
              <a:t>https://www.youtube.com/watch?v=dUMA2skIbXs</a:t>
            </a:r>
            <a:endParaRPr lang="en-GB" dirty="0"/>
          </a:p>
        </p:txBody>
      </p:sp>
    </p:spTree>
    <p:extLst>
      <p:ext uri="{BB962C8B-B14F-4D97-AF65-F5344CB8AC3E}">
        <p14:creationId xmlns:p14="http://schemas.microsoft.com/office/powerpoint/2010/main" val="275607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jako živý organismus</a:t>
            </a:r>
            <a:endParaRPr lang="en-GB" dirty="0"/>
          </a:p>
        </p:txBody>
      </p:sp>
      <p:sp>
        <p:nvSpPr>
          <p:cNvPr id="3" name="Zástupný symbol pro obsah 2"/>
          <p:cNvSpPr>
            <a:spLocks noGrp="1"/>
          </p:cNvSpPr>
          <p:nvPr>
            <p:ph idx="1"/>
          </p:nvPr>
        </p:nvSpPr>
        <p:spPr/>
        <p:txBody>
          <a:bodyPr>
            <a:noAutofit/>
          </a:bodyPr>
          <a:lstStyle/>
          <a:p>
            <a:pPr>
              <a:lnSpc>
                <a:spcPct val="150000"/>
              </a:lnSpc>
            </a:pPr>
            <a:r>
              <a:rPr lang="cs-CZ" sz="1800" b="1" dirty="0" smtClean="0"/>
              <a:t>Dráždivost, </a:t>
            </a:r>
            <a:r>
              <a:rPr lang="cs-CZ" sz="1800" dirty="0" smtClean="0"/>
              <a:t>reakce </a:t>
            </a:r>
            <a:r>
              <a:rPr lang="cs-CZ" sz="1800" dirty="0"/>
              <a:t>na </a:t>
            </a:r>
            <a:r>
              <a:rPr lang="cs-CZ" sz="1800" dirty="0" smtClean="0"/>
              <a:t>podněty, stálost </a:t>
            </a:r>
            <a:r>
              <a:rPr lang="cs-CZ" sz="1800" dirty="0"/>
              <a:t>vnitřního prostředí (homeostáza)</a:t>
            </a:r>
          </a:p>
          <a:p>
            <a:pPr>
              <a:lnSpc>
                <a:spcPct val="150000"/>
              </a:lnSpc>
            </a:pPr>
            <a:r>
              <a:rPr lang="cs-CZ" sz="1800" b="1" dirty="0" smtClean="0"/>
              <a:t>Dědičnost, </a:t>
            </a:r>
            <a:r>
              <a:rPr lang="cs-CZ" sz="1800" dirty="0" smtClean="0"/>
              <a:t>genetická informace, replikace nukleové kyseliny</a:t>
            </a:r>
            <a:endParaRPr lang="cs-CZ" sz="1800" b="1" dirty="0" smtClean="0"/>
          </a:p>
          <a:p>
            <a:pPr>
              <a:lnSpc>
                <a:spcPct val="150000"/>
              </a:lnSpc>
            </a:pPr>
            <a:r>
              <a:rPr lang="cs-CZ" sz="1800" b="1" dirty="0" smtClean="0"/>
              <a:t>Rozmnožování, </a:t>
            </a:r>
            <a:r>
              <a:rPr lang="cs-CZ" sz="1800" dirty="0" smtClean="0"/>
              <a:t>pohlavní, nepohlavní, vegetativní</a:t>
            </a:r>
            <a:r>
              <a:rPr lang="cs-CZ" sz="1800" b="1" dirty="0" smtClean="0"/>
              <a:t> </a:t>
            </a:r>
            <a:endParaRPr lang="cs-CZ" sz="1800" dirty="0" smtClean="0"/>
          </a:p>
          <a:p>
            <a:pPr>
              <a:lnSpc>
                <a:spcPct val="150000"/>
              </a:lnSpc>
            </a:pPr>
            <a:r>
              <a:rPr lang="cs-CZ" sz="1800" b="1" dirty="0" smtClean="0"/>
              <a:t>Metabolismus, </a:t>
            </a:r>
            <a:r>
              <a:rPr lang="cs-CZ" sz="1800" dirty="0" smtClean="0"/>
              <a:t>látkový</a:t>
            </a:r>
            <a:r>
              <a:rPr lang="cs-CZ" sz="1800" dirty="0"/>
              <a:t>, energetický</a:t>
            </a:r>
          </a:p>
          <a:p>
            <a:pPr>
              <a:lnSpc>
                <a:spcPct val="150000"/>
              </a:lnSpc>
            </a:pPr>
            <a:r>
              <a:rPr lang="cs-CZ" sz="1800" b="1" dirty="0" smtClean="0"/>
              <a:t>Vývoj, </a:t>
            </a:r>
            <a:r>
              <a:rPr lang="cs-CZ" sz="1800" dirty="0" smtClean="0"/>
              <a:t>ontogeneze </a:t>
            </a:r>
            <a:r>
              <a:rPr lang="cs-CZ" sz="1800" dirty="0"/>
              <a:t>(vývoj jedince</a:t>
            </a:r>
            <a:r>
              <a:rPr lang="cs-CZ" sz="1800" dirty="0" smtClean="0"/>
              <a:t>), fylogeneze </a:t>
            </a:r>
            <a:r>
              <a:rPr lang="cs-CZ" sz="1800" dirty="0"/>
              <a:t>(vývoj druhu)</a:t>
            </a:r>
          </a:p>
          <a:p>
            <a:pPr>
              <a:lnSpc>
                <a:spcPct val="150000"/>
              </a:lnSpc>
            </a:pPr>
            <a:r>
              <a:rPr lang="cs-CZ" sz="1800" b="1" dirty="0" smtClean="0"/>
              <a:t>Růst, </a:t>
            </a:r>
            <a:r>
              <a:rPr lang="cs-CZ" sz="1800" dirty="0" smtClean="0"/>
              <a:t>omezen </a:t>
            </a:r>
            <a:r>
              <a:rPr lang="cs-CZ" sz="1800" dirty="0"/>
              <a:t>délkou života a </a:t>
            </a:r>
            <a:r>
              <a:rPr lang="cs-CZ" sz="1800" dirty="0" smtClean="0"/>
              <a:t>geny</a:t>
            </a:r>
            <a:endParaRPr lang="cs-CZ" sz="1800" dirty="0"/>
          </a:p>
        </p:txBody>
      </p:sp>
    </p:spTree>
    <p:extLst>
      <p:ext uri="{BB962C8B-B14F-4D97-AF65-F5344CB8AC3E}">
        <p14:creationId xmlns:p14="http://schemas.microsoft.com/office/powerpoint/2010/main" val="493728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a příroda</a:t>
            </a:r>
            <a:endParaRPr lang="en-GB" dirty="0"/>
          </a:p>
        </p:txBody>
      </p:sp>
      <p:sp>
        <p:nvSpPr>
          <p:cNvPr id="3" name="Zástupný symbol pro obsah 2"/>
          <p:cNvSpPr>
            <a:spLocks noGrp="1"/>
          </p:cNvSpPr>
          <p:nvPr>
            <p:ph idx="1"/>
          </p:nvPr>
        </p:nvSpPr>
        <p:spPr/>
        <p:txBody>
          <a:bodyPr/>
          <a:lstStyle/>
          <a:p>
            <a:r>
              <a:rPr lang="cs-CZ" dirty="0" smtClean="0"/>
              <a:t>Environmentální psychologie – věda o lidském prožívání a chování ve vztahu k přírodě a životnímu prostředí</a:t>
            </a:r>
          </a:p>
          <a:p>
            <a:r>
              <a:rPr lang="cs-CZ" dirty="0" smtClean="0"/>
              <a:t>Člověk jako produkt evoluce je integrální součást přírody</a:t>
            </a:r>
          </a:p>
          <a:p>
            <a:r>
              <a:rPr lang="cs-CZ" dirty="0" smtClean="0"/>
              <a:t>Charakteristiky živých organismů</a:t>
            </a:r>
          </a:p>
          <a:p>
            <a:r>
              <a:rPr lang="cs-CZ" dirty="0" smtClean="0"/>
              <a:t>Příroda nás formuje, poznáme, když nám chybí</a:t>
            </a:r>
          </a:p>
          <a:p>
            <a:r>
              <a:rPr lang="cs-CZ" dirty="0" smtClean="0"/>
              <a:t>Rozdíl prostředí – město </a:t>
            </a:r>
            <a:r>
              <a:rPr lang="cs-CZ" dirty="0"/>
              <a:t>x</a:t>
            </a:r>
            <a:r>
              <a:rPr lang="cs-CZ" dirty="0" smtClean="0"/>
              <a:t> průmyslová krajina </a:t>
            </a:r>
            <a:r>
              <a:rPr lang="cs-CZ" dirty="0"/>
              <a:t>x</a:t>
            </a:r>
            <a:r>
              <a:rPr lang="cs-CZ" dirty="0" smtClean="0"/>
              <a:t> zemědělská průmyslová krajina x kulturní příroda </a:t>
            </a:r>
            <a:r>
              <a:rPr lang="cs-CZ" dirty="0"/>
              <a:t>x</a:t>
            </a:r>
            <a:r>
              <a:rPr lang="cs-CZ" dirty="0" smtClean="0"/>
              <a:t> divoká </a:t>
            </a:r>
            <a:r>
              <a:rPr lang="cs-CZ" dirty="0" smtClean="0"/>
              <a:t>příroda</a:t>
            </a:r>
            <a:endParaRPr lang="cs-CZ" dirty="0" smtClean="0"/>
          </a:p>
          <a:p>
            <a:r>
              <a:rPr lang="cs-CZ" dirty="0" smtClean="0"/>
              <a:t>Rozdílné reakce, fyziologické, psychologické, mentální</a:t>
            </a:r>
            <a:endParaRPr lang="en-GB" dirty="0"/>
          </a:p>
        </p:txBody>
      </p:sp>
    </p:spTree>
    <p:extLst>
      <p:ext uri="{BB962C8B-B14F-4D97-AF65-F5344CB8AC3E}">
        <p14:creationId xmlns:p14="http://schemas.microsoft.com/office/powerpoint/2010/main" val="3265786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6172200" y="647700"/>
            <a:ext cx="5181600" cy="5529263"/>
          </a:xfrm>
        </p:spPr>
        <p:txBody>
          <a:bodyPr>
            <a:normAutofit fontScale="85000" lnSpcReduction="20000"/>
          </a:bodyPr>
          <a:lstStyle/>
          <a:p>
            <a:r>
              <a:rPr lang="cs-CZ" dirty="0" smtClean="0"/>
              <a:t>Potřeba kontaktu s přírodou: zájem vyhledávat kontakt s přírodou a trávit v ní volný čas</a:t>
            </a:r>
          </a:p>
          <a:p>
            <a:r>
              <a:rPr lang="cs-CZ" dirty="0" smtClean="0"/>
              <a:t>Adaptace na přírodní podmínky: připravenost pro přímý kontakt s přírodním prostředím (zbavení se pocitu strachu, odporu apod.)</a:t>
            </a:r>
          </a:p>
          <a:p>
            <a:r>
              <a:rPr lang="cs-CZ" dirty="0" smtClean="0"/>
              <a:t>Estetický postoj: citlivost k přírodě, schopnost vyjádřit vlastní prožitek, vnímavost k potřebám živé přírody</a:t>
            </a:r>
          </a:p>
          <a:p>
            <a:r>
              <a:rPr lang="cs-CZ" dirty="0" smtClean="0"/>
              <a:t>Etický postoj: reflexe různých pohledů na přírodu, postojů k ní a ujasňování si hodnot a postojů </a:t>
            </a:r>
          </a:p>
          <a:p>
            <a:r>
              <a:rPr lang="cs-CZ" dirty="0" smtClean="0"/>
              <a:t>Environmentální vědomí: připravenost jednat ve prospěch životního prostředí, znalosti základních principů ochrany přírody, aktivní ovlivňování</a:t>
            </a:r>
          </a:p>
        </p:txBody>
      </p:sp>
      <p:graphicFrame>
        <p:nvGraphicFramePr>
          <p:cNvPr id="5" name="Zástupný symbol pro obsah 3"/>
          <p:cNvGraphicFramePr>
            <a:graphicFrameLocks noGrp="1"/>
          </p:cNvGraphicFramePr>
          <p:nvPr>
            <p:ph sz="half" idx="1"/>
            <p:extLst>
              <p:ext uri="{D42A27DB-BD31-4B8C-83A1-F6EECF244321}">
                <p14:modId xmlns:p14="http://schemas.microsoft.com/office/powerpoint/2010/main" val="2457251486"/>
              </p:ext>
            </p:extLst>
          </p:nvPr>
        </p:nvGraphicFramePr>
        <p:xfrm>
          <a:off x="838200" y="647700"/>
          <a:ext cx="5181600" cy="5529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382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Člověk a rostlina</a:t>
            </a:r>
            <a:endParaRPr lang="cs-CZ" dirty="0"/>
          </a:p>
        </p:txBody>
      </p:sp>
      <p:sp>
        <p:nvSpPr>
          <p:cNvPr id="3" name="Zástupný symbol pro obsah 2"/>
          <p:cNvSpPr>
            <a:spLocks noGrp="1"/>
          </p:cNvSpPr>
          <p:nvPr>
            <p:ph idx="1"/>
          </p:nvPr>
        </p:nvSpPr>
        <p:spPr/>
        <p:txBody>
          <a:bodyPr>
            <a:noAutofit/>
          </a:bodyPr>
          <a:lstStyle/>
          <a:p>
            <a:r>
              <a:rPr lang="cs-CZ" sz="2400" b="1" dirty="0"/>
              <a:t>Interaktivní vztah</a:t>
            </a:r>
            <a:r>
              <a:rPr lang="cs-CZ" sz="2400" dirty="0"/>
              <a:t>: pozitivní/negativní, akce/reakce, aktivita/pasivita</a:t>
            </a:r>
          </a:p>
          <a:p>
            <a:r>
              <a:rPr lang="cs-CZ" sz="2400" b="1" dirty="0"/>
              <a:t>Potřeba smysluplnosti</a:t>
            </a:r>
            <a:r>
              <a:rPr lang="cs-CZ" sz="2400" dirty="0"/>
              <a:t>: starat se a být užitečný (odpovědnost, úspěch, respekt, kompetence, sebeúcta)</a:t>
            </a:r>
          </a:p>
          <a:p>
            <a:r>
              <a:rPr lang="cs-CZ" sz="2400" b="1" dirty="0"/>
              <a:t>Potřeba rytmu</a:t>
            </a:r>
            <a:r>
              <a:rPr lang="cs-CZ" sz="2400" dirty="0"/>
              <a:t>: pravidelnost (denní, sezónní), průběžná a opakovaná péče (jistota, samostatnost, samozřejmost)</a:t>
            </a:r>
          </a:p>
          <a:p>
            <a:r>
              <a:rPr lang="cs-CZ" sz="2400" b="1" dirty="0"/>
              <a:t>Potřeba sounáležitosti</a:t>
            </a:r>
            <a:r>
              <a:rPr lang="cs-CZ" sz="2400" dirty="0"/>
              <a:t>: osobní zaujetí, seznámení, srdeční záležitost</a:t>
            </a:r>
          </a:p>
          <a:p>
            <a:r>
              <a:rPr lang="cs-CZ" sz="2400" b="1" dirty="0"/>
              <a:t>Symbolika rostlin</a:t>
            </a:r>
            <a:r>
              <a:rPr lang="cs-CZ" sz="2400" dirty="0"/>
              <a:t>: metafory pro lidský život, akceptace růstu a chřadnutí</a:t>
            </a:r>
            <a:endParaRPr lang="en-GB" sz="2400" dirty="0"/>
          </a:p>
          <a:p>
            <a:endParaRPr lang="cs-CZ" sz="2400" dirty="0"/>
          </a:p>
        </p:txBody>
      </p:sp>
    </p:spTree>
    <p:extLst>
      <p:ext uri="{BB962C8B-B14F-4D97-AF65-F5344CB8AC3E}">
        <p14:creationId xmlns:p14="http://schemas.microsoft.com/office/powerpoint/2010/main" val="187935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Komunikace mezi člověkem a rostlinou</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Sluch</a:t>
            </a:r>
            <a:r>
              <a:rPr lang="cs-CZ" dirty="0"/>
              <a:t>: akustické, auditivní vnímání zvukových vln</a:t>
            </a:r>
          </a:p>
          <a:p>
            <a:r>
              <a:rPr lang="cs-CZ" b="1" dirty="0"/>
              <a:t>Hmat</a:t>
            </a:r>
            <a:r>
              <a:rPr lang="cs-CZ" dirty="0"/>
              <a:t>: taktilní (dotykové čití – pasívní vnímání mechanických dojmů, teplota, bolest, tlak, vlhko) a haptické vnímání (aktivní vnímání materiálních objektů – velikost, kontury, textura, hmotnost, atd.)</a:t>
            </a:r>
          </a:p>
          <a:p>
            <a:r>
              <a:rPr lang="cs-CZ" b="1" dirty="0"/>
              <a:t>Čich</a:t>
            </a:r>
            <a:r>
              <a:rPr lang="cs-CZ" dirty="0"/>
              <a:t>: vnímání chemických molekul vůně ze vzduchu přes čichovou sliznici v nose, úzce propojeno s chutí</a:t>
            </a:r>
          </a:p>
          <a:p>
            <a:r>
              <a:rPr lang="cs-CZ" b="1" dirty="0"/>
              <a:t>Chuť</a:t>
            </a:r>
            <a:r>
              <a:rPr lang="cs-CZ" dirty="0"/>
              <a:t>: </a:t>
            </a:r>
            <a:r>
              <a:rPr lang="cs-CZ" dirty="0" err="1"/>
              <a:t>gustatorní</a:t>
            </a:r>
            <a:r>
              <a:rPr lang="cs-CZ" dirty="0"/>
              <a:t> vnímání, aktivace chuťových pohárků ve sliznici hltanu a jazyka chemickými podněty v potravě a přenášení informace do mozku </a:t>
            </a:r>
          </a:p>
          <a:p>
            <a:r>
              <a:rPr lang="cs-CZ" b="1" dirty="0"/>
              <a:t>Zrak</a:t>
            </a:r>
            <a:r>
              <a:rPr lang="cs-CZ" dirty="0"/>
              <a:t>: vizuální vnímání – přenos světelných podnětů lidským okem, informace v mozku rozpoznávána a interpretována, porovnávána se zkušeností</a:t>
            </a:r>
            <a:endParaRPr lang="en-GB" dirty="0"/>
          </a:p>
          <a:p>
            <a:endParaRPr lang="cs-CZ" dirty="0"/>
          </a:p>
        </p:txBody>
      </p:sp>
    </p:spTree>
    <p:extLst>
      <p:ext uri="{BB962C8B-B14F-4D97-AF65-F5344CB8AC3E}">
        <p14:creationId xmlns:p14="http://schemas.microsoft.com/office/powerpoint/2010/main" val="174449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Green Care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sz="3600" dirty="0" smtClean="0"/>
              <a:t>Jakákoli plánovaná a zhodnocená aktivita, která podporuje fyzické a duševní zdraví a celkovou kvalitu života jedince při kontaktu s přírodou / přírodními prvky. Green care využívá zahradu, les, krajinné prvky, park, zemědělský provoz, zvířata atd.</a:t>
            </a:r>
          </a:p>
          <a:p>
            <a:pPr marL="0" indent="0">
              <a:buNone/>
            </a:pPr>
            <a:endParaRPr lang="cs-CZ" sz="3600" dirty="0" smtClean="0"/>
          </a:p>
          <a:p>
            <a:pPr>
              <a:buFont typeface="Wingdings" panose="05000000000000000000" pitchFamily="2" charset="2"/>
              <a:buChar char="§"/>
            </a:pPr>
            <a:r>
              <a:rPr lang="cs-CZ" sz="3600" dirty="0" smtClean="0"/>
              <a:t>Terapeutický vliv přírodních prvků na člověka</a:t>
            </a:r>
          </a:p>
          <a:p>
            <a:pPr>
              <a:buFont typeface="Wingdings" panose="05000000000000000000" pitchFamily="2" charset="2"/>
              <a:buChar char="§"/>
            </a:pPr>
            <a:r>
              <a:rPr lang="cs-CZ" sz="3600" dirty="0" smtClean="0"/>
              <a:t>Zlepšit či alespoň udržet stav</a:t>
            </a:r>
          </a:p>
          <a:p>
            <a:endParaRPr lang="cs-CZ" dirty="0"/>
          </a:p>
        </p:txBody>
      </p:sp>
    </p:spTree>
    <p:extLst>
      <p:ext uri="{BB962C8B-B14F-4D97-AF65-F5344CB8AC3E}">
        <p14:creationId xmlns:p14="http://schemas.microsoft.com/office/powerpoint/2010/main" val="1590343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9194" y="352062"/>
            <a:ext cx="10515600" cy="1325563"/>
          </a:xfrm>
        </p:spPr>
        <p:txBody>
          <a:bodyPr>
            <a:normAutofit/>
          </a:bodyPr>
          <a:lstStyle/>
          <a:p>
            <a:r>
              <a:rPr lang="cs-CZ" dirty="0" smtClean="0"/>
              <a:t/>
            </a:r>
            <a:br>
              <a:rPr lang="cs-CZ" dirty="0" smtClean="0"/>
            </a:br>
            <a:r>
              <a:rPr lang="cs-CZ" dirty="0"/>
              <a:t> </a:t>
            </a:r>
            <a:r>
              <a:rPr lang="cs-CZ" dirty="0" smtClean="0"/>
              <a:t>  Oblasti působení</a:t>
            </a:r>
            <a:endParaRPr lang="cs-CZ" dirty="0"/>
          </a:p>
        </p:txBody>
      </p:sp>
      <p:sp>
        <p:nvSpPr>
          <p:cNvPr id="3" name="Zástupný symbol pro obsah 2"/>
          <p:cNvSpPr>
            <a:spLocks noGrp="1"/>
          </p:cNvSpPr>
          <p:nvPr>
            <p:ph sz="half" idx="1"/>
          </p:nvPr>
        </p:nvSpPr>
        <p:spPr/>
        <p:txBody>
          <a:bodyPr>
            <a:normAutofit/>
          </a:bodyPr>
          <a:lstStyle/>
          <a:p>
            <a:pPr lvl="1">
              <a:lnSpc>
                <a:spcPct val="110000"/>
              </a:lnSpc>
            </a:pPr>
            <a:r>
              <a:rPr lang="cs-CZ" sz="2800" b="1" dirty="0" smtClean="0"/>
              <a:t>Fyziologická oblast </a:t>
            </a:r>
          </a:p>
          <a:p>
            <a:pPr lvl="1">
              <a:lnSpc>
                <a:spcPct val="110000"/>
              </a:lnSpc>
            </a:pPr>
            <a:r>
              <a:rPr lang="cs-CZ" sz="2800" b="1" dirty="0" smtClean="0"/>
              <a:t>Kognitivní</a:t>
            </a:r>
          </a:p>
          <a:p>
            <a:pPr lvl="1">
              <a:lnSpc>
                <a:spcPct val="110000"/>
              </a:lnSpc>
            </a:pPr>
            <a:r>
              <a:rPr lang="cs-CZ" sz="2800" b="1" dirty="0"/>
              <a:t>P</a:t>
            </a:r>
            <a:r>
              <a:rPr lang="cs-CZ" sz="2800" b="1" dirty="0" smtClean="0"/>
              <a:t>edagogická oblast</a:t>
            </a:r>
          </a:p>
          <a:p>
            <a:pPr lvl="1">
              <a:lnSpc>
                <a:spcPct val="110000"/>
              </a:lnSpc>
            </a:pPr>
            <a:r>
              <a:rPr lang="cs-CZ" sz="2800" b="1" dirty="0"/>
              <a:t>E</a:t>
            </a:r>
            <a:r>
              <a:rPr lang="cs-CZ" sz="2800" b="1" dirty="0" smtClean="0"/>
              <a:t>mocionální oblast</a:t>
            </a:r>
          </a:p>
          <a:p>
            <a:pPr lvl="1">
              <a:lnSpc>
                <a:spcPct val="110000"/>
              </a:lnSpc>
            </a:pPr>
            <a:r>
              <a:rPr lang="cs-CZ" sz="2800" b="1" dirty="0" smtClean="0"/>
              <a:t>Sociální oblast</a:t>
            </a:r>
          </a:p>
          <a:p>
            <a:pPr lvl="1">
              <a:lnSpc>
                <a:spcPct val="110000"/>
              </a:lnSpc>
            </a:pPr>
            <a:r>
              <a:rPr lang="cs-CZ" sz="2800" b="1" dirty="0" smtClean="0"/>
              <a:t>Spirituální oblast</a:t>
            </a:r>
          </a:p>
          <a:p>
            <a:pPr lvl="1">
              <a:lnSpc>
                <a:spcPct val="110000"/>
              </a:lnSpc>
            </a:pPr>
            <a:r>
              <a:rPr lang="cs-CZ" sz="2800" b="1" dirty="0" smtClean="0"/>
              <a:t>Osobnostní oblast / sebepojetí</a:t>
            </a:r>
          </a:p>
          <a:p>
            <a:pPr marL="0" indent="0">
              <a:buNone/>
            </a:pPr>
            <a:endParaRPr lang="cs-CZ" dirty="0" smtClean="0"/>
          </a:p>
          <a:p>
            <a:endParaRPr lang="cs-CZ" dirty="0"/>
          </a:p>
        </p:txBody>
      </p:sp>
      <p:sp>
        <p:nvSpPr>
          <p:cNvPr id="4" name="Zástupný symbol pro obsah 3"/>
          <p:cNvSpPr>
            <a:spLocks noGrp="1"/>
          </p:cNvSpPr>
          <p:nvPr>
            <p:ph sz="half" idx="2"/>
          </p:nvPr>
        </p:nvSpPr>
        <p:spPr/>
        <p:txBody>
          <a:bodyPr>
            <a:normAutofit/>
          </a:bodyPr>
          <a:lstStyle/>
          <a:p>
            <a:pPr lvl="1">
              <a:lnSpc>
                <a:spcPct val="110000"/>
              </a:lnSpc>
            </a:pPr>
            <a:r>
              <a:rPr lang="cs-CZ" sz="2800" b="1" dirty="0" smtClean="0"/>
              <a:t>Strukturovaný program</a:t>
            </a:r>
          </a:p>
          <a:p>
            <a:pPr lvl="1">
              <a:lnSpc>
                <a:spcPct val="110000"/>
              </a:lnSpc>
            </a:pPr>
            <a:r>
              <a:rPr lang="cs-CZ" sz="2800" b="1" dirty="0" smtClean="0"/>
              <a:t>Definované cíle</a:t>
            </a:r>
          </a:p>
          <a:p>
            <a:pPr lvl="1">
              <a:lnSpc>
                <a:spcPct val="110000"/>
              </a:lnSpc>
            </a:pPr>
            <a:r>
              <a:rPr lang="cs-CZ" sz="2800" b="1" dirty="0" smtClean="0"/>
              <a:t>Individuální přístup a rozmanitost</a:t>
            </a:r>
          </a:p>
          <a:p>
            <a:pPr lvl="1">
              <a:lnSpc>
                <a:spcPct val="110000"/>
              </a:lnSpc>
            </a:pPr>
            <a:r>
              <a:rPr lang="cs-CZ" sz="2800" b="1" dirty="0" smtClean="0"/>
              <a:t>Dokumentace</a:t>
            </a:r>
          </a:p>
          <a:p>
            <a:pPr lvl="1">
              <a:lnSpc>
                <a:spcPct val="110000"/>
              </a:lnSpc>
            </a:pPr>
            <a:r>
              <a:rPr lang="cs-CZ" sz="2800" b="1" dirty="0" smtClean="0"/>
              <a:t>Zhodnocení</a:t>
            </a:r>
          </a:p>
          <a:p>
            <a:endParaRPr lang="cs-CZ" dirty="0"/>
          </a:p>
        </p:txBody>
      </p:sp>
    </p:spTree>
    <p:extLst>
      <p:ext uri="{BB962C8B-B14F-4D97-AF65-F5344CB8AC3E}">
        <p14:creationId xmlns:p14="http://schemas.microsoft.com/office/powerpoint/2010/main" val="415895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Green Care</a:t>
            </a:r>
            <a:endParaRPr lang="cs-CZ" dirty="0"/>
          </a:p>
        </p:txBody>
      </p:sp>
      <p:sp>
        <p:nvSpPr>
          <p:cNvPr id="3" name="Zástupný symbol pro obsah 2"/>
          <p:cNvSpPr>
            <a:spLocks noGrp="1"/>
          </p:cNvSpPr>
          <p:nvPr>
            <p:ph sz="half" idx="1"/>
          </p:nvPr>
        </p:nvSpPr>
        <p:spPr/>
        <p:txBody>
          <a:bodyPr>
            <a:normAutofit fontScale="92500"/>
          </a:bodyPr>
          <a:lstStyle/>
          <a:p>
            <a:r>
              <a:rPr lang="cs-CZ" dirty="0" smtClean="0"/>
              <a:t>Sociální</a:t>
            </a:r>
            <a:r>
              <a:rPr lang="cs-CZ" dirty="0"/>
              <a:t> </a:t>
            </a:r>
            <a:r>
              <a:rPr lang="cs-CZ" dirty="0" smtClean="0"/>
              <a:t>a terapeutické zahrady</a:t>
            </a:r>
          </a:p>
          <a:p>
            <a:r>
              <a:rPr lang="cs-CZ" dirty="0" err="1" smtClean="0"/>
              <a:t>Animoterapie</a:t>
            </a:r>
            <a:r>
              <a:rPr lang="cs-CZ" dirty="0" smtClean="0"/>
              <a:t>, </a:t>
            </a:r>
            <a:r>
              <a:rPr lang="cs-CZ" dirty="0" err="1" smtClean="0"/>
              <a:t>zoorehabilitace</a:t>
            </a:r>
            <a:r>
              <a:rPr lang="cs-CZ" dirty="0" smtClean="0"/>
              <a:t> </a:t>
            </a:r>
          </a:p>
          <a:p>
            <a:r>
              <a:rPr lang="cs-CZ" dirty="0" smtClean="0"/>
              <a:t>Sociální zemědělství</a:t>
            </a:r>
          </a:p>
          <a:p>
            <a:r>
              <a:rPr lang="cs-CZ" dirty="0" smtClean="0"/>
              <a:t>Cvičení v přírodě k terapeutickým účelům</a:t>
            </a:r>
          </a:p>
          <a:p>
            <a:r>
              <a:rPr lang="cs-CZ" dirty="0" err="1" smtClean="0"/>
              <a:t>Ekoterapie</a:t>
            </a:r>
            <a:endParaRPr lang="cs-CZ" dirty="0" smtClean="0"/>
          </a:p>
          <a:p>
            <a:r>
              <a:rPr lang="cs-CZ" dirty="0" smtClean="0"/>
              <a:t>Terapie v divočině a lesní terapie</a:t>
            </a:r>
          </a:p>
          <a:p>
            <a:endParaRPr lang="cs-CZ" dirty="0"/>
          </a:p>
          <a:p>
            <a:r>
              <a:rPr lang="cs-CZ" dirty="0" smtClean="0"/>
              <a:t>(</a:t>
            </a:r>
            <a:r>
              <a:rPr lang="cs-CZ" dirty="0" err="1" smtClean="0"/>
              <a:t>Sempik</a:t>
            </a:r>
            <a:r>
              <a:rPr lang="cs-CZ" dirty="0" smtClean="0"/>
              <a:t>, </a:t>
            </a:r>
            <a:r>
              <a:rPr lang="cs-CZ" dirty="0" err="1" smtClean="0"/>
              <a:t>Hine</a:t>
            </a:r>
            <a:r>
              <a:rPr lang="cs-CZ" dirty="0" smtClean="0"/>
              <a:t>, </a:t>
            </a:r>
            <a:r>
              <a:rPr lang="cs-CZ" dirty="0" err="1" smtClean="0"/>
              <a:t>Wilcox</a:t>
            </a:r>
            <a:r>
              <a:rPr lang="cs-CZ" dirty="0" smtClean="0"/>
              <a:t> </a:t>
            </a:r>
            <a:r>
              <a:rPr lang="cs-CZ" dirty="0" err="1" smtClean="0"/>
              <a:t>eds</a:t>
            </a:r>
            <a:r>
              <a:rPr lang="cs-CZ" dirty="0" smtClean="0"/>
              <a:t>., 2010) </a:t>
            </a:r>
          </a:p>
          <a:p>
            <a:pPr marL="0" indent="0">
              <a:buNone/>
            </a:pPr>
            <a:endParaRPr lang="cs-CZ" dirty="0"/>
          </a:p>
        </p:txBody>
      </p:sp>
      <p:pic>
        <p:nvPicPr>
          <p:cNvPr id="5" name="Zástupný symbol pro obsah 5"/>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6048103" y="928914"/>
            <a:ext cx="5781039" cy="5550263"/>
          </a:xfrm>
          <a:prstGeom prst="rect">
            <a:avLst/>
          </a:prstGeom>
          <a:noFill/>
          <a:ln>
            <a:noFill/>
          </a:ln>
        </p:spPr>
      </p:pic>
    </p:spTree>
    <p:extLst>
      <p:ext uri="{BB962C8B-B14F-4D97-AF65-F5344CB8AC3E}">
        <p14:creationId xmlns:p14="http://schemas.microsoft.com/office/powerpoint/2010/main" val="86979825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3344</TotalTime>
  <Words>875</Words>
  <Application>Microsoft Office PowerPoint</Application>
  <PresentationFormat>Širokoúhlá obrazovka</PresentationFormat>
  <Paragraphs>106</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Wingdings</vt:lpstr>
      <vt:lpstr>Motiv Office</vt:lpstr>
      <vt:lpstr>Člověk a příroda Green Care</vt:lpstr>
      <vt:lpstr>Člověk jako živý organismus</vt:lpstr>
      <vt:lpstr>Člověk a příroda</vt:lpstr>
      <vt:lpstr>Prezentace aplikace PowerPoint</vt:lpstr>
      <vt:lpstr>Člověk a rostlina</vt:lpstr>
      <vt:lpstr>Komunikace mezi člověkem a rostlinou</vt:lpstr>
      <vt:lpstr>Definice Green Care</vt:lpstr>
      <vt:lpstr>    Oblasti působení</vt:lpstr>
      <vt:lpstr>Druhy Green Care</vt:lpstr>
      <vt:lpstr>Prezentace aplikace PowerPoint</vt:lpstr>
      <vt:lpstr>Prezentace aplikace PowerPoint</vt:lpstr>
      <vt:lpstr>Prezentace aplikace PowerPoint</vt:lpstr>
      <vt:lpstr>Sociální a terapeutické zahrady – zahradní terapie</vt:lpstr>
      <vt:lpstr>Animoterapie, zoorehabilitace</vt:lpstr>
      <vt:lpstr>Sociální zemědělství I.</vt:lpstr>
      <vt:lpstr>Sociální zemědělství II.</vt:lpstr>
      <vt:lpstr>Cvičení v přírodě</vt:lpstr>
      <vt:lpstr>Ekoterapie</vt:lpstr>
      <vt:lpstr>Terapie v divočině, lesní terapie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CARE</dc:title>
  <dc:creator>Uživatel systému Windows</dc:creator>
  <cp:lastModifiedBy>Eliška Hudcová</cp:lastModifiedBy>
  <cp:revision>32</cp:revision>
  <dcterms:created xsi:type="dcterms:W3CDTF">2017-03-06T21:56:09Z</dcterms:created>
  <dcterms:modified xsi:type="dcterms:W3CDTF">2019-03-22T08:51:19Z</dcterms:modified>
</cp:coreProperties>
</file>