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9" r:id="rId1"/>
  </p:sldMasterIdLst>
  <p:sldIdLst>
    <p:sldId id="269" r:id="rId2"/>
    <p:sldId id="266" r:id="rId3"/>
    <p:sldId id="268" r:id="rId4"/>
    <p:sldId id="271" r:id="rId5"/>
    <p:sldId id="267" r:id="rId6"/>
    <p:sldId id="270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-18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02" y="-77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28" d="100"/>
          <a:sy n="28" d="100"/>
        </p:scale>
        <p:origin x="-1266" y="-66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eform 2"/>
          <p:cNvSpPr>
            <a:spLocks/>
          </p:cNvSpPr>
          <p:nvPr/>
        </p:nvSpPr>
        <p:spPr bwMode="gray">
          <a:xfrm>
            <a:off x="690563" y="3340100"/>
            <a:ext cx="7653337" cy="485775"/>
          </a:xfrm>
          <a:custGeom>
            <a:avLst/>
            <a:gdLst/>
            <a:ahLst/>
            <a:cxnLst>
              <a:cxn ang="0">
                <a:pos x="163" y="200"/>
              </a:cxn>
              <a:cxn ang="0">
                <a:pos x="4128" y="200"/>
              </a:cxn>
              <a:cxn ang="0">
                <a:pos x="4128" y="429"/>
              </a:cxn>
              <a:cxn ang="0">
                <a:pos x="0" y="441"/>
              </a:cxn>
              <a:cxn ang="0">
                <a:pos x="163" y="200"/>
              </a:cxn>
            </a:cxnLst>
            <a:rect l="0" t="0" r="r" b="b"/>
            <a:pathLst>
              <a:path w="4128" h="479">
                <a:moveTo>
                  <a:pt x="163" y="200"/>
                </a:moveTo>
                <a:cubicBezTo>
                  <a:pt x="163" y="200"/>
                  <a:pt x="2054" y="0"/>
                  <a:pt x="4128" y="200"/>
                </a:cubicBezTo>
                <a:cubicBezTo>
                  <a:pt x="4128" y="200"/>
                  <a:pt x="4128" y="314"/>
                  <a:pt x="4128" y="429"/>
                </a:cubicBezTo>
                <a:cubicBezTo>
                  <a:pt x="2371" y="200"/>
                  <a:pt x="688" y="479"/>
                  <a:pt x="0" y="441"/>
                </a:cubicBezTo>
                <a:lnTo>
                  <a:pt x="163" y="200"/>
                </a:lnTo>
                <a:close/>
              </a:path>
            </a:pathLst>
          </a:custGeom>
          <a:solidFill>
            <a:schemeClr val="hlink">
              <a:alpha val="50000"/>
            </a:schemeClr>
          </a:soli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pPr>
              <a:defRPr/>
            </a:pPr>
            <a:endParaRPr lang="cs-CZ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85800" y="2133600"/>
            <a:ext cx="7772400" cy="1295400"/>
          </a:xfrm>
        </p:spPr>
        <p:txBody>
          <a:bodyPr/>
          <a:lstStyle>
            <a:lvl1pPr>
              <a:defRPr/>
            </a:lvl1pPr>
          </a:lstStyle>
          <a:p>
            <a:r>
              <a:rPr lang="en-CA"/>
              <a:t>Klepnutím upravíte styl předlohy nadpisu.</a:t>
            </a:r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Font typeface="Monotype Sorts" pitchFamily="2" charset="2"/>
              <a:buNone/>
              <a:defRPr/>
            </a:lvl1pPr>
          </a:lstStyle>
          <a:p>
            <a:r>
              <a:rPr lang="en-CA"/>
              <a:t>Klepnutím upravíte styl předlohy podnadpisu.</a:t>
            </a:r>
          </a:p>
        </p:txBody>
      </p:sp>
      <p:sp>
        <p:nvSpPr>
          <p:cNvPr id="5" name="Rectangle 5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7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578963"/>
                </a:solidFill>
              </a:defRPr>
            </a:lvl1pPr>
          </a:lstStyle>
          <a:p>
            <a:pPr>
              <a:defRPr/>
            </a:pPr>
            <a:fld id="{13917C22-26D9-42FC-82B2-E6B6457DC866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203F319-E843-4BDC-94BE-D96266DBD242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304800"/>
            <a:ext cx="1943100" cy="5791200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304800"/>
            <a:ext cx="5676900" cy="5791200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724FF6A-3AE5-44A4-9F19-B22F22D9B7A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61CBC1-B7BB-4CCA-A243-4FAE057A071C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149ABEB-004B-4497-986B-8C0E8C6AB83F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1FB157-0FCD-4D8D-A921-C219405D7FC4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7C6C27-8EA4-4E30-B14F-592988F1E9F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72382FA-3900-45CB-8205-B6BE1700BD05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CE8A2CD-C29E-4FA7-827C-5F8CD9EAAF4E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97391BA-9FD9-407B-A57D-3F2B5E193900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B91DA72-0E43-4AE9-99EF-36719CF1FCF1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304800"/>
            <a:ext cx="7772400" cy="1295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 předlohy nadpisu.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CA" smtClean="0"/>
              <a:t>Klepnutím upravíte styly předlohy textu.</a:t>
            </a:r>
          </a:p>
          <a:p>
            <a:pPr lvl="1"/>
            <a:r>
              <a:rPr lang="en-CA" smtClean="0"/>
              <a:t>Druhá úroveň</a:t>
            </a:r>
          </a:p>
          <a:p>
            <a:pPr lvl="2"/>
            <a:r>
              <a:rPr lang="en-CA" smtClean="0"/>
              <a:t>Třetí úroveň</a:t>
            </a:r>
          </a:p>
          <a:p>
            <a:pPr lvl="3"/>
            <a:r>
              <a:rPr lang="en-CA" smtClean="0"/>
              <a:t>Čtvrtá úroveň</a:t>
            </a:r>
          </a:p>
          <a:p>
            <a:pPr lvl="4"/>
            <a:r>
              <a:rPr lang="en-CA" smtClean="0"/>
              <a:t>Pátá úroveň</a:t>
            </a:r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endParaRPr lang="en-CA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50000"/>
              </a:spcBef>
              <a:defRPr sz="1400">
                <a:solidFill>
                  <a:schemeClr val="bg2"/>
                </a:solidFill>
                <a:latin typeface="Times New Roman" pitchFamily="18" charset="-18"/>
              </a:defRPr>
            </a:lvl1pPr>
          </a:lstStyle>
          <a:p>
            <a:pPr>
              <a:defRPr/>
            </a:pPr>
            <a:fld id="{61AA2767-D072-42C5-8C58-F3189D5C049B}" type="slidenum">
              <a:rPr lang="en-CA"/>
              <a:pPr>
                <a:defRPr/>
              </a:pPr>
              <a:t>‹#›</a:t>
            </a:fld>
            <a:endParaRPr lang="en-CA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16" r:id="rId1"/>
    <p:sldLayoutId id="2147483806" r:id="rId2"/>
    <p:sldLayoutId id="2147483807" r:id="rId3"/>
    <p:sldLayoutId id="2147483808" r:id="rId4"/>
    <p:sldLayoutId id="2147483809" r:id="rId5"/>
    <p:sldLayoutId id="2147483810" r:id="rId6"/>
    <p:sldLayoutId id="2147483811" r:id="rId7"/>
    <p:sldLayoutId id="2147483812" r:id="rId8"/>
    <p:sldLayoutId id="2147483813" r:id="rId9"/>
    <p:sldLayoutId id="2147483814" r:id="rId10"/>
    <p:sldLayoutId id="2147483815" r:id="rId11"/>
  </p:sldLayoutIdLst>
  <p:txStyles>
    <p:titleStyle>
      <a:lvl1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2pPr>
      <a:lvl3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3pPr>
      <a:lvl4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4pPr>
      <a:lvl5pPr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5pPr>
      <a:lvl6pPr marL="4572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6pPr>
      <a:lvl7pPr marL="9144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7pPr>
      <a:lvl8pPr marL="13716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8pPr>
      <a:lvl9pPr marL="1828800" algn="l" rtl="0" eaLnBrk="0" fontAlgn="base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Times New Roman" pitchFamily="18" charset="-18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Font typeface="Monotype Sorts" pitchFamily="2" charset="2"/>
        <a:buChar char="§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chemeClr val="bg2"/>
        </a:buClr>
        <a:buSzPct val="50000"/>
        <a:buFont typeface="Monotype Sorts" pitchFamily="2" charset="2"/>
        <a:buChar char="l"/>
        <a:defRPr kumimoji="1"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CÍL: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Dokázat propojit teoretické znalosti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 výuky a studia odborné literatury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s praktickou zkušeností. 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3600" smtClean="0"/>
              <a:t>Získat zkušenost pro psaní a obhajobu absolventské práce.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36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mtClean="0"/>
              <a:t>FORMÁLNÍ NÁLEŽITOSTI PRÁCE: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Viz „Průvodce studenta“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Rozsah: 8 – 15 NS (14 400 – 27 000 znaků včetně mezer)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000" i="1" smtClean="0"/>
              <a:t>	Do rozsahu se nepočítá anotace, klíčová slova, obsah, seznam literatury a přílohy</a:t>
            </a:r>
          </a:p>
          <a:p>
            <a:pPr>
              <a:lnSpc>
                <a:spcPct val="80000"/>
              </a:lnSpc>
            </a:pPr>
            <a:endParaRPr lang="cs-CZ" sz="2000" i="1" smtClean="0"/>
          </a:p>
          <a:p>
            <a:pPr>
              <a:lnSpc>
                <a:spcPct val="80000"/>
              </a:lnSpc>
            </a:pPr>
            <a:r>
              <a:rPr lang="cs-CZ" sz="2400" smtClean="0"/>
              <a:t>Přílohy se číslují zvlášť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r>
              <a:rPr lang="cs-CZ" sz="2400" smtClean="0"/>
              <a:t>Citování dle normy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	</a:t>
            </a:r>
            <a:r>
              <a:rPr lang="cs-CZ" sz="2000" i="1" smtClean="0"/>
              <a:t>Přímé a nepřímé citace (hranice citací, sekundární citace, …)</a:t>
            </a:r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 </a:t>
            </a:r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</a:pPr>
            <a:endParaRPr lang="cs-CZ" sz="2400" smtClean="0"/>
          </a:p>
          <a:p>
            <a:pPr>
              <a:lnSpc>
                <a:spcPct val="80000"/>
              </a:lnSpc>
              <a:buFont typeface="Monotype Sorts" pitchFamily="2" charset="2"/>
              <a:buNone/>
            </a:pPr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ChangeArrowheads="1"/>
          </p:cNvSpPr>
          <p:nvPr>
            <p:ph type="title"/>
          </p:nvPr>
        </p:nvSpPr>
        <p:spPr>
          <a:xfrm>
            <a:off x="685800" y="304800"/>
            <a:ext cx="7772400" cy="892175"/>
          </a:xfrm>
        </p:spPr>
        <p:txBody>
          <a:bodyPr/>
          <a:lstStyle/>
          <a:p>
            <a:r>
              <a:rPr lang="cs-CZ" sz="4800" smtClean="0"/>
              <a:t>ROČNÍKOVÁ PRÁCE</a:t>
            </a:r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1484313"/>
            <a:ext cx="7772400" cy="4611687"/>
          </a:xfrm>
        </p:spPr>
        <p:txBody>
          <a:bodyPr/>
          <a:lstStyle/>
          <a:p>
            <a:pPr>
              <a:lnSpc>
                <a:spcPct val="80000"/>
              </a:lnSpc>
              <a:buFont typeface="Monotype Sorts" pitchFamily="2" charset="2"/>
              <a:buNone/>
            </a:pPr>
            <a:r>
              <a:rPr lang="cs-CZ" sz="2400" smtClean="0"/>
              <a:t>PRÁCE MUSÍ OBSAHOVAT: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Anotaci 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Klíčová slova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Obsah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Úvod, včetně formulace  cíle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Vlastní část práce, která bude členěna do kapitol, resp.  podkapitol. Tato část práce představuje vlastní zpracování zvoleného tématu a cílů práce.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Shrnutí (zde autor vyhodnotí poznatky,  zkušenosti a závěry, ke kterým dospěl)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Závěr (zde autor zhodnotí, zda dosáhl cílů práce)</a:t>
            </a:r>
          </a:p>
          <a:p>
            <a:pPr>
              <a:lnSpc>
                <a:spcPct val="80000"/>
              </a:lnSpc>
            </a:pPr>
            <a:r>
              <a:rPr lang="cs-CZ" sz="2400" smtClean="0"/>
              <a:t>Seznam literatury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614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Do konce roku (21. 12.) musí každý absolvovat individuální konzultaci s učitelem své seminární skupiny, na kterou přinese :</a:t>
            </a:r>
          </a:p>
          <a:p>
            <a:r>
              <a:rPr lang="cs-CZ" sz="3000" smtClean="0"/>
              <a:t>Téma práce</a:t>
            </a:r>
          </a:p>
          <a:p>
            <a:r>
              <a:rPr lang="cs-CZ" sz="3000" smtClean="0"/>
              <a:t>Cíl práce</a:t>
            </a:r>
          </a:p>
          <a:p>
            <a:r>
              <a:rPr lang="cs-CZ" sz="3000" smtClean="0"/>
              <a:t>Osnovu</a:t>
            </a:r>
          </a:p>
          <a:p>
            <a:r>
              <a:rPr lang="cs-CZ" sz="3000" smtClean="0"/>
              <a:t>Rešerši (seznam literatury k tématu)</a:t>
            </a: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4213" y="1700213"/>
            <a:ext cx="7772400" cy="4114800"/>
          </a:xfrm>
        </p:spPr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Termín odevzdání: </a:t>
            </a:r>
          </a:p>
          <a:p>
            <a:pPr>
              <a:buFont typeface="Monotype Sorts" pitchFamily="2" charset="2"/>
              <a:buNone/>
            </a:pPr>
            <a:r>
              <a:rPr lang="cs-CZ" sz="3000" u="sng" smtClean="0">
                <a:solidFill>
                  <a:srgbClr val="FF0000"/>
                </a:solidFill>
              </a:rPr>
              <a:t>17. března do odevzdávárny</a:t>
            </a:r>
            <a:r>
              <a:rPr lang="cs-CZ" sz="3000" u="sng" smtClean="0"/>
              <a:t> </a:t>
            </a:r>
            <a:r>
              <a:rPr lang="cs-CZ" sz="2400" u="sng" smtClean="0"/>
              <a:t>(kombinované studium)</a:t>
            </a:r>
          </a:p>
          <a:p>
            <a:pPr>
              <a:buFont typeface="Monotype Sorts" pitchFamily="2" charset="2"/>
              <a:buNone/>
            </a:pPr>
            <a:r>
              <a:rPr lang="cs-CZ" sz="3000" u="sng" smtClean="0">
                <a:solidFill>
                  <a:srgbClr val="FF0000"/>
                </a:solidFill>
              </a:rPr>
              <a:t>31. března </a:t>
            </a:r>
            <a:r>
              <a:rPr lang="cs-CZ" sz="2400" u="sng" smtClean="0"/>
              <a:t>(prezenční studium)</a:t>
            </a:r>
          </a:p>
          <a:p>
            <a:pPr>
              <a:buFont typeface="Monotype Sorts" pitchFamily="2" charset="2"/>
              <a:buNone/>
            </a:pPr>
            <a:endParaRPr lang="cs-CZ" sz="1100" smtClean="0"/>
          </a:p>
          <a:p>
            <a:pPr>
              <a:buFont typeface="Monotype Sorts" pitchFamily="2" charset="2"/>
              <a:buNone/>
            </a:pPr>
            <a:r>
              <a:rPr lang="cs-CZ" sz="2400" smtClean="0"/>
              <a:t>Práce bude hodnocena písemnými posudky dvou hodnotitelů (vedoucí skupiny + oponent z jiné skupiny) </a:t>
            </a:r>
          </a:p>
          <a:p>
            <a:pPr>
              <a:buFont typeface="Monotype Sorts" pitchFamily="2" charset="2"/>
              <a:buNone/>
            </a:pPr>
            <a:endParaRPr lang="cs-CZ" sz="1100" smtClean="0"/>
          </a:p>
          <a:p>
            <a:pPr>
              <a:buFont typeface="Monotype Sorts" pitchFamily="2" charset="2"/>
              <a:buNone/>
            </a:pPr>
            <a:r>
              <a:rPr lang="cs-CZ" sz="2400" smtClean="0"/>
              <a:t>Student následně absolvuje obhajobu .</a:t>
            </a:r>
          </a:p>
          <a:p>
            <a:pPr>
              <a:buFont typeface="Monotype Sorts" pitchFamily="2" charset="2"/>
              <a:buNone/>
            </a:pPr>
            <a:r>
              <a:rPr lang="cs-CZ" sz="2400" smtClean="0"/>
              <a:t>Pokud posudky doporučí práci přepracovat, student přepracovanou verzi odevzdá znovu svému vedoucímu skupiny.</a:t>
            </a: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cs-CZ" sz="5400" smtClean="0"/>
              <a:t>ROČNÍKOVÁ PRÁCE</a:t>
            </a:r>
          </a:p>
        </p:txBody>
      </p:sp>
      <p:sp>
        <p:nvSpPr>
          <p:cNvPr id="81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 typeface="Monotype Sorts" pitchFamily="2" charset="2"/>
              <a:buNone/>
            </a:pPr>
            <a:r>
              <a:rPr lang="cs-CZ" sz="3000" smtClean="0"/>
              <a:t>OBHAJOBA PRÁCE: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Představení tématu a cíle práce + způsob jeho dosažení.</a:t>
            </a:r>
          </a:p>
          <a:p>
            <a:pPr>
              <a:buFont typeface="Monotype Sorts" pitchFamily="2" charset="2"/>
              <a:buNone/>
            </a:pPr>
            <a:r>
              <a:rPr lang="cs-CZ" sz="3000" smtClean="0"/>
              <a:t>Obhajoba (reakce) na posudky hodnotitelů.</a:t>
            </a:r>
          </a:p>
          <a:p>
            <a:pPr>
              <a:buFont typeface="Monotype Sorts" pitchFamily="2" charset="2"/>
              <a:buNone/>
            </a:pPr>
            <a:endParaRPr lang="cs-CZ" sz="3000" smtClean="0"/>
          </a:p>
          <a:p>
            <a:pPr>
              <a:buFont typeface="Monotype Sorts" pitchFamily="2" charset="2"/>
              <a:buNone/>
            </a:pPr>
            <a:r>
              <a:rPr lang="cs-CZ" sz="3000" smtClean="0">
                <a:sym typeface="Wingdings" pitchFamily="2" charset="2"/>
              </a:rPr>
              <a:t> ZÁPOČET</a:t>
            </a:r>
            <a:endParaRPr lang="cs-CZ" sz="3000" smtClean="0"/>
          </a:p>
          <a:p>
            <a:pPr>
              <a:buFont typeface="Monotype Sorts" pitchFamily="2" charset="2"/>
              <a:buNone/>
            </a:pPr>
            <a:endParaRPr lang="cs-CZ" sz="2000" smtClean="0"/>
          </a:p>
          <a:p>
            <a:pPr>
              <a:buFont typeface="Monotype Sorts" pitchFamily="2" charset="2"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Čistota">
  <a:themeElements>
    <a:clrScheme name="">
      <a:dk1>
        <a:srgbClr val="333333"/>
      </a:dk1>
      <a:lt1>
        <a:srgbClr val="A9BDA9"/>
      </a:lt1>
      <a:dk2>
        <a:srgbClr val="004C2B"/>
      </a:dk2>
      <a:lt2>
        <a:srgbClr val="578963"/>
      </a:lt2>
      <a:accent1>
        <a:srgbClr val="FFCCCC"/>
      </a:accent1>
      <a:accent2>
        <a:srgbClr val="B3E1B3"/>
      </a:accent2>
      <a:accent3>
        <a:srgbClr val="D1DBD1"/>
      </a:accent3>
      <a:accent4>
        <a:srgbClr val="2A2A2A"/>
      </a:accent4>
      <a:accent5>
        <a:srgbClr val="FFE2E2"/>
      </a:accent5>
      <a:accent6>
        <a:srgbClr val="A2CCA2"/>
      </a:accent6>
      <a:hlink>
        <a:srgbClr val="BDD7E5"/>
      </a:hlink>
      <a:folHlink>
        <a:srgbClr val="D2AAD2"/>
      </a:folHlink>
    </a:clrScheme>
    <a:fontScheme name="Čistota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-18"/>
          </a:defRPr>
        </a:defPPr>
      </a:lstStyle>
    </a:lnDef>
  </a:objectDefaults>
  <a:extraClrSchemeLst>
    <a:extraClrScheme>
      <a:clrScheme name="Čistota 1">
        <a:dk1>
          <a:srgbClr val="333333"/>
        </a:dk1>
        <a:lt1>
          <a:srgbClr val="A9BDA9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D1DBD1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2">
        <a:dk1>
          <a:srgbClr val="333333"/>
        </a:dk1>
        <a:lt1>
          <a:srgbClr val="FFFFFF"/>
        </a:lt1>
        <a:dk2>
          <a:srgbClr val="004C2B"/>
        </a:dk2>
        <a:lt2>
          <a:srgbClr val="578963"/>
        </a:lt2>
        <a:accent1>
          <a:srgbClr val="E1B7B7"/>
        </a:accent1>
        <a:accent2>
          <a:srgbClr val="B3E1B3"/>
        </a:accent2>
        <a:accent3>
          <a:srgbClr val="FFFFFF"/>
        </a:accent3>
        <a:accent4>
          <a:srgbClr val="2A2A2A"/>
        </a:accent4>
        <a:accent5>
          <a:srgbClr val="EED8D8"/>
        </a:accent5>
        <a:accent6>
          <a:srgbClr val="A2CCA2"/>
        </a:accent6>
        <a:hlink>
          <a:srgbClr val="BDD7E5"/>
        </a:hlink>
        <a:folHlink>
          <a:srgbClr val="D2AAD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Čistota 3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37373"/>
        </a:accent6>
        <a:hlink>
          <a:srgbClr val="B2B2B2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Office\Sablony\Návrhy prezentací\Čistota.pot</Template>
  <TotalTime>752</TotalTime>
  <Words>237</Words>
  <Application>Microsoft Office PowerPoint</Application>
  <PresentationFormat>Předvádění na obrazovce (4:3)</PresentationFormat>
  <Paragraphs>53</Paragraphs>
  <Slides>6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7" baseType="lpstr">
      <vt:lpstr>Čistota</vt:lpstr>
      <vt:lpstr>ROČNÍKOVÁ PRÁCE</vt:lpstr>
      <vt:lpstr>ROČNÍKOVÁ PRÁCE</vt:lpstr>
      <vt:lpstr>ROČNÍKOVÁ PRÁCE</vt:lpstr>
      <vt:lpstr>ROČNÍKOVÁ PRÁCE</vt:lpstr>
      <vt:lpstr>ROČNÍKOVÁ PRÁCE</vt:lpstr>
      <vt:lpstr>ROČNÍKOVÁ PRÁCE</vt:lpstr>
    </vt:vector>
  </TitlesOfParts>
  <Company>my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METODICKÝ A SUPERVIZNÍ SEMINÁŘ K PRAXI</dc:title>
  <dc:creator>Hanka</dc:creator>
  <cp:lastModifiedBy>Hanka</cp:lastModifiedBy>
  <cp:revision>59</cp:revision>
  <dcterms:created xsi:type="dcterms:W3CDTF">2012-02-13T20:24:53Z</dcterms:created>
  <dcterms:modified xsi:type="dcterms:W3CDTF">2019-02-16T11:14:48Z</dcterms:modified>
</cp:coreProperties>
</file>