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9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49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60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07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9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8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3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37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51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7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79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0478C-56A1-44AD-B2C8-A07BC76137CE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2BE7A-0DE9-4038-B019-6314A6D4FE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34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Terapeutické přístupy ve Speciální pedagogice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Pokročilé metody </a:t>
            </a:r>
          </a:p>
          <a:p>
            <a:r>
              <a:rPr lang="cs-CZ" dirty="0" smtClean="0"/>
              <a:t>speciální pedagogiky</a:t>
            </a:r>
          </a:p>
          <a:p>
            <a:r>
              <a:rPr lang="cs-CZ" dirty="0" err="1" smtClean="0"/>
              <a:t>Jabok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567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Expresivní terapie – arteterapie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Arteterapie – využívá prostředků výtvarného umění použitou za účelem pomoci lidem změnit jejich chování, myšlení, emoce...</a:t>
            </a:r>
          </a:p>
          <a:p>
            <a:r>
              <a:rPr lang="cs-CZ" dirty="0" smtClean="0"/>
              <a:t>Pro AT je víc důležitý proces tvorby než produkt výtvarného úsilí klienta</a:t>
            </a:r>
          </a:p>
          <a:p>
            <a:r>
              <a:rPr lang="cs-CZ" dirty="0" smtClean="0"/>
              <a:t>Metody:</a:t>
            </a:r>
          </a:p>
          <a:p>
            <a:r>
              <a:rPr lang="cs-CZ" dirty="0" smtClean="0"/>
              <a:t>Volný výtvarný projev (nakresli, co chceš...)</a:t>
            </a:r>
          </a:p>
          <a:p>
            <a:r>
              <a:rPr lang="cs-CZ" dirty="0" smtClean="0"/>
              <a:t>Výtvarný projev při hudbě (asociace zachycené výtvarně na styl hudby)</a:t>
            </a:r>
          </a:p>
          <a:p>
            <a:r>
              <a:rPr lang="cs-CZ" dirty="0" smtClean="0"/>
              <a:t>Skupinové výtvarné činnosti (jako prostředek úpravy vztahů v kolektivu)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3100" i="1" dirty="0" smtClean="0"/>
              <a:t>Zdroj: </a:t>
            </a:r>
            <a:r>
              <a:rPr lang="cs-CZ" sz="3100" i="1" dirty="0" err="1" smtClean="0"/>
              <a:t>Psychopedie</a:t>
            </a:r>
            <a:r>
              <a:rPr lang="cs-CZ" sz="3100" i="1" dirty="0" smtClean="0"/>
              <a:t> – Milan Valenta, Oldřich Müller</a:t>
            </a:r>
            <a:endParaRPr lang="cs-CZ" sz="3100" i="1" dirty="0"/>
          </a:p>
        </p:txBody>
      </p:sp>
    </p:spTree>
    <p:extLst>
      <p:ext uri="{BB962C8B-B14F-4D97-AF65-F5344CB8AC3E}">
        <p14:creationId xmlns:p14="http://schemas.microsoft.com/office/powerpoint/2010/main" val="268853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Terapeutické přístupy směřují od odstranění či zmírnění nežádoucích potíží nebo odstranění jejich příčin k jisté prospěšné změně.</a:t>
            </a:r>
          </a:p>
          <a:p>
            <a:r>
              <a:rPr lang="cs-CZ" dirty="0" smtClean="0"/>
              <a:t>TP uplatňované v péči o osoby s mentálním postižením jsou především činnostního charakteru. To znamená, že ke svým cílům využívají speciálních lidských činností např. hry, psychomotoriky, práce, kontaktu se zvířetem, umění...)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9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Terapie hrou</a:t>
            </a:r>
          </a:p>
          <a:p>
            <a:r>
              <a:rPr lang="cs-CZ" dirty="0" smtClean="0"/>
              <a:t>Činnostní a pracovní terapie </a:t>
            </a:r>
          </a:p>
          <a:p>
            <a:r>
              <a:rPr lang="cs-CZ" dirty="0" smtClean="0"/>
              <a:t>Psychomotorické terapie</a:t>
            </a:r>
          </a:p>
          <a:p>
            <a:r>
              <a:rPr lang="cs-CZ" dirty="0" smtClean="0"/>
              <a:t>Terapie s účastí zvířete (zooterapie, </a:t>
            </a:r>
            <a:r>
              <a:rPr lang="cs-CZ" dirty="0" err="1" smtClean="0"/>
              <a:t>animoterapie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Expresivní terapie (arteterapie v širším slova smyslu)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09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Činnostní a pracovní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</a:t>
            </a:r>
            <a:r>
              <a:rPr lang="cs-CZ" dirty="0" smtClean="0"/>
              <a:t>ezi činnostní a pracovní terapií je velmi tenká hranice, hlavním záchytným bodem může být, že pracovní terapie (ergoterapie) směřuje k jistému konkrétnímu výrobku, k výsledku práce. </a:t>
            </a:r>
          </a:p>
          <a:p>
            <a:r>
              <a:rPr lang="cs-CZ" dirty="0" smtClean="0"/>
              <a:t>U mládeže a dospělých klientů se dosahuje terapeutických cílů prostřednictvím rukodělných činností (práce s textilem, se dřevem, přírodními materiály...) a nácvikem v oblasti praktického života </a:t>
            </a:r>
            <a:br>
              <a:rPr lang="cs-CZ" dirty="0" smtClean="0"/>
            </a:br>
            <a:r>
              <a:rPr lang="cs-CZ" dirty="0" smtClean="0"/>
              <a:t>(v oblasti samostatného bydlení, péče o domácnost...) </a:t>
            </a:r>
          </a:p>
          <a:p>
            <a:r>
              <a:rPr lang="cs-CZ" dirty="0" smtClean="0"/>
              <a:t>U dětí využívá pracovní (činnostní) terapie formu dětské hry (imitovány každodenní práce nebo profese, sebeobsluha, hygiena...)</a:t>
            </a:r>
          </a:p>
        </p:txBody>
      </p:sp>
    </p:spTree>
    <p:extLst>
      <p:ext uri="{BB962C8B-B14F-4D97-AF65-F5344CB8AC3E}">
        <p14:creationId xmlns:p14="http://schemas.microsoft.com/office/powerpoint/2010/main" val="350519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Psychomotorická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Dochází k ovlivnění duševních funkcí a osobnosti člověka za pomoci tělesné aktivace.</a:t>
            </a:r>
          </a:p>
          <a:p>
            <a:r>
              <a:rPr lang="cs-CZ" dirty="0"/>
              <a:t>P</a:t>
            </a:r>
            <a:r>
              <a:rPr lang="cs-CZ" dirty="0" smtClean="0"/>
              <a:t>sychomotorika </a:t>
            </a:r>
            <a:r>
              <a:rPr lang="cs-CZ" dirty="0"/>
              <a:t>zahrnuje pohybové aktivity za účelem zlepšení obratnosti, posílení fyzické zdatnosti a jejím cílem je bezděčné prožívání radosti z pohybu, ze hry a z tělesných cvičení. Směřuje k vytvoření tzv. bio – psycho – </a:t>
            </a:r>
            <a:r>
              <a:rPr lang="cs-CZ" dirty="0" err="1"/>
              <a:t>socio</a:t>
            </a:r>
            <a:r>
              <a:rPr lang="cs-CZ" dirty="0"/>
              <a:t> – spirituální pohody člověka</a:t>
            </a:r>
            <a:r>
              <a:rPr lang="cs-CZ" dirty="0" smtClean="0"/>
              <a:t>.</a:t>
            </a:r>
          </a:p>
          <a:p>
            <a:r>
              <a:rPr lang="cs-CZ" dirty="0"/>
              <a:t>Při psychomotorických aktivitách se využívá řada netradičních pomůcek a náčiní, většinou však jednoduchých a běžně dostupných. Základními pomůcky, jakými jsou padák, molitanový míč, deky, noviny, balanční pomůcky (šlapák, chůdy, rolovací deska s válcem, káča), pivní tácky či víčka od PET lahví.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4031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s účastí zvířete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Hipoterapie</a:t>
            </a:r>
            <a:r>
              <a:rPr lang="cs-CZ" dirty="0" smtClean="0"/>
              <a:t> – součástí terapie je zmírnění až odstranění hendikepu pomocí práce s koněm a ježdění na koni. </a:t>
            </a:r>
          </a:p>
          <a:p>
            <a:r>
              <a:rPr lang="cs-CZ" dirty="0" smtClean="0"/>
              <a:t>Používá se přirozeného pohybu koně s jeho </a:t>
            </a:r>
            <a:r>
              <a:rPr lang="cs-CZ" dirty="0" err="1" smtClean="0"/>
              <a:t>chůzovým</a:t>
            </a:r>
            <a:r>
              <a:rPr lang="cs-CZ" dirty="0" smtClean="0"/>
              <a:t> mechanismem jako motorického vzoru. S </a:t>
            </a:r>
            <a:r>
              <a:rPr lang="cs-CZ" dirty="0" err="1" smtClean="0"/>
              <a:t>hipoterapií</a:t>
            </a:r>
            <a:r>
              <a:rPr lang="cs-CZ" dirty="0" smtClean="0"/>
              <a:t> je možné začít po 3. roce věku dítěte.</a:t>
            </a:r>
          </a:p>
          <a:p>
            <a:r>
              <a:rPr lang="cs-CZ" b="1" dirty="0" smtClean="0"/>
              <a:t>Canisterapie</a:t>
            </a:r>
            <a:r>
              <a:rPr lang="cs-CZ" dirty="0" smtClean="0"/>
              <a:t> – použití psa v následujících rolích, asistenční (pomoc při každodenních úkolech), terapeutický (ovlivňují psychický a tělesný stav) a signální (při potřebě přivolat pomoc).</a:t>
            </a:r>
          </a:p>
          <a:p>
            <a:r>
              <a:rPr lang="cs-CZ" dirty="0" smtClean="0"/>
              <a:t>Dílčí formy – mazlení se, hlazení, cílené hry s využitím pomůcek, polohování v prostoru, komunikace se psem, uvolňování a prohřívání spasmů...</a:t>
            </a:r>
          </a:p>
        </p:txBody>
      </p:sp>
    </p:spTree>
    <p:extLst>
      <p:ext uri="{BB962C8B-B14F-4D97-AF65-F5344CB8AC3E}">
        <p14:creationId xmlns:p14="http://schemas.microsoft.com/office/powerpoint/2010/main" val="320938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Expresivní terapie – arteterapie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Muzikoterapie a metody:</a:t>
            </a:r>
          </a:p>
          <a:p>
            <a:r>
              <a:rPr lang="cs-CZ" dirty="0" smtClean="0"/>
              <a:t>Hudební improvizace (spontánní lidský hudební projev, umožňující přirozené vyjadřování a chování)</a:t>
            </a:r>
          </a:p>
          <a:p>
            <a:r>
              <a:rPr lang="cs-CZ" dirty="0" smtClean="0"/>
              <a:t>Hudební interpretace (reprodukce založená na předem známého hudebního materiálu)</a:t>
            </a:r>
          </a:p>
          <a:p>
            <a:r>
              <a:rPr lang="cs-CZ" dirty="0" smtClean="0"/>
              <a:t>Zpěv písní (vhodný pro společenský kontakt a kultivaci řečového projevu)</a:t>
            </a:r>
          </a:p>
          <a:p>
            <a:r>
              <a:rPr lang="cs-CZ" dirty="0" smtClean="0"/>
              <a:t>Dechová cvičení při interaktivní hudbě</a:t>
            </a:r>
          </a:p>
          <a:p>
            <a:r>
              <a:rPr lang="cs-CZ" dirty="0" smtClean="0"/>
              <a:t>Pohybové aktivity při hudbě (během hudby dostávají různá témata pro pohybové ztvárnění)</a:t>
            </a:r>
          </a:p>
          <a:p>
            <a:r>
              <a:rPr lang="cs-CZ" dirty="0" smtClean="0"/>
              <a:t>Poslech hudby (předem daný záměr, jak dlouho, proč tento typ hudby atd.)</a:t>
            </a:r>
          </a:p>
          <a:p>
            <a:r>
              <a:rPr lang="cs-CZ" dirty="0" smtClean="0"/>
              <a:t>Kompozice hudby a psaní písní (není třeba znát noty, stačí využití instrumentáře Carla </a:t>
            </a:r>
            <a:r>
              <a:rPr lang="cs-CZ" dirty="0" err="1" smtClean="0"/>
              <a:t>Orffa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6850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Expresivní terapie – arteterapie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Dramaterapie – převažují skupinové aktivity využívající ve skupinové dynamice divadelních  a dramatických prostředků.</a:t>
            </a:r>
          </a:p>
          <a:p>
            <a:r>
              <a:rPr lang="cs-CZ" dirty="0" smtClean="0"/>
              <a:t>Teatroterapie – obdobné vymezení s rozdílem, že je terapie zaměřená na výsledný divadelní tvar. </a:t>
            </a:r>
          </a:p>
          <a:p>
            <a:r>
              <a:rPr lang="cs-CZ" dirty="0" smtClean="0"/>
              <a:t>Ze základních prostředků dramaterapie je improvizace:</a:t>
            </a:r>
          </a:p>
          <a:p>
            <a:pPr marL="457200" lvl="1" indent="0">
              <a:buNone/>
            </a:pPr>
            <a:r>
              <a:rPr lang="cs-CZ" b="1" dirty="0" smtClean="0"/>
              <a:t>Plánovaná </a:t>
            </a:r>
            <a:r>
              <a:rPr lang="cs-CZ" dirty="0" smtClean="0"/>
              <a:t>– klient se dopředu rozhoduje, jaké místo v improvizaci zaujme, improvizace je velmi strukturovaná</a:t>
            </a:r>
          </a:p>
          <a:p>
            <a:pPr marL="457200" lvl="1" indent="0">
              <a:buNone/>
            </a:pPr>
            <a:r>
              <a:rPr lang="cs-CZ" b="1" dirty="0" smtClean="0"/>
              <a:t>Neplánovaná </a:t>
            </a:r>
            <a:r>
              <a:rPr lang="cs-CZ" dirty="0" smtClean="0"/>
              <a:t>– klient má okamžitou možnost volby, zda vstup do určité role přijmout nebo nepřijmout</a:t>
            </a:r>
          </a:p>
          <a:p>
            <a:pPr marL="457200" lvl="1" indent="0">
              <a:buNone/>
            </a:pPr>
            <a:r>
              <a:rPr lang="cs-CZ" b="1" dirty="0" smtClean="0"/>
              <a:t>Nepřipravená </a:t>
            </a:r>
            <a:r>
              <a:rPr lang="cs-CZ" dirty="0" smtClean="0"/>
              <a:t>– je zcela mimo plán a záměr terapeuta, klient dopředu nepředvídá roli ani situaci, přechází z jedné scény do druhé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140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Expresivní terapie – arteterapie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 smtClean="0"/>
              <a:t>Struktura DT lekce:</a:t>
            </a:r>
          </a:p>
          <a:p>
            <a:pPr marL="457200" lvl="1" indent="0">
              <a:buNone/>
            </a:pPr>
            <a:r>
              <a:rPr lang="cs-CZ" dirty="0" smtClean="0"/>
              <a:t>Úvod (pozdrav terapeuta se skupinou)</a:t>
            </a:r>
          </a:p>
          <a:p>
            <a:pPr marL="457200" lvl="1" indent="0">
              <a:buNone/>
            </a:pPr>
            <a:r>
              <a:rPr lang="cs-CZ" dirty="0" smtClean="0"/>
              <a:t>Rozcvička, zahřívací </a:t>
            </a:r>
            <a:r>
              <a:rPr lang="cs-CZ" dirty="0" err="1" smtClean="0"/>
              <a:t>warm</a:t>
            </a:r>
            <a:r>
              <a:rPr lang="cs-CZ" dirty="0" smtClean="0"/>
              <a:t> up (krátká hra)</a:t>
            </a:r>
          </a:p>
          <a:p>
            <a:pPr marL="457200" lvl="1" indent="0">
              <a:buNone/>
            </a:pPr>
            <a:r>
              <a:rPr lang="cs-CZ" dirty="0" smtClean="0"/>
              <a:t>Otevření hracího prostoru (rituál)</a:t>
            </a:r>
          </a:p>
          <a:p>
            <a:pPr marL="457200" lvl="1" indent="0">
              <a:buNone/>
            </a:pPr>
            <a:r>
              <a:rPr lang="cs-CZ" dirty="0" smtClean="0"/>
              <a:t>„nastartování“ hry</a:t>
            </a:r>
          </a:p>
          <a:p>
            <a:pPr marL="457200" lvl="1" indent="0">
              <a:buNone/>
            </a:pPr>
            <a:r>
              <a:rPr lang="cs-CZ" dirty="0" smtClean="0"/>
              <a:t>Hlavní část sezení</a:t>
            </a:r>
          </a:p>
          <a:p>
            <a:pPr marL="457200" lvl="1" indent="0">
              <a:buNone/>
            </a:pPr>
            <a:r>
              <a:rPr lang="cs-CZ" dirty="0" smtClean="0"/>
              <a:t>Uzavření sezení (rituál)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3065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709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Terapeutické přístupy ve Speciální pedagogice</vt:lpstr>
      <vt:lpstr>Prezentace aplikace PowerPoint</vt:lpstr>
      <vt:lpstr>Činnostní terapie</vt:lpstr>
      <vt:lpstr>Činnostní a pracovní terapie</vt:lpstr>
      <vt:lpstr>Psychomotorická terapie</vt:lpstr>
      <vt:lpstr>Terapie s účastí zvířete</vt:lpstr>
      <vt:lpstr>Expresivní terapie – arteterapie v širším slova smyslu</vt:lpstr>
      <vt:lpstr>Expresivní terapie – arteterapie v širším slova smyslu</vt:lpstr>
      <vt:lpstr>Expresivní terapie – arteterapie v širším slova smyslu</vt:lpstr>
      <vt:lpstr>Expresivní terapie – arteterapie v širším slova smyslu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Terapeutické přístupy ve Speciální pedagogice</dc:title>
  <dc:creator>gd</dc:creator>
  <cp:lastModifiedBy>gd</cp:lastModifiedBy>
  <cp:revision>9</cp:revision>
  <dcterms:created xsi:type="dcterms:W3CDTF">2018-05-22T14:49:57Z</dcterms:created>
  <dcterms:modified xsi:type="dcterms:W3CDTF">2018-05-22T16:44:00Z</dcterms:modified>
</cp:coreProperties>
</file>