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9" r:id="rId3"/>
    <p:sldId id="292" r:id="rId4"/>
    <p:sldId id="293" r:id="rId5"/>
    <p:sldId id="294" r:id="rId6"/>
    <p:sldId id="295" r:id="rId7"/>
    <p:sldId id="296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BF35"/>
    <a:srgbClr val="00CC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327" autoAdjust="0"/>
    <p:restoredTop sz="94660"/>
  </p:normalViewPr>
  <p:slideViewPr>
    <p:cSldViewPr>
      <p:cViewPr>
        <p:scale>
          <a:sx n="50" d="100"/>
          <a:sy n="50" d="100"/>
        </p:scale>
        <p:origin x="-931" y="-21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-1611560"/>
            <a:ext cx="9122420" cy="3348717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5183641"/>
            <a:ext cx="9122420" cy="334871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Co je </a:t>
            </a:r>
            <a:r>
              <a:rPr lang="cs-CZ" b="1" dirty="0" err="1"/>
              <a:t>R</a:t>
            </a:r>
            <a:r>
              <a:rPr lang="cs-CZ" b="1" dirty="0" err="1" smtClean="0"/>
              <a:t>ecovery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Klíčový přístup v systémech psychiatrie USA, Nový Zéland, Irska a dalších...</a:t>
            </a:r>
          </a:p>
          <a:p>
            <a:r>
              <a:rPr lang="cs-CZ" dirty="0" smtClean="0"/>
              <a:t>Česky – náhrada, uzdravení, obnova, regenerace</a:t>
            </a:r>
          </a:p>
          <a:p>
            <a:r>
              <a:rPr lang="cs-CZ" dirty="0" smtClean="0"/>
              <a:t>V našem kontextu – zotavení / </a:t>
            </a:r>
            <a:r>
              <a:rPr lang="cs-CZ" dirty="0" err="1" smtClean="0"/>
              <a:t>úzdrava</a:t>
            </a:r>
            <a:r>
              <a:rPr lang="cs-CZ" dirty="0" smtClean="0"/>
              <a:t> (spíše v lékařském prostředí)</a:t>
            </a:r>
          </a:p>
          <a:p>
            <a:r>
              <a:rPr lang="cs-CZ" dirty="0" smtClean="0"/>
              <a:t>Zotavení – je způsob, jak žít spokojený nadějeplný a přínosný život přes všechna omezení způsobena nemocí.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107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-675456"/>
            <a:ext cx="9122420" cy="3348717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5183641"/>
            <a:ext cx="9122420" cy="334871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Základní principy zotavení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990" y="1170987"/>
            <a:ext cx="8352482" cy="49223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u="sng" dirty="0" smtClean="0"/>
              <a:t>Fáze: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Bojuji s nemocí – žiji s nemocí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Přijetí pomoci – uvěření – učení se – samostatnost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Naděje – konání – příležitost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/>
          </a:p>
          <a:p>
            <a:pPr marL="0" indent="0">
              <a:buNone/>
            </a:pPr>
            <a:r>
              <a:rPr lang="cs-CZ" sz="2800" u="sng" dirty="0" smtClean="0"/>
              <a:t>Model Dr. </a:t>
            </a:r>
            <a:r>
              <a:rPr lang="cs-CZ" sz="2800" u="sng" dirty="0" err="1" smtClean="0"/>
              <a:t>Raginse</a:t>
            </a:r>
            <a:r>
              <a:rPr lang="cs-CZ" sz="2800" u="sng" dirty="0" smtClean="0"/>
              <a:t>:</a:t>
            </a:r>
          </a:p>
          <a:p>
            <a:pPr marL="0" indent="0">
              <a:buNone/>
            </a:pPr>
            <a:r>
              <a:rPr lang="cs-CZ" sz="2800" dirty="0" smtClean="0"/>
              <a:t>Naděje – zplnomocnění – zodpovědnost – smysluplná životní role</a:t>
            </a:r>
            <a:endParaRPr lang="cs-CZ" sz="4000" dirty="0" smtClean="0"/>
          </a:p>
        </p:txBody>
      </p:sp>
    </p:spTree>
    <p:extLst>
      <p:ext uri="{BB962C8B-B14F-4D97-AF65-F5344CB8AC3E}">
        <p14:creationId xmlns:p14="http://schemas.microsoft.com/office/powerpoint/2010/main" val="407115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-675456"/>
            <a:ext cx="9122420" cy="3348717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5183641"/>
            <a:ext cx="9122420" cy="334871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Principy zotavení: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990" y="1170987"/>
            <a:ext cx="8352482" cy="492230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cs-CZ" sz="5700" b="1" dirty="0" smtClean="0"/>
              <a:t>Naděje</a:t>
            </a:r>
          </a:p>
          <a:p>
            <a:pPr>
              <a:buFontTx/>
              <a:buChar char="-"/>
            </a:pPr>
            <a:r>
              <a:rPr lang="cs-CZ" sz="4000" dirty="0"/>
              <a:t>D</a:t>
            </a:r>
            <a:r>
              <a:rPr lang="cs-CZ" sz="4000" dirty="0" smtClean="0"/>
              <a:t>ůvěra, že bude lépe.</a:t>
            </a:r>
          </a:p>
          <a:p>
            <a:pPr>
              <a:buFontTx/>
              <a:buChar char="-"/>
            </a:pPr>
            <a:r>
              <a:rPr lang="cs-CZ" sz="4000" dirty="0" smtClean="0"/>
              <a:t>Nejde o falešné vzdušné zámky, ale o rozumně podložené vize, jak by se věci mohly vyvíjet.</a:t>
            </a:r>
          </a:p>
          <a:p>
            <a:pPr>
              <a:buFontTx/>
              <a:buChar char="-"/>
            </a:pPr>
            <a:r>
              <a:rPr lang="cs-CZ" sz="4000" b="1" dirty="0" smtClean="0"/>
              <a:t>Co mohu jako expert:</a:t>
            </a:r>
          </a:p>
          <a:p>
            <a:pPr>
              <a:buFontTx/>
              <a:buChar char="-"/>
            </a:pPr>
            <a:r>
              <a:rPr lang="cs-CZ" sz="4000" dirty="0" smtClean="0"/>
              <a:t>Připomenout situace, které dotyčný zvládl</a:t>
            </a:r>
          </a:p>
          <a:p>
            <a:pPr>
              <a:buFontTx/>
              <a:buChar char="-"/>
            </a:pPr>
            <a:r>
              <a:rPr lang="cs-CZ" sz="4000" dirty="0" smtClean="0"/>
              <a:t>Uvádět příklady jiných, kteří podobné situace zvládli</a:t>
            </a:r>
          </a:p>
          <a:p>
            <a:pPr>
              <a:buFontTx/>
              <a:buChar char="-"/>
            </a:pPr>
            <a:r>
              <a:rPr lang="cs-CZ" sz="4000" dirty="0" smtClean="0"/>
              <a:t>Vyjádřit vlastní naději, že dotyčný situaci zvládne</a:t>
            </a:r>
          </a:p>
        </p:txBody>
      </p:sp>
    </p:spTree>
    <p:extLst>
      <p:ext uri="{BB962C8B-B14F-4D97-AF65-F5344CB8AC3E}">
        <p14:creationId xmlns:p14="http://schemas.microsoft.com/office/powerpoint/2010/main" val="156964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-675456"/>
            <a:ext cx="9122420" cy="3348717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5183641"/>
            <a:ext cx="9122420" cy="334871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Principy zotavení: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990" y="1170987"/>
            <a:ext cx="8352482" cy="492230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cs-CZ" sz="5700" b="1" dirty="0" smtClean="0"/>
              <a:t>Zplnomocnění</a:t>
            </a:r>
          </a:p>
          <a:p>
            <a:pPr>
              <a:buFontTx/>
              <a:buChar char="-"/>
            </a:pPr>
            <a:r>
              <a:rPr lang="cs-CZ" sz="4100" dirty="0" smtClean="0"/>
              <a:t>Smysl pro vlastní schopnosti a možnosti.</a:t>
            </a:r>
          </a:p>
          <a:p>
            <a:pPr>
              <a:buFontTx/>
              <a:buChar char="-"/>
            </a:pPr>
            <a:r>
              <a:rPr lang="cs-CZ" sz="4100" dirty="0" smtClean="0"/>
              <a:t>Důvěra, že zvládnu, co mám.</a:t>
            </a:r>
          </a:p>
          <a:p>
            <a:pPr>
              <a:buFontTx/>
              <a:buChar char="-"/>
            </a:pPr>
            <a:r>
              <a:rPr lang="cs-CZ" sz="4100" dirty="0" smtClean="0"/>
              <a:t>Příležitost dělat sám rozhodnutí.</a:t>
            </a:r>
          </a:p>
          <a:p>
            <a:pPr>
              <a:buFontTx/>
              <a:buChar char="-"/>
            </a:pPr>
            <a:r>
              <a:rPr lang="cs-CZ" sz="4000" b="1" dirty="0" smtClean="0"/>
              <a:t>Co mohu jako expert:</a:t>
            </a:r>
          </a:p>
          <a:p>
            <a:pPr>
              <a:buFontTx/>
              <a:buChar char="-"/>
            </a:pPr>
            <a:r>
              <a:rPr lang="cs-CZ" sz="4000" dirty="0" smtClean="0"/>
              <a:t>Opírat se o silné stránky klienta .</a:t>
            </a:r>
          </a:p>
          <a:p>
            <a:pPr>
              <a:buFontTx/>
              <a:buChar char="-"/>
            </a:pPr>
            <a:r>
              <a:rPr lang="cs-CZ" sz="4000" dirty="0" smtClean="0"/>
              <a:t>Sám důvěřovat, že klient věc zvládne a dávat najevo.</a:t>
            </a:r>
          </a:p>
          <a:p>
            <a:pPr>
              <a:buFontTx/>
              <a:buChar char="-"/>
            </a:pPr>
            <a:r>
              <a:rPr lang="cs-CZ" sz="4000" dirty="0" smtClean="0"/>
              <a:t>Umět uvést povzbuzující příklady jiných lidí, kteří zvládali.</a:t>
            </a:r>
          </a:p>
        </p:txBody>
      </p:sp>
    </p:spTree>
    <p:extLst>
      <p:ext uri="{BB962C8B-B14F-4D97-AF65-F5344CB8AC3E}">
        <p14:creationId xmlns:p14="http://schemas.microsoft.com/office/powerpoint/2010/main" val="57635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-675456"/>
            <a:ext cx="9122420" cy="3348717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5183641"/>
            <a:ext cx="9122420" cy="334871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Principy zotavení: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990" y="1170987"/>
            <a:ext cx="8352482" cy="4922309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cs-CZ" sz="12300" b="1" dirty="0" smtClean="0"/>
              <a:t>Zodpovědnost</a:t>
            </a:r>
          </a:p>
          <a:p>
            <a:pPr>
              <a:buFontTx/>
              <a:buChar char="-"/>
            </a:pPr>
            <a:r>
              <a:rPr lang="cs-CZ" sz="9600" dirty="0" smtClean="0"/>
              <a:t>Uvědomění si, že mám život ve svých rukou.</a:t>
            </a:r>
          </a:p>
          <a:p>
            <a:pPr>
              <a:buFontTx/>
              <a:buChar char="-"/>
            </a:pPr>
            <a:r>
              <a:rPr lang="cs-CZ" sz="9600" dirty="0" smtClean="0"/>
              <a:t>Nesení rizik, učení se z vlastních chyb.</a:t>
            </a:r>
          </a:p>
          <a:p>
            <a:pPr>
              <a:buFontTx/>
              <a:buChar char="-"/>
            </a:pPr>
            <a:r>
              <a:rPr lang="cs-CZ" sz="9600" dirty="0" smtClean="0"/>
              <a:t>Odpoutání se od „pečovatelů“.</a:t>
            </a:r>
            <a:endParaRPr lang="cs-CZ" sz="9600" dirty="0"/>
          </a:p>
          <a:p>
            <a:pPr>
              <a:buFontTx/>
              <a:buChar char="-"/>
            </a:pPr>
            <a:endParaRPr lang="cs-CZ" sz="9600" b="1" dirty="0" smtClean="0"/>
          </a:p>
          <a:p>
            <a:pPr>
              <a:buFontTx/>
              <a:buChar char="-"/>
            </a:pPr>
            <a:r>
              <a:rPr lang="cs-CZ" sz="9600" b="1" dirty="0" smtClean="0"/>
              <a:t>Co mohu jako expert:</a:t>
            </a:r>
          </a:p>
          <a:p>
            <a:pPr>
              <a:buFontTx/>
              <a:buChar char="-"/>
            </a:pPr>
            <a:r>
              <a:rPr lang="cs-CZ" sz="9600" dirty="0" smtClean="0"/>
              <a:t>Přehodnotit způsob péče z ochranitelského na podpůrný.</a:t>
            </a:r>
          </a:p>
          <a:p>
            <a:pPr>
              <a:buFontTx/>
              <a:buChar char="-"/>
            </a:pPr>
            <a:r>
              <a:rPr lang="cs-CZ" sz="9600" dirty="0" smtClean="0"/>
              <a:t>Spíše než o zajištění klidu a bezpečí za každou cenu, usilovat o zdravé výzvy.</a:t>
            </a:r>
          </a:p>
          <a:p>
            <a:pPr>
              <a:buFontTx/>
              <a:buChar char="-"/>
            </a:pPr>
            <a:r>
              <a:rPr lang="cs-CZ" sz="9600" dirty="0" smtClean="0"/>
              <a:t>Umožnit klientovi vyjádřit frustraci, zklamání a vztek z těžké životní situace způsobené duševní nemocí</a:t>
            </a:r>
          </a:p>
        </p:txBody>
      </p:sp>
    </p:spTree>
    <p:extLst>
      <p:ext uri="{BB962C8B-B14F-4D97-AF65-F5344CB8AC3E}">
        <p14:creationId xmlns:p14="http://schemas.microsoft.com/office/powerpoint/2010/main" val="115221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-675456"/>
            <a:ext cx="9122420" cy="3348717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5183641"/>
            <a:ext cx="9122420" cy="334871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Principy zotavení: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990" y="1170987"/>
            <a:ext cx="8352482" cy="4922309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cs-CZ" sz="11100" b="1" dirty="0" smtClean="0"/>
              <a:t>Smysluplná životní role</a:t>
            </a:r>
          </a:p>
          <a:p>
            <a:pPr>
              <a:buFontTx/>
              <a:buChar char="-"/>
            </a:pPr>
            <a:r>
              <a:rPr lang="cs-CZ" sz="9600" dirty="0" smtClean="0"/>
              <a:t>Není to role oběti duševní nemoci, chronického pacienta...</a:t>
            </a:r>
          </a:p>
          <a:p>
            <a:pPr>
              <a:buFontTx/>
              <a:buChar char="-"/>
            </a:pPr>
            <a:r>
              <a:rPr lang="cs-CZ" sz="9600" b="1" dirty="0" smtClean="0"/>
              <a:t>Je to normální životní role nesouvisející s nemocí: zaměstnanec, syn, matka, soused, dobrovolník...</a:t>
            </a:r>
          </a:p>
          <a:p>
            <a:pPr>
              <a:buFontTx/>
              <a:buChar char="-"/>
            </a:pPr>
            <a:r>
              <a:rPr lang="cs-CZ" sz="9600" b="1" dirty="0" smtClean="0"/>
              <a:t>Co mohu jako expert:</a:t>
            </a:r>
          </a:p>
          <a:p>
            <a:pPr>
              <a:buFontTx/>
              <a:buChar char="-"/>
            </a:pPr>
            <a:r>
              <a:rPr lang="cs-CZ" sz="9600" dirty="0" smtClean="0"/>
              <a:t>Vytvářet prostor pro nové role v místní komunitě, hledat „tržníky“.</a:t>
            </a:r>
          </a:p>
          <a:p>
            <a:pPr>
              <a:buFontTx/>
              <a:buChar char="-"/>
            </a:pPr>
            <a:r>
              <a:rPr lang="cs-CZ" sz="9600" dirty="0" smtClean="0"/>
              <a:t>Podporovat klienty v oblasti práce, lásky, rodinných vztahů, duchovního života.</a:t>
            </a:r>
          </a:p>
        </p:txBody>
      </p:sp>
    </p:spTree>
    <p:extLst>
      <p:ext uri="{BB962C8B-B14F-4D97-AF65-F5344CB8AC3E}">
        <p14:creationId xmlns:p14="http://schemas.microsoft.com/office/powerpoint/2010/main" val="410612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-675456"/>
            <a:ext cx="9122420" cy="3348717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" y="5183641"/>
            <a:ext cx="9122420" cy="334871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Principy zotavení: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990" y="1170987"/>
            <a:ext cx="8352482" cy="4922309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cs-CZ" sz="11100" b="1" dirty="0" smtClean="0"/>
              <a:t>Smysluplná životní role</a:t>
            </a:r>
          </a:p>
          <a:p>
            <a:pPr>
              <a:buFontTx/>
              <a:buChar char="-"/>
            </a:pPr>
            <a:r>
              <a:rPr lang="cs-CZ" sz="9600" dirty="0" smtClean="0"/>
              <a:t>Není to role oběti duševní nemoci, chronického pacienta...</a:t>
            </a:r>
          </a:p>
          <a:p>
            <a:pPr>
              <a:buFontTx/>
              <a:buChar char="-"/>
            </a:pPr>
            <a:r>
              <a:rPr lang="cs-CZ" sz="9600" b="1" dirty="0" smtClean="0"/>
              <a:t>Je to normální životní role nesouvisející s nemocí: zaměstnanec, syn, matka, soused, dobrovolník...</a:t>
            </a:r>
          </a:p>
          <a:p>
            <a:pPr>
              <a:buFontTx/>
              <a:buChar char="-"/>
            </a:pPr>
            <a:r>
              <a:rPr lang="cs-CZ" sz="9600" b="1" dirty="0" smtClean="0"/>
              <a:t>Co mohu jako expert:</a:t>
            </a:r>
          </a:p>
          <a:p>
            <a:pPr>
              <a:buFontTx/>
              <a:buChar char="-"/>
            </a:pPr>
            <a:r>
              <a:rPr lang="cs-CZ" sz="9600" dirty="0" smtClean="0"/>
              <a:t>Vytvářet prostor pro nové role v místní komunitě, hledat „tržníky“.</a:t>
            </a:r>
          </a:p>
          <a:p>
            <a:pPr>
              <a:buFontTx/>
              <a:buChar char="-"/>
            </a:pPr>
            <a:r>
              <a:rPr lang="cs-CZ" sz="9600" dirty="0" smtClean="0"/>
              <a:t>Podporovat klienty v oblasti práce, lásky, rodinných vztahů, duchovního života.</a:t>
            </a:r>
          </a:p>
        </p:txBody>
      </p:sp>
    </p:spTree>
    <p:extLst>
      <p:ext uri="{BB962C8B-B14F-4D97-AF65-F5344CB8AC3E}">
        <p14:creationId xmlns:p14="http://schemas.microsoft.com/office/powerpoint/2010/main" val="88157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3915</TotalTime>
  <Words>417</Words>
  <Application>Microsoft Office PowerPoint</Application>
  <PresentationFormat>Předvádění na obrazovce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Co je Recovery</vt:lpstr>
      <vt:lpstr>Základní principy zotavení</vt:lpstr>
      <vt:lpstr>Principy zotavení:</vt:lpstr>
      <vt:lpstr>Principy zotavení:</vt:lpstr>
      <vt:lpstr>Principy zotavení:</vt:lpstr>
      <vt:lpstr>Principy zotavení:</vt:lpstr>
      <vt:lpstr>Principy zotavení: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gd</dc:creator>
  <cp:lastModifiedBy>gd</cp:lastModifiedBy>
  <cp:revision>79</cp:revision>
  <dcterms:created xsi:type="dcterms:W3CDTF">2017-01-02T13:59:17Z</dcterms:created>
  <dcterms:modified xsi:type="dcterms:W3CDTF">2018-05-22T16:10:34Z</dcterms:modified>
</cp:coreProperties>
</file>