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69" r:id="rId6"/>
    <p:sldId id="273" r:id="rId7"/>
    <p:sldId id="270" r:id="rId8"/>
    <p:sldId id="274" r:id="rId9"/>
    <p:sldId id="275" r:id="rId10"/>
    <p:sldId id="276" r:id="rId11"/>
    <p:sldId id="277" r:id="rId12"/>
    <p:sldId id="279" r:id="rId13"/>
    <p:sldId id="27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80" r:id="rId22"/>
    <p:sldId id="265" r:id="rId2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AF"/>
    <a:srgbClr val="FFEA9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85" autoAdjust="0"/>
  </p:normalViewPr>
  <p:slideViewPr>
    <p:cSldViewPr>
      <p:cViewPr varScale="1">
        <p:scale>
          <a:sx n="83" d="100"/>
          <a:sy n="83" d="100"/>
        </p:scale>
        <p:origin x="-24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8A35F8-5637-4BD4-8392-C1723501E6A6}" type="datetimeFigureOut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83B3E5-E896-450C-8E75-898AB4685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243BA-549A-43E0-8F7C-87C74F92A49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Celek, vyjádřený inteligenčním kvocientem,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suma jednotlivostí, která nevyjadřuje strukturu intelektových funkcí. Kromě toho si nárokuje platnost bez vztahu k určitému času a místu. Nerespektuje tedy kontext, v kterém se dítě pohybuje a který ho ovlivňuje.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testový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materiál – 	není pokus o měření intelektu, ale chce hodnotit proces změny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proto tedy úkoly, které změnu mohou odhalit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ten, kdo provádí vyšetření, jen nesleduje chování, ale vstupuje do procesu vyšetřování, aby zjistil, jakým způsobem lze navodit změnu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situace		není nutná standardizace, examinátor má posoudit jedinečné potřeby dítěte a způsob, jak je odhalit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posun od výkonu k procesu změny	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examinátor sleduje, jak se examinovaný dá rozvíjet v procesu změny a jaký způsob je nejlepší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interpretace	neinterpretuje se výsledek, ale proces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 materiál na zažloutlém papíře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3B3E5-E896-450C-8E75-898AB4685833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730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49121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 err="1">
                <a:ea typeface="Lucida Sans Unicode" charset="0"/>
                <a:cs typeface="Lucida Sans Unicode" charset="0"/>
              </a:rPr>
              <a:t>Děti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které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prošly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koncentračním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táborem</a:t>
            </a:r>
            <a:r>
              <a:rPr lang="en-GB" sz="2100" dirty="0">
                <a:ea typeface="Lucida Sans Unicode" charset="0"/>
                <a:cs typeface="Lucida Sans Unicode" charset="0"/>
              </a:rPr>
              <a:t> –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děti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podávaly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velké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výkony</a:t>
            </a:r>
            <a:r>
              <a:rPr lang="en-GB" sz="2100" dirty="0">
                <a:ea typeface="Lucida Sans Unicode" charset="0"/>
                <a:cs typeface="Lucida Sans Unicode" charset="0"/>
              </a:rPr>
              <a:t> v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extrémních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podmínkách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osvědčily</a:t>
            </a:r>
            <a:r>
              <a:rPr lang="en-GB" sz="2100" dirty="0">
                <a:ea typeface="Lucida Sans Unicode" charset="0"/>
                <a:cs typeface="Lucida Sans Unicode" charset="0"/>
              </a:rPr>
              <a:t> se, ale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neuměly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adaptovat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na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nové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podmínky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nebyly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připraveny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na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běžný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život</a:t>
            </a: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>
                <a:ea typeface="Lucida Sans Unicode" charset="0"/>
                <a:cs typeface="Lucida Sans Unicode" charset="0"/>
              </a:rPr>
              <a:t>S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Piagetem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výzkumy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dětí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různých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ras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národnostní</a:t>
            </a:r>
            <a:r>
              <a:rPr lang="en-GB" sz="2100" dirty="0">
                <a:ea typeface="Lucida Sans Unicode" charset="0"/>
                <a:cs typeface="Lucida Sans Unicode" charset="0"/>
              </a:rPr>
              <a:t>, z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různých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kulturních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prostředí</a:t>
            </a: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>
                <a:ea typeface="Lucida Sans Unicode" charset="0"/>
                <a:cs typeface="Lucida Sans Unicode" charset="0"/>
              </a:rPr>
              <a:t>V 50.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letech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začal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zabývat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otázkami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intelektu</a:t>
            </a:r>
            <a:r>
              <a:rPr lang="en-GB" sz="2100" dirty="0">
                <a:ea typeface="Lucida Sans Unicode" charset="0"/>
                <a:cs typeface="Lucida Sans Unicode" charset="0"/>
              </a:rPr>
              <a:t> –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pomocí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klasického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testování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dají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popsat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momentální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schopnosti</a:t>
            </a:r>
            <a:r>
              <a:rPr lang="en-GB" sz="2100" dirty="0">
                <a:ea typeface="Lucida Sans Unicode" charset="0"/>
                <a:cs typeface="Lucida Sans Unicode" charset="0"/>
              </a:rPr>
              <a:t> a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možnosti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není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možno</a:t>
            </a:r>
            <a:r>
              <a:rPr lang="en-GB" sz="2100" dirty="0">
                <a:ea typeface="Lucida Sans Unicode" charset="0"/>
                <a:cs typeface="Lucida Sans Unicode" charset="0"/>
              </a:rPr>
              <a:t> ale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určit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učební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potenciál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tedy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jak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jsou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schopni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učit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nové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dovednosti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přijímat</a:t>
            </a:r>
            <a:r>
              <a:rPr lang="en-GB" sz="2100" dirty="0">
                <a:ea typeface="Lucida Sans Unicode" charset="0"/>
                <a:cs typeface="Lucida Sans Unicode" charset="0"/>
              </a:rPr>
              <a:t> a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využívat</a:t>
            </a:r>
            <a:r>
              <a:rPr lang="en-GB" sz="2100" dirty="0">
                <a:ea typeface="Lucida Sans Unicode" charset="0"/>
                <a:cs typeface="Lucida Sans Unicode" charset="0"/>
              </a:rPr>
              <a:t> to, co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naučí</a:t>
            </a:r>
            <a:endParaRPr lang="en-GB" sz="2100" dirty="0"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952500"/>
            <a:ext cx="4581525" cy="3436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814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952500"/>
            <a:ext cx="4581525" cy="3436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49121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>
                <a:ea typeface="Lucida Sans Unicode" charset="0"/>
                <a:cs typeface="Lucida Sans Unicode" charset="0"/>
              </a:rPr>
              <a:t>Ad a)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kognice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nám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umožňuje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úspěch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prostřednictvím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poznávání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orientujeme</a:t>
            </a:r>
            <a:r>
              <a:rPr lang="en-GB" sz="2100" dirty="0">
                <a:ea typeface="Lucida Sans Unicode" charset="0"/>
                <a:cs typeface="Lucida Sans Unicode" charset="0"/>
              </a:rPr>
              <a:t> v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běžných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životních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situací</a:t>
            </a:r>
            <a:r>
              <a:rPr lang="en-GB" sz="2100" dirty="0">
                <a:ea typeface="Lucida Sans Unicode" charset="0"/>
                <a:cs typeface="Lucida Sans Unicode" charset="0"/>
              </a:rPr>
              <a:t> a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adaptujeme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na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nové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podmínky</a:t>
            </a: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 err="1">
                <a:ea typeface="Lucida Sans Unicode" charset="0"/>
                <a:cs typeface="Lucida Sans Unicode" charset="0"/>
              </a:rPr>
              <a:t>Souvislost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i</a:t>
            </a:r>
            <a:r>
              <a:rPr lang="en-GB" sz="2100" dirty="0">
                <a:ea typeface="Lucida Sans Unicode" charset="0"/>
                <a:cs typeface="Lucida Sans Unicode" charset="0"/>
              </a:rPr>
              <a:t> s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vytvářením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vztahů</a:t>
            </a: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 err="1">
                <a:ea typeface="Lucida Sans Unicode" charset="0"/>
                <a:cs typeface="Lucida Sans Unicode" charset="0"/>
              </a:rPr>
              <a:t>Emocionální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prožitky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které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umožňují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události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hodnotit</a:t>
            </a: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>
                <a:ea typeface="Lucida Sans Unicode" charset="0"/>
                <a:cs typeface="Lucida Sans Unicode" charset="0"/>
              </a:rPr>
              <a:t>Ad b) –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ano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dají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modifikovat</a:t>
            </a:r>
            <a:r>
              <a:rPr lang="en-GB" sz="2100" dirty="0">
                <a:ea typeface="Lucida Sans Unicode" charset="0"/>
                <a:cs typeface="Lucida Sans Unicode" charset="0"/>
              </a:rPr>
              <a:t>.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Pokud</a:t>
            </a:r>
            <a:r>
              <a:rPr lang="en-GB" sz="2100" dirty="0">
                <a:ea typeface="Lucida Sans Unicode" charset="0"/>
                <a:cs typeface="Lucida Sans Unicode" charset="0"/>
              </a:rPr>
              <a:t> by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modifikovat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nedaly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nemůhli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bychom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přizpůsobovat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novým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podmínkám</a:t>
            </a:r>
            <a:r>
              <a:rPr lang="en-GB" sz="2100" dirty="0">
                <a:ea typeface="Lucida Sans Unicode" charset="0"/>
                <a:cs typeface="Lucida Sans Unicode" charset="0"/>
              </a:rPr>
              <a:t>. V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nových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podmínkách</a:t>
            </a:r>
            <a:r>
              <a:rPr lang="en-GB" sz="2100" dirty="0">
                <a:ea typeface="Lucida Sans Unicode" charset="0"/>
                <a:cs typeface="Lucida Sans Unicode" charset="0"/>
              </a:rPr>
              <a:t> se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rozvíjejí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nové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funkce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jinak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bychom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byli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nesvobodní</a:t>
            </a:r>
            <a:r>
              <a:rPr lang="en-GB" sz="2100" dirty="0">
                <a:ea typeface="Lucida Sans Unicode" charset="0"/>
                <a:cs typeface="Lucida Sans Unicode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>
                <a:ea typeface="Lucida Sans Unicode" charset="0"/>
                <a:cs typeface="Lucida Sans Unicode" charset="0"/>
              </a:rPr>
              <a:t>Ad c)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intervenční</a:t>
            </a:r>
            <a:r>
              <a:rPr lang="en-GB" sz="2100" dirty="0">
                <a:ea typeface="Lucida Sans Unicode" charset="0"/>
                <a:cs typeface="Lucida Sans Unicode" charset="0"/>
              </a:rPr>
              <a:t> program FIE Instrumental enrichment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952500"/>
            <a:ext cx="4581525" cy="3436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820147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cs-CZ" sz="2100" dirty="0" smtClean="0">
                <a:ea typeface="Lucida Sans Unicode" charset="0"/>
                <a:cs typeface="Lucida Sans Unicode" charset="0"/>
              </a:rPr>
              <a:t>Při </a:t>
            </a:r>
            <a:r>
              <a:rPr lang="en-GB" sz="2400" dirty="0" smtClean="0"/>
              <a:t> P</a:t>
            </a:r>
            <a:r>
              <a:rPr lang="en-GB" sz="2400" dirty="0" smtClean="0">
                <a:cs typeface="Arial" charset="0"/>
              </a:rPr>
              <a:t>→S→R</a:t>
            </a:r>
            <a:r>
              <a:rPr lang="cs-CZ" sz="2400" dirty="0" smtClean="0">
                <a:cs typeface="Arial" charset="0"/>
              </a:rPr>
              <a:t> žák musí být připraven a ochoten přijmout podněty z prostředí,</a:t>
            </a:r>
            <a:r>
              <a:rPr lang="cs-CZ" sz="2400" baseline="0" dirty="0" smtClean="0">
                <a:cs typeface="Arial" charset="0"/>
              </a:rPr>
              <a:t> musí s nimi existovat přímý kontakt, aby vznikla tendence k vytváření kognitivních struktur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cs-CZ" sz="2400" baseline="0" dirty="0" smtClean="0">
                <a:ea typeface="Lucida Sans Unicode" charset="0"/>
                <a:cs typeface="Arial" charset="0"/>
              </a:rPr>
              <a:t>Nositel zprostředkování (učitel, rodič, sourozenec – i žák, děti si mohou vysvětlovat sobě navzájem) zvyšuje pozornost a zaměřuje ji na určitou vlastnost , a to podle jasného účelu, aby zvýšil a zefektivnil schopnosti dítěte. Vybírá podněty, které jsou nejdůležitější pro jeho záměr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cs-CZ" sz="2400" baseline="0" dirty="0" smtClean="0">
                <a:ea typeface="Lucida Sans Unicode" charset="0"/>
                <a:cs typeface="Arial" charset="0"/>
              </a:rPr>
              <a:t>Protože má dítě zkušenost, dovede si zprostředkovávat už samo, více využije setkání s přímými podněty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cs-CZ" sz="2400" baseline="0" dirty="0" smtClean="0">
                <a:ea typeface="Lucida Sans Unicode" charset="0"/>
                <a:cs typeface="Arial" charset="0"/>
              </a:rPr>
              <a:t>Zprostředkovatel předává zároveň zásobu strategií, aspirací, stylů učení, podstatu přístupu k problémům</a:t>
            </a:r>
            <a:endParaRPr lang="cs-CZ" sz="2100" dirty="0" smtClean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 err="1" smtClean="0">
                <a:ea typeface="Lucida Sans Unicode" charset="0"/>
                <a:cs typeface="Lucida Sans Unicode" charset="0"/>
              </a:rPr>
              <a:t>Jednak</a:t>
            </a:r>
            <a:r>
              <a:rPr lang="en-GB" sz="21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spontánně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působí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podnět</a:t>
            </a:r>
            <a:r>
              <a:rPr lang="en-GB" sz="2100" dirty="0">
                <a:ea typeface="Lucida Sans Unicode" charset="0"/>
                <a:cs typeface="Lucida Sans Unicode" charset="0"/>
              </a:rPr>
              <a:t>,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který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vyvolává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reakci</a:t>
            </a:r>
            <a:endParaRPr lang="en-GB" sz="21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sz="2100" dirty="0" err="1">
                <a:ea typeface="Lucida Sans Unicode" charset="0"/>
                <a:cs typeface="Lucida Sans Unicode" charset="0"/>
              </a:rPr>
              <a:t>Navíc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angažovaný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učitel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vědomě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zprostředkuje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podněty</a:t>
            </a:r>
            <a:r>
              <a:rPr lang="en-GB" sz="2100" dirty="0">
                <a:ea typeface="Lucida Sans Unicode" charset="0"/>
                <a:cs typeface="Lucida Sans Unicode" charset="0"/>
              </a:rPr>
              <a:t> a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na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druhé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straně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pomáhá</a:t>
            </a:r>
            <a:r>
              <a:rPr lang="en-GB" sz="2100" dirty="0">
                <a:ea typeface="Lucida Sans Unicode" charset="0"/>
                <a:cs typeface="Lucida Sans Unicode" charset="0"/>
              </a:rPr>
              <a:t> s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optimální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odpovědí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na</a:t>
            </a:r>
            <a:r>
              <a:rPr lang="en-GB" sz="2100" dirty="0">
                <a:ea typeface="Lucida Sans Unicode" charset="0"/>
                <a:cs typeface="Lucida Sans Unicode" charset="0"/>
              </a:rPr>
              <a:t> </a:t>
            </a:r>
            <a:r>
              <a:rPr lang="en-GB" sz="2100" dirty="0" err="1">
                <a:ea typeface="Lucida Sans Unicode" charset="0"/>
                <a:cs typeface="Lucida Sans Unicode" charset="0"/>
              </a:rPr>
              <a:t>podnět</a:t>
            </a:r>
            <a:r>
              <a:rPr lang="en-GB" sz="2100" dirty="0">
                <a:ea typeface="Lucida Sans Unicode" charset="0"/>
                <a:cs typeface="Lucida Sans Unicode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Můžeme poprosit, aby s dítětem</a:t>
            </a:r>
            <a:r>
              <a:rPr lang="cs-CZ" baseline="0" dirty="0" smtClean="0"/>
              <a:t> pracoval někdo jiný, nemusím to brát jako </a:t>
            </a:r>
            <a:r>
              <a:rPr lang="cs-CZ" baseline="0" dirty="0" smtClean="0"/>
              <a:t>prohru</a:t>
            </a:r>
          </a:p>
          <a:p>
            <a:endParaRPr lang="cs-CZ" baseline="0" dirty="0" smtClean="0"/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Žáci jsou k přemýšlení pobízeni u každého úkolu, a to se postupně stává součástí jejich práce. 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žákem je možné pracovat individuálně, ve dvojici nebo ve skupině. Nikdy se nepoužívá soutěžení. 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Respektuje se osobní tempo každého jedince, klade se daleko větší důraz na přesnost odpovědi, sebekontrolu a promyšlenost práce, než na rychlost.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3B3E5-E896-450C-8E75-898AB468583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952500"/>
            <a:ext cx="4581525" cy="3436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6" y="4722339"/>
            <a:ext cx="4699275" cy="3814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Pojmy a označení – proč musíme označit konkrétní věci, jaký to pro nás má</a:t>
            </a:r>
            <a:r>
              <a:rPr lang="cs-CZ" baseline="0" dirty="0" smtClean="0"/>
              <a:t> smysl, jak označení vznikají, slova mají různé významy, označení všeobecné a dohodnutá, jaké mají výhody nevýhody</a:t>
            </a:r>
            <a:endParaRPr lang="cs-CZ" dirty="0" smtClean="0"/>
          </a:p>
          <a:p>
            <a:r>
              <a:rPr lang="cs-CZ" dirty="0" smtClean="0"/>
              <a:t>Pořadí </a:t>
            </a:r>
            <a:r>
              <a:rPr lang="cs-CZ" dirty="0" smtClean="0"/>
              <a:t>– čísla, abeceda, měsíce – různými</a:t>
            </a:r>
            <a:r>
              <a:rPr lang="cs-CZ" baseline="0" dirty="0" smtClean="0"/>
              <a:t> směry</a:t>
            </a:r>
          </a:p>
          <a:p>
            <a:r>
              <a:rPr lang="cs-CZ" baseline="0" dirty="0" smtClean="0"/>
              <a:t>Samostatné učení – samo hledat poznat, chtít hledat poznatky, umět utřídit </a:t>
            </a:r>
            <a:r>
              <a:rPr lang="cs-CZ" baseline="0" dirty="0" smtClean="0"/>
              <a:t>informace</a:t>
            </a:r>
          </a:p>
          <a:p>
            <a:r>
              <a:rPr lang="cs-CZ" baseline="0" dirty="0" smtClean="0"/>
              <a:t>Důslednost a opatrnost – dopředu promýšlet, znát pravidla pro řešení problému a aplikovat je – i také pro schopnost se samostatně učit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3B3E5-E896-450C-8E75-898AB4685833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Děti je možné rozvíjet tak, aby podávali lepší výsledky v inteligenčních testech. Nižší IQ může souviset se </a:t>
            </a:r>
            <a:r>
              <a:rPr lang="cs-CZ" dirty="0" err="1" smtClean="0"/>
              <a:t>sociokulturním</a:t>
            </a:r>
            <a:r>
              <a:rPr lang="cs-CZ" dirty="0" smtClean="0"/>
              <a:t> statusem rodiny, příslušností k etnickým skupinám.</a:t>
            </a:r>
          </a:p>
          <a:p>
            <a:r>
              <a:rPr lang="cs-CZ" dirty="0" smtClean="0"/>
              <a:t>Děti, které nepodávají dobré výkony ve škole, se mohou ve volném čase, doma, při hrách projevovat zcela v normě</a:t>
            </a:r>
          </a:p>
          <a:p>
            <a:r>
              <a:rPr lang="cs-CZ" dirty="0" smtClean="0"/>
              <a:t>Proto také doporučuje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3B3E5-E896-450C-8E75-898AB468583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8002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24075" y="404813"/>
            <a:ext cx="64801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sz="3200" b="1">
                <a:latin typeface="Hind Regular" pitchFamily="2" charset="-18"/>
                <a:ea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>
                <a:latin typeface="Hind Regular" pitchFamily="2" charset="-18"/>
                <a:ea typeface="Hind Regular" pitchFamily="2" charset="-18"/>
                <a:cs typeface="Hind Regular" pitchFamily="2" charset="-18"/>
              </a:rPr>
              <a:t>sociálně pedagogická a teologická</a:t>
            </a:r>
          </a:p>
        </p:txBody>
      </p:sp>
      <p:pic>
        <p:nvPicPr>
          <p:cNvPr id="6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6224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FE6-2833-4FA5-8ADE-89CCB525B995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fld id="{C4308095-66A5-4540-81C9-2EFF8F8117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A28B3DF-CC2F-4394-85CD-74E0285C9CFE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EE49-7835-4EF8-9D88-D1B3DC716FCD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BF08-9A4C-4EE3-8EC3-343A46E032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37799F-0F4D-46CB-B1F8-852BC7D598FA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53B0-E21D-4872-9182-A40920FA20CB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9D89-068E-4CEB-AD3B-05D7FD5BD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481" y="277950"/>
            <a:ext cx="7807680" cy="102826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745921" y="1939884"/>
            <a:ext cx="3748320" cy="431901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32480" y="1939884"/>
            <a:ext cx="3748320" cy="4319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72481" y="277950"/>
            <a:ext cx="7807680" cy="102826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45921" y="1939884"/>
            <a:ext cx="3748320" cy="208965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2480" y="1939884"/>
            <a:ext cx="3748320" cy="208965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745921" y="4167797"/>
            <a:ext cx="3748320" cy="2091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2480" y="4167797"/>
            <a:ext cx="3748320" cy="2091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481" y="277950"/>
            <a:ext cx="7807680" cy="102826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45921" y="1939884"/>
            <a:ext cx="3748320" cy="4319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32480" y="1939884"/>
            <a:ext cx="3748320" cy="43190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10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931EEF-4D94-4A3F-A302-B889EED452D6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B5F4-DEE5-448A-ADFF-165361789D1B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03B3-C56F-4510-BC7D-BA9A4143B9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AF09A7-5354-4C46-A741-A2D67CBF283D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6FF6-A5CB-4796-AE32-F454526938A3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ABE6-7BD2-4122-8F85-687C75FDC2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041F61-B884-49EC-99B2-2AB5937FEE0A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7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6D1B-4D65-44E9-9DE8-8781B0A9E73B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77E8-A66B-4C25-B4E6-D87D835D1C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556111-A10E-4545-9226-F8453ADCD857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9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0828-5010-4D80-A392-CBD7F4B47125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12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B337-2169-49CA-B041-A150C9DF5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EBEDE0-A802-4B5A-B015-65247484B752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5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801B-90BE-409D-B3E2-5981167BED94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4C6F-F8A8-491F-8E8F-1D0A23FA3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číslo snímku 5"/>
          <p:cNvSpPr txBox="1">
            <a:spLocks/>
          </p:cNvSpPr>
          <p:nvPr/>
        </p:nvSpPr>
        <p:spPr>
          <a:xfrm>
            <a:off x="8469313" y="6376988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2593A0-A8D1-418A-ACBD-C2746492B2B9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4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29350"/>
            <a:ext cx="6826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151F-B915-4506-A1A1-8B5D07D9BF05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7497-0421-462C-9952-0B06201203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9DCE6F6-AD42-4886-953B-7E75ABFA2482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7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B343-BBFB-4598-810B-2425D52B5DD4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8BE3-030C-49F6-95DF-27C0998D0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 txBox="1">
            <a:spLocks/>
          </p:cNvSpPr>
          <p:nvPr/>
        </p:nvSpPr>
        <p:spPr>
          <a:xfrm>
            <a:off x="8469313" y="6381750"/>
            <a:ext cx="57626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EF4C66-1EAD-4D09-AAF4-B011E406607D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dirty="0"/>
          </a:p>
        </p:txBody>
      </p:sp>
      <p:pic>
        <p:nvPicPr>
          <p:cNvPr id="7" name="Obrázek 11" descr="ostre kraje 04 - oranzova-bila - h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0775"/>
            <a:ext cx="682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27088" y="628015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  <a:cs typeface="+mn-cs"/>
              </a:rPr>
              <a:t>Jabok – Vyšší odborná škola sociálně pedagogická a teologická</a:t>
            </a:r>
            <a:endParaRPr lang="cs-CZ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err="1">
                <a:latin typeface="+mn-lt"/>
                <a:cs typeface="+mn-cs"/>
              </a:rPr>
              <a:t>Salmovská</a:t>
            </a:r>
            <a:r>
              <a:rPr lang="cs-CZ" sz="1200" dirty="0">
                <a:latin typeface="+mn-lt"/>
                <a:cs typeface="+mn-cs"/>
              </a:rPr>
              <a:t> 8, 120 00 Praha 2, tel.: +420 211 222 440, fax: 211 222 441, e-mail: jabok@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r>
              <a:rPr lang="cs-CZ" sz="1200" dirty="0">
                <a:latin typeface="+mn-lt"/>
                <a:cs typeface="+mn-cs"/>
              </a:rPr>
              <a:t>, www.</a:t>
            </a:r>
            <a:r>
              <a:rPr lang="cs-CZ" sz="1200" dirty="0" err="1">
                <a:latin typeface="+mn-lt"/>
                <a:cs typeface="+mn-cs"/>
              </a:rPr>
              <a:t>jabok.cz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E0DA-DC86-47DF-9606-05752976CF77}" type="datetime1">
              <a:rPr lang="cs-CZ"/>
              <a:pPr>
                <a:defRPr/>
              </a:pPr>
              <a:t>3.5.2018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CA8A-F578-4290-94CC-63521DC55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1438"/>
            <a:ext cx="1800225" cy="551656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39750" y="125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755650" y="1628775"/>
            <a:ext cx="793115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>
              <a:defRPr/>
            </a:pPr>
            <a:fld id="{C73378B0-B07B-4B25-8339-5FE3E1F7C2E7}" type="datetime1">
              <a:rPr lang="cs-CZ"/>
              <a:pPr>
                <a:defRPr/>
              </a:pPr>
              <a:t>3.5.2018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913" y="6356350"/>
            <a:ext cx="5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>
              <a:defRPr/>
            </a:pPr>
            <a:fld id="{405C2DDC-D953-445B-8F83-1FC3527EBB2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Hind Bold" pitchFamily="2" charset="-18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ind Bold" pitchFamily="2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ind Regular" pitchFamily="2" charset="-18"/>
          <a:ea typeface="Hind Regular" pitchFamily="2" charset="-18"/>
          <a:cs typeface="Hind Regular" pitchFamily="2" charset="-1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ind Regular" pitchFamily="2" charset="-18"/>
          <a:ea typeface="Hind Regular" pitchFamily="2" charset="-18"/>
          <a:cs typeface="Hind Regular" pitchFamily="2" charset="-1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ind Regular" pitchFamily="2" charset="-18"/>
          <a:ea typeface="Hind Regular" pitchFamily="2" charset="-18"/>
          <a:cs typeface="Hind Regular" pitchFamily="2" charset="-1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ind Regular" pitchFamily="2" charset="-18"/>
          <a:ea typeface="Hind Regular" pitchFamily="2" charset="-18"/>
          <a:cs typeface="Hind Regular" pitchFamily="2" charset="-1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ind Regular" pitchFamily="2" charset="-18"/>
          <a:ea typeface="Hind Regular" pitchFamily="2" charset="-18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Feuersteinovo</a:t>
            </a:r>
            <a:r>
              <a:rPr lang="cs-CZ" dirty="0" smtClean="0"/>
              <a:t> instrumentální obohacení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Dynamické vyšetření učebního potenciálu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Klasické testování intelektu je pozitivní, měří jen aktuální výkon v umělé situaci</a:t>
            </a:r>
          </a:p>
          <a:p>
            <a:r>
              <a:rPr lang="cs-CZ" dirty="0" smtClean="0"/>
              <a:t>Neurčí schopnost učit se</a:t>
            </a:r>
          </a:p>
          <a:p>
            <a:r>
              <a:rPr lang="cs-CZ" dirty="0" smtClean="0"/>
              <a:t>Liší se ve 4 oblastech</a:t>
            </a:r>
          </a:p>
          <a:p>
            <a:pPr lvl="1"/>
            <a:r>
              <a:rPr lang="cs-CZ" dirty="0" smtClean="0"/>
              <a:t>Testový materiál</a:t>
            </a:r>
          </a:p>
          <a:p>
            <a:pPr lvl="1"/>
            <a:r>
              <a:rPr lang="cs-CZ" dirty="0" smtClean="0"/>
              <a:t>Situace, ve které se testy předkládají</a:t>
            </a:r>
          </a:p>
          <a:p>
            <a:pPr lvl="1"/>
            <a:r>
              <a:rPr lang="cs-CZ" dirty="0" smtClean="0"/>
              <a:t>Posun od výkonu k procesu změny</a:t>
            </a:r>
          </a:p>
          <a:p>
            <a:pPr lvl="1"/>
            <a:r>
              <a:rPr lang="cs-CZ" dirty="0" smtClean="0"/>
              <a:t>Interpretace výsledků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Ravenova</a:t>
            </a:r>
            <a:r>
              <a:rPr lang="cs-CZ" dirty="0" smtClean="0"/>
              <a:t> matice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7" name="Zástupný symbol pro obsah 6" descr="Raven 2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1163" y="1412776"/>
            <a:ext cx="5865122" cy="4824536"/>
          </a:xfrm>
        </p:spPr>
      </p:pic>
      <p:sp>
        <p:nvSpPr>
          <p:cNvPr id="8" name="Šipka doleva 7">
            <a:hlinkClick r:id="rId3" action="ppaction://hlinksldjump"/>
          </p:cNvPr>
          <p:cNvSpPr/>
          <p:nvPr/>
        </p:nvSpPr>
        <p:spPr>
          <a:xfrm>
            <a:off x="7812360" y="544522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Kladení otázek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5795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VÍCE ZDROJŮ INFORMACÍ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20" y="2495782"/>
            <a:ext cx="5132160" cy="3208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7680" y="1987409"/>
            <a:ext cx="1470240" cy="3539430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dirty="0"/>
              <a:t>R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dirty="0"/>
              <a:t>A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dirty="0"/>
              <a:t>D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dirty="0"/>
              <a:t>O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dirty="0"/>
              <a:t>S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dirty="0"/>
              <a:t>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příklady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5"/>
            <a:ext cx="7636320" cy="5903154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řízení</a:t>
            </a:r>
            <a:r>
              <a:rPr lang="en-GB" dirty="0"/>
              <a:t> </a:t>
            </a:r>
            <a:r>
              <a:rPr lang="en-GB" dirty="0" err="1"/>
              <a:t>auta</a:t>
            </a:r>
            <a:r>
              <a:rPr lang="en-GB" dirty="0"/>
              <a:t> (</a:t>
            </a:r>
            <a:r>
              <a:rPr lang="en-GB" dirty="0" err="1"/>
              <a:t>dopravních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koupě</a:t>
            </a:r>
            <a:r>
              <a:rPr lang="en-GB" dirty="0"/>
              <a:t> </a:t>
            </a:r>
            <a:r>
              <a:rPr lang="en-GB" dirty="0" err="1"/>
              <a:t>bot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odměňování</a:t>
            </a:r>
            <a:r>
              <a:rPr lang="en-GB" dirty="0"/>
              <a:t>/</a:t>
            </a:r>
            <a:r>
              <a:rPr lang="en-GB" dirty="0" err="1"/>
              <a:t>trestání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kudy</a:t>
            </a:r>
            <a:r>
              <a:rPr lang="en-GB" dirty="0"/>
              <a:t> </a:t>
            </a:r>
            <a:r>
              <a:rPr lang="en-GB" dirty="0" err="1"/>
              <a:t>povede</a:t>
            </a:r>
            <a:r>
              <a:rPr lang="en-GB" dirty="0"/>
              <a:t> </a:t>
            </a:r>
            <a:r>
              <a:rPr lang="en-GB" dirty="0" err="1"/>
              <a:t>trasa</a:t>
            </a:r>
            <a:r>
              <a:rPr lang="en-GB" dirty="0"/>
              <a:t> </a:t>
            </a:r>
            <a:r>
              <a:rPr lang="en-GB" dirty="0" err="1"/>
              <a:t>výletu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koupě</a:t>
            </a:r>
            <a:r>
              <a:rPr lang="en-GB" dirty="0"/>
              <a:t> </a:t>
            </a:r>
            <a:r>
              <a:rPr lang="en-GB" dirty="0" err="1"/>
              <a:t>dárku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plánování</a:t>
            </a:r>
            <a:r>
              <a:rPr lang="en-GB" dirty="0"/>
              <a:t> </a:t>
            </a:r>
            <a:r>
              <a:rPr lang="en-GB" dirty="0" err="1"/>
              <a:t>dovolené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jakou</a:t>
            </a:r>
            <a:r>
              <a:rPr lang="en-GB" dirty="0"/>
              <a:t> </a:t>
            </a:r>
            <a:r>
              <a:rPr lang="en-GB" dirty="0" err="1"/>
              <a:t>knihu</a:t>
            </a:r>
            <a:r>
              <a:rPr lang="en-GB" dirty="0"/>
              <a:t> </a:t>
            </a:r>
            <a:r>
              <a:rPr lang="en-GB" dirty="0" err="1"/>
              <a:t>budu</a:t>
            </a:r>
            <a:r>
              <a:rPr lang="en-GB" dirty="0"/>
              <a:t> </a:t>
            </a:r>
            <a:r>
              <a:rPr lang="en-GB" dirty="0" err="1"/>
              <a:t>číst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 </a:t>
            </a:r>
            <a:r>
              <a:rPr lang="en-GB" dirty="0" err="1"/>
              <a:t>uvařím</a:t>
            </a:r>
            <a:r>
              <a:rPr lang="en-GB" dirty="0"/>
              <a:t> </a:t>
            </a:r>
            <a:r>
              <a:rPr lang="en-GB" dirty="0" err="1"/>
              <a:t>dnes</a:t>
            </a:r>
            <a:r>
              <a:rPr lang="en-GB" dirty="0"/>
              <a:t> k </a:t>
            </a:r>
            <a:r>
              <a:rPr lang="en-GB" dirty="0" err="1"/>
              <a:t>večeři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jak</a:t>
            </a:r>
            <a:r>
              <a:rPr lang="en-GB" dirty="0"/>
              <a:t> se </a:t>
            </a:r>
            <a:r>
              <a:rPr lang="en-GB" dirty="0" err="1"/>
              <a:t>dnes</a:t>
            </a:r>
            <a:r>
              <a:rPr lang="en-GB" dirty="0"/>
              <a:t> </a:t>
            </a:r>
            <a:r>
              <a:rPr lang="en-GB" dirty="0" err="1"/>
              <a:t>obléknu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VYUŽITÍ PŘI POHYBU NEVIDOMÝCH?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Pomyslné</a:t>
            </a:r>
            <a:r>
              <a:rPr lang="en-GB" dirty="0"/>
              <a:t> </a:t>
            </a:r>
            <a:r>
              <a:rPr lang="en-GB" dirty="0" err="1"/>
              <a:t>čáry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5121" y="1939885"/>
            <a:ext cx="106560" cy="584775"/>
          </a:xfrm>
          <a:ln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160" y="1306218"/>
            <a:ext cx="4245120" cy="4954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příklady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5"/>
            <a:ext cx="7636320" cy="5312223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Malíř</a:t>
            </a:r>
            <a:r>
              <a:rPr lang="en-GB" dirty="0"/>
              <a:t> </a:t>
            </a:r>
            <a:r>
              <a:rPr lang="en-GB" dirty="0" err="1"/>
              <a:t>rozvrhuje</a:t>
            </a:r>
            <a:r>
              <a:rPr lang="en-GB" dirty="0"/>
              <a:t> </a:t>
            </a:r>
            <a:r>
              <a:rPr lang="en-GB" dirty="0" err="1"/>
              <a:t>plátno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Golfista</a:t>
            </a:r>
            <a:r>
              <a:rPr lang="en-GB" dirty="0"/>
              <a:t>, </a:t>
            </a:r>
            <a:r>
              <a:rPr lang="en-GB" dirty="0" err="1"/>
              <a:t>hokejista</a:t>
            </a:r>
            <a:r>
              <a:rPr lang="en-GB" dirty="0"/>
              <a:t>, </a:t>
            </a:r>
            <a:r>
              <a:rPr lang="en-GB" dirty="0" err="1"/>
              <a:t>fotbalista</a:t>
            </a:r>
            <a:r>
              <a:rPr lang="en-GB" dirty="0"/>
              <a:t>... (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trenéři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Poledníky</a:t>
            </a:r>
            <a:r>
              <a:rPr lang="en-GB" dirty="0"/>
              <a:t>, </a:t>
            </a:r>
            <a:r>
              <a:rPr lang="en-GB" dirty="0" err="1"/>
              <a:t>rovnoběžky</a:t>
            </a:r>
            <a:r>
              <a:rPr lang="en-GB" dirty="0"/>
              <a:t>, </a:t>
            </a:r>
            <a:r>
              <a:rPr lang="en-GB" dirty="0" err="1"/>
              <a:t>vrstevnice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Hranice</a:t>
            </a:r>
            <a:r>
              <a:rPr lang="en-GB" dirty="0"/>
              <a:t> </a:t>
            </a:r>
            <a:r>
              <a:rPr lang="en-GB" dirty="0" err="1"/>
              <a:t>států</a:t>
            </a:r>
            <a:r>
              <a:rPr lang="en-GB" dirty="0"/>
              <a:t>, </a:t>
            </a:r>
            <a:r>
              <a:rPr lang="en-GB" dirty="0" err="1"/>
              <a:t>měst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Vazby</a:t>
            </a:r>
            <a:r>
              <a:rPr lang="en-GB" dirty="0"/>
              <a:t> v </a:t>
            </a:r>
            <a:r>
              <a:rPr lang="en-GB" dirty="0" err="1"/>
              <a:t>chemických</a:t>
            </a:r>
            <a:r>
              <a:rPr lang="en-GB" dirty="0"/>
              <a:t> </a:t>
            </a:r>
            <a:r>
              <a:rPr lang="en-GB" dirty="0" err="1"/>
              <a:t>vzorcích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Řidič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projíždění</a:t>
            </a:r>
            <a:r>
              <a:rPr lang="en-GB" dirty="0"/>
              <a:t> </a:t>
            </a:r>
            <a:r>
              <a:rPr lang="en-GB" dirty="0" err="1"/>
              <a:t>křižovatky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Okraje</a:t>
            </a:r>
            <a:r>
              <a:rPr lang="en-GB" dirty="0"/>
              <a:t> v </a:t>
            </a:r>
            <a:r>
              <a:rPr lang="en-GB" dirty="0" err="1"/>
              <a:t>sešitě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Psaní</a:t>
            </a:r>
            <a:r>
              <a:rPr lang="en-GB" dirty="0"/>
              <a:t> </a:t>
            </a:r>
            <a:r>
              <a:rPr lang="en-GB" dirty="0" err="1"/>
              <a:t>matematických</a:t>
            </a:r>
            <a:r>
              <a:rPr lang="en-GB" dirty="0"/>
              <a:t> </a:t>
            </a:r>
            <a:r>
              <a:rPr lang="en-GB" dirty="0" err="1"/>
              <a:t>příkladů</a:t>
            </a:r>
            <a:r>
              <a:rPr lang="en-GB" dirty="0"/>
              <a:t> pod </a:t>
            </a:r>
            <a:r>
              <a:rPr lang="en-GB" dirty="0" err="1"/>
              <a:t>sebe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Klíč</a:t>
            </a:r>
            <a:r>
              <a:rPr lang="en-GB" dirty="0"/>
              <a:t> k </a:t>
            </a:r>
            <a:r>
              <a:rPr lang="en-GB" dirty="0" err="1"/>
              <a:t>řešení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53760" y="1939884"/>
            <a:ext cx="3755520" cy="2060856"/>
          </a:xfrm>
        </p:spPr>
        <p:txBody>
          <a:bodyPr/>
          <a:lstStyle/>
          <a:p>
            <a:pPr marL="311045" indent="-311045"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endParaRPr lang="cs-CZ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2"/>
          </p:nvPr>
        </p:nvSpPr>
        <p:spPr>
          <a:xfrm>
            <a:off x="4658400" y="1939884"/>
            <a:ext cx="3726720" cy="2060856"/>
          </a:xfrm>
        </p:spPr>
        <p:txBody>
          <a:bodyPr/>
          <a:lstStyle/>
          <a:p>
            <a:pPr marL="311045" indent="-311045"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endParaRPr lang="cs-CZ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3"/>
          </p:nvPr>
        </p:nvSpPr>
        <p:spPr>
          <a:xfrm>
            <a:off x="4658400" y="4196601"/>
            <a:ext cx="3726720" cy="2060857"/>
          </a:xfrm>
        </p:spPr>
        <p:txBody>
          <a:bodyPr/>
          <a:lstStyle/>
          <a:p>
            <a:pPr marL="311045" indent="-311045"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endParaRPr lang="cs-CZ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4"/>
          </p:nvPr>
        </p:nvSpPr>
        <p:spPr>
          <a:xfrm>
            <a:off x="745920" y="4196601"/>
            <a:ext cx="3726720" cy="2060857"/>
          </a:xfrm>
        </p:spPr>
        <p:txBody>
          <a:bodyPr/>
          <a:lstStyle/>
          <a:p>
            <a:pPr marL="311045" indent="-311045"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endParaRPr lang="cs-CZ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60" y="1960047"/>
            <a:ext cx="3755520" cy="2122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60047"/>
            <a:ext cx="3755520" cy="2122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60" y="4245566"/>
            <a:ext cx="3755520" cy="1960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4721" y="4245566"/>
            <a:ext cx="3592800" cy="1960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příklady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5"/>
            <a:ext cx="7636320" cy="59031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Rozvrh</a:t>
            </a:r>
            <a:r>
              <a:rPr lang="en-GB" dirty="0"/>
              <a:t> </a:t>
            </a:r>
            <a:r>
              <a:rPr lang="en-GB" dirty="0" err="1"/>
              <a:t>hodin</a:t>
            </a:r>
            <a:r>
              <a:rPr lang="en-GB" dirty="0"/>
              <a:t>, </a:t>
            </a:r>
            <a:r>
              <a:rPr lang="en-GB" dirty="0" err="1"/>
              <a:t>harmonogram</a:t>
            </a:r>
            <a:r>
              <a:rPr lang="en-GB" dirty="0"/>
              <a:t> </a:t>
            </a:r>
            <a:r>
              <a:rPr lang="en-GB" dirty="0" err="1"/>
              <a:t>školního</a:t>
            </a:r>
            <a:r>
              <a:rPr lang="en-GB" dirty="0"/>
              <a:t> </a:t>
            </a:r>
            <a:r>
              <a:rPr lang="en-GB" dirty="0" err="1"/>
              <a:t>roku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Čísla</a:t>
            </a:r>
            <a:r>
              <a:rPr lang="en-GB" dirty="0"/>
              <a:t> </a:t>
            </a:r>
            <a:r>
              <a:rPr lang="en-GB" dirty="0" err="1"/>
              <a:t>dveří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Rejstřík</a:t>
            </a:r>
            <a:r>
              <a:rPr lang="en-GB" dirty="0"/>
              <a:t> v </a:t>
            </a:r>
            <a:r>
              <a:rPr lang="en-GB" dirty="0" err="1"/>
              <a:t>knize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Rodokmen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Kritérium</a:t>
            </a:r>
            <a:r>
              <a:rPr lang="en-GB" dirty="0"/>
              <a:t> </a:t>
            </a:r>
            <a:r>
              <a:rPr lang="en-GB" dirty="0" err="1"/>
              <a:t>třídění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Orientační</a:t>
            </a:r>
            <a:r>
              <a:rPr lang="en-GB" dirty="0"/>
              <a:t> </a:t>
            </a:r>
            <a:r>
              <a:rPr lang="en-GB" dirty="0" err="1"/>
              <a:t>plán</a:t>
            </a:r>
            <a:r>
              <a:rPr lang="en-GB" dirty="0"/>
              <a:t> </a:t>
            </a:r>
            <a:r>
              <a:rPr lang="en-GB" dirty="0" err="1"/>
              <a:t>budovy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Červená</a:t>
            </a:r>
            <a:r>
              <a:rPr lang="en-GB" dirty="0"/>
              <a:t> </a:t>
            </a:r>
            <a:r>
              <a:rPr lang="en-GB" dirty="0" err="1"/>
              <a:t>tužka</a:t>
            </a:r>
            <a:r>
              <a:rPr lang="en-GB" dirty="0"/>
              <a:t> k </a:t>
            </a:r>
            <a:r>
              <a:rPr lang="en-GB" dirty="0" err="1"/>
              <a:t>opravě</a:t>
            </a:r>
            <a:r>
              <a:rPr lang="en-GB" dirty="0"/>
              <a:t> </a:t>
            </a:r>
            <a:r>
              <a:rPr lang="en-GB" dirty="0" err="1"/>
              <a:t>písemek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Jména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Nevidomí-talíř</a:t>
            </a:r>
            <a:r>
              <a:rPr lang="en-GB" dirty="0"/>
              <a:t> </a:t>
            </a:r>
            <a:r>
              <a:rPr lang="en-GB" dirty="0" err="1"/>
              <a:t>rozdělený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 smtClean="0"/>
              <a:t>hodin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Orientace</a:t>
            </a:r>
            <a:r>
              <a:rPr lang="en-GB" dirty="0"/>
              <a:t> v </a:t>
            </a:r>
            <a:r>
              <a:rPr lang="en-GB" dirty="0" err="1"/>
              <a:t>prostoru</a:t>
            </a:r>
            <a:endParaRPr lang="en-GB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5"/>
            <a:ext cx="7636320" cy="6494085"/>
          </a:xfrm>
          <a:ln/>
        </p:spPr>
        <p:txBody>
          <a:bodyPr>
            <a:sp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      </a:t>
            </a:r>
            <a:r>
              <a:rPr lang="en-GB" dirty="0" smtClean="0"/>
              <a:t>                           </a:t>
            </a:r>
            <a:r>
              <a:rPr lang="cs-CZ" dirty="0" err="1" smtClean="0"/>
              <a:t>v</a:t>
            </a:r>
            <a:r>
              <a:rPr lang="en-GB" dirty="0" err="1" smtClean="0"/>
              <a:t>pravo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cs-CZ" dirty="0" smtClean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v</a:t>
            </a:r>
            <a:r>
              <a:rPr lang="en-GB" dirty="0" err="1" smtClean="0"/>
              <a:t>předu</a:t>
            </a:r>
            <a:r>
              <a:rPr lang="cs-CZ" dirty="0" smtClean="0"/>
              <a:t>                                           </a:t>
            </a:r>
            <a:r>
              <a:rPr lang="en-GB" dirty="0" err="1" smtClean="0"/>
              <a:t>vzadu</a:t>
            </a:r>
            <a:r>
              <a:rPr lang="en-GB" dirty="0" smtClean="0"/>
              <a:t> 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						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						</a:t>
            </a:r>
            <a:r>
              <a:rPr lang="en-GB" dirty="0" err="1" smtClean="0"/>
              <a:t>vlevo</a:t>
            </a: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						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                   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2861280" cy="2122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Reuven</a:t>
            </a:r>
            <a:r>
              <a:rPr lang="en-GB" dirty="0"/>
              <a:t> Feuerstein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0" y="1939885"/>
            <a:ext cx="3726720" cy="3933384"/>
          </a:xfrm>
          <a:ln/>
        </p:spPr>
        <p:txBody>
          <a:bodyPr>
            <a:normAutofit fontScale="85000" lnSpcReduction="1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cs-CZ" dirty="0" smtClean="0"/>
              <a:t>1921-2014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/>
              <a:t>4 </a:t>
            </a:r>
            <a:r>
              <a:rPr lang="en-GB" dirty="0" err="1"/>
              <a:t>děti</a:t>
            </a:r>
            <a:r>
              <a:rPr lang="en-GB" dirty="0"/>
              <a:t>, </a:t>
            </a:r>
            <a:r>
              <a:rPr lang="en-GB" dirty="0" err="1"/>
              <a:t>vnuk</a:t>
            </a:r>
            <a:r>
              <a:rPr lang="en-GB" dirty="0"/>
              <a:t> s DS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/>
              <a:t>pedagog</a:t>
            </a:r>
            <a:r>
              <a:rPr lang="en-GB" dirty="0"/>
              <a:t> a </a:t>
            </a:r>
            <a:r>
              <a:rPr lang="en-GB" dirty="0" err="1"/>
              <a:t>psycholog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/>
              <a:t>věnoval</a:t>
            </a:r>
            <a:r>
              <a:rPr lang="en-GB" dirty="0"/>
              <a:t> se </a:t>
            </a:r>
            <a:r>
              <a:rPr lang="en-GB" dirty="0" err="1"/>
              <a:t>dětem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přežily</a:t>
            </a:r>
            <a:r>
              <a:rPr lang="en-GB" dirty="0"/>
              <a:t> holocaust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/>
              <a:t>spolupráce</a:t>
            </a:r>
            <a:r>
              <a:rPr lang="en-GB" dirty="0"/>
              <a:t> a </a:t>
            </a:r>
            <a:r>
              <a:rPr lang="en-GB" dirty="0" err="1"/>
              <a:t>výzkumy</a:t>
            </a:r>
            <a:r>
              <a:rPr lang="en-GB" dirty="0"/>
              <a:t> s </a:t>
            </a:r>
            <a:r>
              <a:rPr lang="en-GB" dirty="0" err="1"/>
              <a:t>Piagetem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400" y="2292721"/>
            <a:ext cx="3726720" cy="3614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Nositel</a:t>
            </a:r>
            <a:r>
              <a:rPr lang="en-GB" dirty="0"/>
              <a:t> </a:t>
            </a:r>
            <a:r>
              <a:rPr lang="en-GB" dirty="0" err="1"/>
              <a:t>vztahu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58400" y="1939885"/>
            <a:ext cx="3726720" cy="584775"/>
          </a:xfrm>
          <a:ln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20" y="2236555"/>
            <a:ext cx="3726720" cy="3727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600" y="2122783"/>
            <a:ext cx="2776320" cy="3918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					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?                                                                  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	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			?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240360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příklady</a:t>
            </a:r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0" y="1939885"/>
            <a:ext cx="3726720" cy="4453527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/>
              <a:t>Je </a:t>
            </a:r>
            <a:r>
              <a:rPr lang="en-GB" sz="2900" dirty="0" err="1"/>
              <a:t>nositel</a:t>
            </a:r>
            <a:r>
              <a:rPr lang="en-GB" sz="2900" dirty="0"/>
              <a:t>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Zvíře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Kniha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Dům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Obraz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Židle</a:t>
            </a:r>
            <a:r>
              <a:rPr lang="en-GB" sz="2900" dirty="0"/>
              <a:t>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Bota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Kočárek</a:t>
            </a:r>
            <a:endParaRPr lang="en-GB" sz="29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8400" y="1939885"/>
            <a:ext cx="3726720" cy="4453527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Není</a:t>
            </a:r>
            <a:r>
              <a:rPr lang="en-GB" sz="2900" dirty="0"/>
              <a:t> </a:t>
            </a:r>
            <a:r>
              <a:rPr lang="en-GB" sz="2900" dirty="0" err="1"/>
              <a:t>nositel</a:t>
            </a:r>
            <a:r>
              <a:rPr lang="en-GB" sz="2900" dirty="0"/>
              <a:t>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Kulatá</a:t>
            </a:r>
            <a:r>
              <a:rPr lang="en-GB" sz="2900" dirty="0"/>
              <a:t> </a:t>
            </a:r>
            <a:r>
              <a:rPr lang="en-GB" sz="2900" dirty="0" err="1"/>
              <a:t>dečka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Svíčka</a:t>
            </a:r>
            <a:r>
              <a:rPr lang="en-GB" sz="2900" dirty="0"/>
              <a:t> </a:t>
            </a:r>
            <a:r>
              <a:rPr lang="en-GB" sz="2900" dirty="0" err="1"/>
              <a:t>bez</a:t>
            </a:r>
            <a:r>
              <a:rPr lang="en-GB" sz="2900" dirty="0"/>
              <a:t> </a:t>
            </a:r>
            <a:r>
              <a:rPr lang="en-GB" sz="2900" dirty="0" err="1"/>
              <a:t>obrázku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Lampa</a:t>
            </a:r>
            <a:r>
              <a:rPr lang="en-GB" sz="2900" dirty="0"/>
              <a:t>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Květina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/>
              <a:t>Strom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Bazén</a:t>
            </a:r>
            <a:endParaRPr lang="en-GB" sz="29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900" dirty="0" err="1"/>
              <a:t>Pecen</a:t>
            </a:r>
            <a:r>
              <a:rPr lang="en-GB" sz="2900" dirty="0"/>
              <a:t> </a:t>
            </a:r>
            <a:r>
              <a:rPr lang="en-GB" sz="2900" dirty="0" err="1"/>
              <a:t>chleba</a:t>
            </a:r>
            <a:r>
              <a:rPr lang="en-GB" sz="2900"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3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otázky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5"/>
            <a:ext cx="7636320" cy="2357568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kognitivních</a:t>
            </a:r>
            <a:r>
              <a:rPr lang="en-GB" dirty="0"/>
              <a:t> </a:t>
            </a:r>
            <a:r>
              <a:rPr lang="en-GB" dirty="0" err="1"/>
              <a:t>funkcí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Zkušenost zprostředkovaného učení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Pojetí inteligence, d</a:t>
            </a:r>
            <a:r>
              <a:rPr lang="en-GB" dirty="0" err="1" smtClean="0"/>
              <a:t>ynamické</a:t>
            </a:r>
            <a:r>
              <a:rPr lang="en-GB" dirty="0" smtClean="0"/>
              <a:t> </a:t>
            </a:r>
            <a:r>
              <a:rPr lang="en-GB" dirty="0" err="1"/>
              <a:t>vyšetřování</a:t>
            </a:r>
            <a:r>
              <a:rPr lang="en-GB" dirty="0"/>
              <a:t> </a:t>
            </a:r>
            <a:r>
              <a:rPr lang="en-GB" dirty="0" err="1"/>
              <a:t>jedince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sp>
        <p:nvSpPr>
          <p:cNvPr id="4" name="Slunce 3">
            <a:hlinkClick r:id="rId3" action="ppaction://hlinksldjump"/>
          </p:cNvPr>
          <p:cNvSpPr/>
          <p:nvPr/>
        </p:nvSpPr>
        <p:spPr>
          <a:xfrm>
            <a:off x="7956376" y="2060848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</a:t>
            </a:r>
            <a:endParaRPr lang="cs-CZ" dirty="0"/>
          </a:p>
        </p:txBody>
      </p:sp>
      <p:sp>
        <p:nvSpPr>
          <p:cNvPr id="5" name="6cípá hvězda 4">
            <a:hlinkClick r:id="rId4" action="ppaction://hlinksldjump"/>
          </p:cNvPr>
          <p:cNvSpPr/>
          <p:nvPr/>
        </p:nvSpPr>
        <p:spPr>
          <a:xfrm>
            <a:off x="7956376" y="2636912"/>
            <a:ext cx="288032" cy="2880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Čtyřcípá hvězda 6">
            <a:hlinkClick r:id="rId5" action="ppaction://hlinksldjump"/>
          </p:cNvPr>
          <p:cNvSpPr/>
          <p:nvPr/>
        </p:nvSpPr>
        <p:spPr>
          <a:xfrm>
            <a:off x="7884368" y="3212976"/>
            <a:ext cx="432048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Strukturální</a:t>
            </a:r>
            <a:r>
              <a:rPr lang="en-GB" dirty="0"/>
              <a:t> </a:t>
            </a:r>
            <a:r>
              <a:rPr lang="en-GB" dirty="0" err="1"/>
              <a:t>kognitivní</a:t>
            </a:r>
            <a:r>
              <a:rPr lang="en-GB" dirty="0"/>
              <a:t> </a:t>
            </a:r>
            <a:r>
              <a:rPr lang="en-GB" dirty="0" err="1"/>
              <a:t>modifikace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5"/>
            <a:ext cx="7636320" cy="1766637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kognitivní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důležité</a:t>
            </a:r>
            <a:r>
              <a:rPr lang="en-GB" dirty="0"/>
              <a:t>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Je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kognitivní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modifikovat</a:t>
            </a:r>
            <a:r>
              <a:rPr lang="en-GB" dirty="0"/>
              <a:t>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kognitivní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modifikovat</a:t>
            </a:r>
            <a:r>
              <a:rPr lang="en-GB" dirty="0"/>
              <a:t>?</a:t>
            </a:r>
          </a:p>
        </p:txBody>
      </p:sp>
      <p:sp>
        <p:nvSpPr>
          <p:cNvPr id="4" name="Šipka doleva 3">
            <a:hlinkClick r:id="rId3" action="ppaction://hlinksldjump"/>
          </p:cNvPr>
          <p:cNvSpPr/>
          <p:nvPr/>
        </p:nvSpPr>
        <p:spPr>
          <a:xfrm>
            <a:off x="4211960" y="5085184"/>
            <a:ext cx="3600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Z</a:t>
            </a:r>
            <a:r>
              <a:rPr lang="cs-CZ" dirty="0" err="1" smtClean="0"/>
              <a:t>kušenost</a:t>
            </a:r>
            <a:r>
              <a:rPr lang="cs-CZ" dirty="0" smtClean="0"/>
              <a:t> </a:t>
            </a:r>
            <a:r>
              <a:rPr lang="en-GB" dirty="0" err="1" smtClean="0"/>
              <a:t>prostředkované</a:t>
            </a:r>
            <a:r>
              <a:rPr lang="cs-CZ" dirty="0" smtClean="0"/>
              <a:t>ho</a:t>
            </a:r>
            <a:r>
              <a:rPr lang="en-GB" dirty="0" smtClean="0"/>
              <a:t> </a:t>
            </a:r>
            <a:r>
              <a:rPr lang="cs-CZ" dirty="0" smtClean="0"/>
              <a:t>učení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340768"/>
            <a:ext cx="8229600" cy="4425827"/>
          </a:xfrm>
          <a:ln/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Vychází</a:t>
            </a:r>
            <a:r>
              <a:rPr lang="en-GB" dirty="0"/>
              <a:t> z </a:t>
            </a:r>
            <a:r>
              <a:rPr lang="en-GB" dirty="0" smtClean="0">
                <a:cs typeface="Arial" charset="0"/>
              </a:rPr>
              <a:t>S→</a:t>
            </a:r>
            <a:r>
              <a:rPr lang="cs-CZ" dirty="0" smtClean="0"/>
              <a:t>O</a:t>
            </a:r>
            <a:r>
              <a:rPr lang="en-GB" dirty="0" smtClean="0">
                <a:cs typeface="Arial" charset="0"/>
              </a:rPr>
              <a:t>→</a:t>
            </a:r>
            <a:r>
              <a:rPr lang="en-GB" dirty="0">
                <a:cs typeface="Arial" charset="0"/>
              </a:rPr>
              <a:t>R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cs typeface="Arial" charset="0"/>
              </a:rPr>
              <a:t>      </a:t>
            </a:r>
            <a:r>
              <a:rPr lang="en-GB" dirty="0" err="1" smtClean="0">
                <a:cs typeface="Arial" charset="0"/>
              </a:rPr>
              <a:t>Mění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na</a:t>
            </a:r>
            <a:r>
              <a:rPr lang="en-GB" dirty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S</a:t>
            </a:r>
            <a:r>
              <a:rPr lang="en-GB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        </a:t>
            </a:r>
            <a:r>
              <a:rPr lang="en-GB" dirty="0" smtClean="0">
                <a:cs typeface="Arial" charset="0"/>
              </a:rPr>
              <a:t>L</a:t>
            </a:r>
            <a:r>
              <a:rPr lang="cs-CZ" dirty="0" smtClean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 </a:t>
            </a:r>
            <a:r>
              <a:rPr lang="en-GB" dirty="0" smtClean="0"/>
              <a:t> </a:t>
            </a:r>
            <a:r>
              <a:rPr lang="cs-CZ" dirty="0" smtClean="0"/>
              <a:t>    </a:t>
            </a:r>
            <a:r>
              <a:rPr lang="cs-CZ" dirty="0" smtClean="0">
                <a:cs typeface="Arial" charset="0"/>
              </a:rPr>
              <a:t>O     </a:t>
            </a:r>
            <a:r>
              <a:rPr lang="en-GB" dirty="0" smtClean="0">
                <a:cs typeface="Arial" charset="0"/>
              </a:rPr>
              <a:t>  L  </a:t>
            </a:r>
            <a:r>
              <a:rPr lang="cs-CZ" dirty="0" smtClean="0">
                <a:cs typeface="Arial" charset="0"/>
              </a:rPr>
              <a:t>       </a:t>
            </a:r>
            <a:r>
              <a:rPr lang="en-GB" dirty="0" smtClean="0">
                <a:cs typeface="Arial" charset="0"/>
              </a:rPr>
              <a:t>R</a:t>
            </a:r>
            <a:endParaRPr lang="en-GB" dirty="0">
              <a:cs typeface="Arial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cs typeface="Arial" charset="0"/>
              </a:rPr>
              <a:t>kde</a:t>
            </a:r>
            <a:r>
              <a:rPr lang="en-GB" dirty="0">
                <a:cs typeface="Arial" charset="0"/>
              </a:rPr>
              <a:t> L </a:t>
            </a:r>
            <a:r>
              <a:rPr lang="en-GB" dirty="0" err="1">
                <a:cs typeface="Arial" charset="0"/>
              </a:rPr>
              <a:t>vyjadřuje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lidský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faktor</a:t>
            </a:r>
            <a:r>
              <a:rPr lang="en-GB" dirty="0">
                <a:cs typeface="Arial" charset="0"/>
              </a:rPr>
              <a:t>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cs typeface="Arial" charset="0"/>
              </a:rPr>
              <a:t>Učitel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třídí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informace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vybírá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podněty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mění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situaci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zjednodušuje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ji</a:t>
            </a:r>
            <a:r>
              <a:rPr lang="en-GB" dirty="0">
                <a:cs typeface="Arial" charset="0"/>
              </a:rPr>
              <a:t> a </a:t>
            </a:r>
            <a:r>
              <a:rPr lang="en-GB" dirty="0" err="1">
                <a:cs typeface="Arial" charset="0"/>
              </a:rPr>
              <a:t>interpretuje</a:t>
            </a:r>
            <a:r>
              <a:rPr lang="en-GB" dirty="0">
                <a:cs typeface="Arial" charset="0"/>
              </a:rPr>
              <a:t>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cs typeface="Arial" charset="0"/>
              </a:rPr>
              <a:t>Učitel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hodnotí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informace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tak</a:t>
            </a:r>
            <a:r>
              <a:rPr lang="en-GB" dirty="0">
                <a:cs typeface="Arial" charset="0"/>
              </a:rPr>
              <a:t>, </a:t>
            </a:r>
            <a:r>
              <a:rPr lang="en-GB" b="1" dirty="0" err="1">
                <a:cs typeface="Arial" charset="0"/>
              </a:rPr>
              <a:t>aby</a:t>
            </a:r>
            <a:r>
              <a:rPr lang="en-GB" b="1" dirty="0">
                <a:cs typeface="Arial" charset="0"/>
              </a:rPr>
              <a:t> </a:t>
            </a:r>
            <a:r>
              <a:rPr lang="en-GB" b="1" dirty="0" err="1">
                <a:cs typeface="Arial" charset="0"/>
              </a:rPr>
              <a:t>měly</a:t>
            </a:r>
            <a:r>
              <a:rPr lang="en-GB" b="1" dirty="0">
                <a:cs typeface="Arial" charset="0"/>
              </a:rPr>
              <a:t> </a:t>
            </a:r>
            <a:r>
              <a:rPr lang="en-GB" b="1" dirty="0" err="1">
                <a:cs typeface="Arial" charset="0"/>
              </a:rPr>
              <a:t>emocionální</a:t>
            </a:r>
            <a:r>
              <a:rPr lang="en-GB" b="1" dirty="0">
                <a:cs typeface="Arial" charset="0"/>
              </a:rPr>
              <a:t> </a:t>
            </a:r>
            <a:r>
              <a:rPr lang="en-GB" b="1" dirty="0" err="1">
                <a:cs typeface="Arial" charset="0"/>
              </a:rPr>
              <a:t>význam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třídí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na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příjemné</a:t>
            </a:r>
            <a:r>
              <a:rPr lang="en-GB" dirty="0">
                <a:cs typeface="Arial" charset="0"/>
              </a:rPr>
              <a:t> a </a:t>
            </a:r>
            <a:r>
              <a:rPr lang="en-GB" dirty="0" err="1">
                <a:cs typeface="Arial" charset="0"/>
              </a:rPr>
              <a:t>nepříjemné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správné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špatné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důležité</a:t>
            </a:r>
            <a:endParaRPr lang="en-GB" dirty="0">
              <a:cs typeface="Arial" charset="0"/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3059832" y="2132856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3995936" y="2132856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5076056" y="2132856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6012160" y="2132856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Zprostředkování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Hledáme </a:t>
            </a:r>
            <a:r>
              <a:rPr lang="cs-CZ" b="1" dirty="0" smtClean="0"/>
              <a:t>účelnou cestu</a:t>
            </a:r>
            <a:r>
              <a:rPr lang="cs-CZ" dirty="0" smtClean="0"/>
              <a:t>, jak dítěti, člověku pomoci, jak najít souvislosti, smysluplné řešení,  pomáháme rozvíjet myšlenkové operace, a aplikovat do praxe, zprostředkováváme, co právě </a:t>
            </a:r>
            <a:r>
              <a:rPr lang="cs-CZ" dirty="0" smtClean="0"/>
              <a:t>děláme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Účelná cesta – hledat možnost, jak dítě posunout, dosáhnout pokroku, to může trvat </a:t>
            </a:r>
            <a:r>
              <a:rPr lang="cs-CZ" dirty="0" smtClean="0"/>
              <a:t>déle</a:t>
            </a:r>
          </a:p>
          <a:p>
            <a:pPr>
              <a:buNone/>
            </a:pPr>
            <a:r>
              <a:rPr lang="cs-CZ" dirty="0" smtClean="0"/>
              <a:t>Nechte mě chvilku, já si to rozmyslím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77332"/>
            <a:ext cx="7809120" cy="630942"/>
          </a:xfrm>
          <a:ln/>
        </p:spPr>
        <p:txBody>
          <a:bodyPr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cs-CZ" dirty="0" smtClean="0"/>
              <a:t>Podmínky zprostředkující interakce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229600" cy="4745915"/>
          </a:xfrm>
          <a:ln/>
        </p:spPr>
        <p:txBody>
          <a:bodyPr wrap="square">
            <a:normAutofit fontScale="92500" lnSpcReduction="1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dirty="0"/>
              <a:t>- </a:t>
            </a:r>
            <a:r>
              <a:rPr lang="en-GB" sz="2800" dirty="0" err="1"/>
              <a:t>zaměřenost</a:t>
            </a:r>
            <a:r>
              <a:rPr lang="en-GB" sz="2800" dirty="0"/>
              <a:t> – </a:t>
            </a:r>
            <a:r>
              <a:rPr lang="en-GB" sz="2800" dirty="0" err="1"/>
              <a:t>dítě</a:t>
            </a:r>
            <a:r>
              <a:rPr lang="en-GB" sz="2800" dirty="0"/>
              <a:t> </a:t>
            </a:r>
            <a:r>
              <a:rPr lang="en-GB" sz="2800" dirty="0" err="1"/>
              <a:t>musí</a:t>
            </a:r>
            <a:r>
              <a:rPr lang="en-GB" sz="2800" dirty="0"/>
              <a:t> </a:t>
            </a:r>
            <a:r>
              <a:rPr lang="en-GB" sz="2800" dirty="0" err="1"/>
              <a:t>cítit</a:t>
            </a:r>
            <a:r>
              <a:rPr lang="en-GB" sz="2800" dirty="0"/>
              <a:t>, </a:t>
            </a:r>
            <a:r>
              <a:rPr lang="en-GB" sz="2800" dirty="0" err="1"/>
              <a:t>že</a:t>
            </a:r>
            <a:r>
              <a:rPr lang="en-GB" sz="2800" dirty="0"/>
              <a:t> </a:t>
            </a:r>
            <a:r>
              <a:rPr lang="en-GB" sz="2800" dirty="0" err="1"/>
              <a:t>materiály</a:t>
            </a:r>
            <a:r>
              <a:rPr lang="en-GB" sz="2800" dirty="0"/>
              <a:t> </a:t>
            </a:r>
            <a:r>
              <a:rPr lang="en-GB" sz="2800" dirty="0" err="1"/>
              <a:t>jsou</a:t>
            </a:r>
            <a:r>
              <a:rPr lang="en-GB" sz="2800" dirty="0"/>
              <a:t> </a:t>
            </a:r>
            <a:r>
              <a:rPr lang="en-GB" sz="2800" dirty="0" err="1"/>
              <a:t>připravené</a:t>
            </a:r>
            <a:r>
              <a:rPr lang="en-GB" sz="2800" dirty="0"/>
              <a:t> pro </a:t>
            </a:r>
            <a:r>
              <a:rPr lang="en-GB" sz="2800" dirty="0" err="1"/>
              <a:t>ně</a:t>
            </a:r>
            <a:r>
              <a:rPr lang="en-GB" sz="2800" dirty="0"/>
              <a:t>, ne pro </a:t>
            </a:r>
            <a:r>
              <a:rPr lang="en-GB" sz="2800" dirty="0" err="1"/>
              <a:t>vyučovací</a:t>
            </a:r>
            <a:r>
              <a:rPr lang="en-GB" sz="2800" dirty="0"/>
              <a:t> </a:t>
            </a:r>
            <a:r>
              <a:rPr lang="en-GB" sz="2800" dirty="0" err="1"/>
              <a:t>hodinu</a:t>
            </a:r>
            <a:endParaRPr lang="en-GB" sz="28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dirty="0"/>
              <a:t>- </a:t>
            </a:r>
            <a:r>
              <a:rPr lang="en-GB" sz="2800" dirty="0" err="1"/>
              <a:t>vzájemnost</a:t>
            </a:r>
            <a:r>
              <a:rPr lang="en-GB" sz="2800" dirty="0"/>
              <a:t>, </a:t>
            </a:r>
            <a:r>
              <a:rPr lang="en-GB" sz="2800" dirty="0" err="1"/>
              <a:t>reciprocita</a:t>
            </a:r>
            <a:r>
              <a:rPr lang="en-GB" sz="2800" dirty="0"/>
              <a:t> v </a:t>
            </a:r>
            <a:r>
              <a:rPr lang="en-GB" sz="2800" dirty="0" err="1"/>
              <a:t>interakci</a:t>
            </a:r>
            <a:r>
              <a:rPr lang="en-GB" sz="2800" dirty="0"/>
              <a:t> – </a:t>
            </a:r>
            <a:r>
              <a:rPr lang="en-GB" sz="2800" dirty="0" err="1"/>
              <a:t>dítě</a:t>
            </a:r>
            <a:r>
              <a:rPr lang="en-GB" sz="2800" dirty="0"/>
              <a:t> </a:t>
            </a:r>
            <a:r>
              <a:rPr lang="en-GB" sz="2800" dirty="0" err="1"/>
              <a:t>nejen</a:t>
            </a:r>
            <a:r>
              <a:rPr lang="en-GB" sz="2800" dirty="0"/>
              <a:t> </a:t>
            </a:r>
            <a:r>
              <a:rPr lang="en-GB" sz="2800" dirty="0" err="1"/>
              <a:t>odpovídá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otázky</a:t>
            </a:r>
            <a:r>
              <a:rPr lang="en-GB" sz="2800" dirty="0"/>
              <a:t>, ale </a:t>
            </a:r>
            <a:r>
              <a:rPr lang="en-GB" sz="2800" dirty="0" err="1"/>
              <a:t>samo</a:t>
            </a:r>
            <a:r>
              <a:rPr lang="en-GB" sz="2800" dirty="0"/>
              <a:t> je </a:t>
            </a:r>
            <a:r>
              <a:rPr lang="en-GB" sz="2800" dirty="0" err="1"/>
              <a:t>klade</a:t>
            </a:r>
            <a:r>
              <a:rPr lang="en-GB" sz="2800" dirty="0"/>
              <a:t>, </a:t>
            </a:r>
            <a:r>
              <a:rPr lang="en-GB" sz="2800" dirty="0" err="1"/>
              <a:t>vymýšlí</a:t>
            </a:r>
            <a:r>
              <a:rPr lang="en-GB" sz="2800" dirty="0"/>
              <a:t> </a:t>
            </a:r>
            <a:r>
              <a:rPr lang="en-GB" sz="2800" dirty="0" err="1"/>
              <a:t>příklady</a:t>
            </a:r>
            <a:r>
              <a:rPr lang="en-GB" sz="2800" dirty="0"/>
              <a:t>, je </a:t>
            </a:r>
            <a:r>
              <a:rPr lang="en-GB" sz="2800" dirty="0" err="1"/>
              <a:t>vedeno</a:t>
            </a:r>
            <a:r>
              <a:rPr lang="en-GB" sz="2800" dirty="0"/>
              <a:t> k </a:t>
            </a:r>
            <a:r>
              <a:rPr lang="en-GB" sz="2800" dirty="0" err="1"/>
              <a:t>dalším</a:t>
            </a:r>
            <a:r>
              <a:rPr lang="en-GB" sz="2800" dirty="0"/>
              <a:t> </a:t>
            </a:r>
            <a:r>
              <a:rPr lang="en-GB" sz="2800" dirty="0" err="1"/>
              <a:t>asociacím</a:t>
            </a:r>
            <a:endParaRPr lang="en-GB" sz="28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dirty="0"/>
              <a:t>- transcendence – </a:t>
            </a:r>
            <a:r>
              <a:rPr lang="en-GB" sz="2800" dirty="0" err="1"/>
              <a:t>poznatek</a:t>
            </a:r>
            <a:r>
              <a:rPr lang="en-GB" sz="2800" dirty="0"/>
              <a:t> </a:t>
            </a:r>
            <a:r>
              <a:rPr lang="en-GB" sz="2800" dirty="0" err="1"/>
              <a:t>musí</a:t>
            </a:r>
            <a:r>
              <a:rPr lang="en-GB" sz="2800" dirty="0"/>
              <a:t> </a:t>
            </a:r>
            <a:r>
              <a:rPr lang="en-GB" sz="2800" dirty="0" err="1"/>
              <a:t>dítě</a:t>
            </a:r>
            <a:r>
              <a:rPr lang="en-GB" sz="2800" dirty="0"/>
              <a:t> </a:t>
            </a:r>
            <a:r>
              <a:rPr lang="en-GB" sz="2800" dirty="0" err="1"/>
              <a:t>umět</a:t>
            </a:r>
            <a:r>
              <a:rPr lang="en-GB" sz="2800" dirty="0"/>
              <a:t> </a:t>
            </a:r>
            <a:r>
              <a:rPr lang="en-GB" sz="2800" dirty="0" err="1"/>
              <a:t>využít</a:t>
            </a:r>
            <a:r>
              <a:rPr lang="en-GB" sz="2800" dirty="0"/>
              <a:t> – </a:t>
            </a:r>
            <a:r>
              <a:rPr lang="en-GB" sz="2800" dirty="0" err="1"/>
              <a:t>přemostění</a:t>
            </a:r>
            <a:r>
              <a:rPr lang="en-GB" sz="2800" dirty="0"/>
              <a:t> (bridging)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dirty="0"/>
              <a:t>- </a:t>
            </a:r>
            <a:r>
              <a:rPr lang="en-GB" sz="2800" dirty="0" err="1"/>
              <a:t>zprostředkování</a:t>
            </a:r>
            <a:r>
              <a:rPr lang="en-GB" sz="2800" dirty="0"/>
              <a:t> </a:t>
            </a:r>
            <a:r>
              <a:rPr lang="en-GB" sz="2800" dirty="0" err="1"/>
              <a:t>významu</a:t>
            </a:r>
            <a:r>
              <a:rPr lang="en-GB" sz="2800" dirty="0"/>
              <a:t> – </a:t>
            </a:r>
            <a:r>
              <a:rPr lang="en-GB" sz="2800" dirty="0" err="1"/>
              <a:t>dítě</a:t>
            </a:r>
            <a:r>
              <a:rPr lang="en-GB" sz="2800" dirty="0"/>
              <a:t> </a:t>
            </a:r>
            <a:r>
              <a:rPr lang="en-GB" sz="2800" dirty="0" err="1"/>
              <a:t>ví</a:t>
            </a:r>
            <a:r>
              <a:rPr lang="en-GB" sz="2800" dirty="0"/>
              <a:t>, </a:t>
            </a:r>
            <a:r>
              <a:rPr lang="en-GB" sz="2800" dirty="0" err="1"/>
              <a:t>proč</a:t>
            </a:r>
            <a:r>
              <a:rPr lang="en-GB" sz="2800" dirty="0"/>
              <a:t> </a:t>
            </a:r>
            <a:r>
              <a:rPr lang="en-GB" sz="2800" dirty="0" err="1"/>
              <a:t>určitou</a:t>
            </a:r>
            <a:r>
              <a:rPr lang="en-GB" sz="2800" dirty="0"/>
              <a:t> </a:t>
            </a:r>
            <a:r>
              <a:rPr lang="en-GB" sz="2800" dirty="0" err="1"/>
              <a:t>věc</a:t>
            </a:r>
            <a:r>
              <a:rPr lang="en-GB" sz="2800" dirty="0"/>
              <a:t> </a:t>
            </a:r>
            <a:r>
              <a:rPr lang="en-GB" sz="2800" dirty="0" err="1"/>
              <a:t>dělá</a:t>
            </a:r>
            <a:endParaRPr lang="en-GB" sz="28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dirty="0"/>
              <a:t>- </a:t>
            </a:r>
            <a:r>
              <a:rPr lang="en-GB" sz="2800" dirty="0" err="1"/>
              <a:t>pocit</a:t>
            </a:r>
            <a:r>
              <a:rPr lang="en-GB" sz="2800" dirty="0"/>
              <a:t> </a:t>
            </a:r>
            <a:r>
              <a:rPr lang="en-GB" sz="2800" dirty="0" err="1"/>
              <a:t>kompetence</a:t>
            </a:r>
            <a:r>
              <a:rPr lang="en-GB" sz="2800" dirty="0"/>
              <a:t> – </a:t>
            </a:r>
            <a:r>
              <a:rPr lang="en-GB" sz="2800" dirty="0" err="1"/>
              <a:t>zdůvodňovat</a:t>
            </a:r>
            <a:r>
              <a:rPr lang="en-GB" sz="2800" dirty="0"/>
              <a:t> </a:t>
            </a:r>
            <a:r>
              <a:rPr lang="en-GB" sz="2800" dirty="0" err="1"/>
              <a:t>hodnocení</a:t>
            </a:r>
            <a:r>
              <a:rPr lang="en-GB" sz="2800" dirty="0"/>
              <a:t>, </a:t>
            </a:r>
            <a:r>
              <a:rPr lang="en-GB" sz="2800" dirty="0" err="1"/>
              <a:t>aby</a:t>
            </a:r>
            <a:r>
              <a:rPr lang="en-GB" sz="2800" dirty="0"/>
              <a:t> </a:t>
            </a:r>
            <a:r>
              <a:rPr lang="en-GB" sz="2800" dirty="0" err="1"/>
              <a:t>bylo</a:t>
            </a:r>
            <a:r>
              <a:rPr lang="en-GB" sz="2800" dirty="0"/>
              <a:t> </a:t>
            </a:r>
            <a:r>
              <a:rPr lang="en-GB" sz="2800" dirty="0" err="1" smtClean="0"/>
              <a:t>srozumitelné</a:t>
            </a:r>
            <a:r>
              <a:rPr lang="cs-CZ" sz="2800" dirty="0" smtClean="0"/>
              <a:t>, hodnotit ne samo dítě, ale výsledek jeho práce, upozornit na každý pokrok</a:t>
            </a:r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můžeme zprostředkovat?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Pojmy a označení</a:t>
            </a:r>
          </a:p>
          <a:p>
            <a:r>
              <a:rPr lang="cs-CZ" dirty="0" smtClean="0"/>
              <a:t>Obsah – představy, myšlenky, informace o </a:t>
            </a:r>
            <a:r>
              <a:rPr lang="cs-CZ" dirty="0" err="1" smtClean="0"/>
              <a:t>urč</a:t>
            </a:r>
            <a:r>
              <a:rPr lang="cs-CZ" dirty="0" smtClean="0"/>
              <a:t>. věci (přes všechny smysly)</a:t>
            </a:r>
          </a:p>
          <a:p>
            <a:r>
              <a:rPr lang="cs-CZ" dirty="0" smtClean="0"/>
              <a:t>Logické myšlení – rozumíme tomu, co děláme a umíme to vysvětlit</a:t>
            </a:r>
          </a:p>
          <a:p>
            <a:r>
              <a:rPr lang="cs-CZ" dirty="0" smtClean="0"/>
              <a:t>Pořadí, časová posloupnost</a:t>
            </a:r>
          </a:p>
          <a:p>
            <a:r>
              <a:rPr lang="cs-CZ" dirty="0" smtClean="0"/>
              <a:t>Schopnost samostatně se učit</a:t>
            </a:r>
          </a:p>
          <a:p>
            <a:r>
              <a:rPr lang="cs-CZ" dirty="0" smtClean="0"/>
              <a:t>Důslednost a opatrnost – </a:t>
            </a:r>
            <a:r>
              <a:rPr lang="cs-CZ" smtClean="0"/>
              <a:t>proti impulzivitě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8604448" y="5445224"/>
            <a:ext cx="360040" cy="484632"/>
          </a:xfrm>
          <a:prstGeom prst="leftArrow">
            <a:avLst>
              <a:gd name="adj1" fmla="val 577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Inteligence není neměnná</a:t>
            </a:r>
          </a:p>
          <a:p>
            <a:r>
              <a:rPr lang="cs-CZ" dirty="0" smtClean="0"/>
              <a:t>Děti s deficitním IQ je možná rozvíjet, proto RF doporučuje včasnou péči a rozvoj kognitivních </a:t>
            </a:r>
            <a:r>
              <a:rPr lang="cs-CZ" dirty="0" err="1" smtClean="0"/>
              <a:t>fcí</a:t>
            </a:r>
            <a:r>
              <a:rPr lang="cs-CZ" dirty="0" smtClean="0"/>
              <a:t> u dětí s mentálním postižením a  Downovým syndromem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-_sablona-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Prezentace_-_sablona-2</Template>
  <TotalTime>8994</TotalTime>
  <Words>1075</Words>
  <Application>Microsoft Office PowerPoint</Application>
  <PresentationFormat>Předvádění na obrazovce (4:3)</PresentationFormat>
  <Paragraphs>175</Paragraphs>
  <Slides>22</Slides>
  <Notes>19</Notes>
  <HiddenSlides>8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Prezentace_-_sablona-2</vt:lpstr>
      <vt:lpstr>Feuersteinovo instrumentální obohacení</vt:lpstr>
      <vt:lpstr>Reuven Feuerstein</vt:lpstr>
      <vt:lpstr>3 základní otázky</vt:lpstr>
      <vt:lpstr>Strukturální kognitivní modifikace</vt:lpstr>
      <vt:lpstr>Zkušenost prostředkovaného učení</vt:lpstr>
      <vt:lpstr>Zprostředkování</vt:lpstr>
      <vt:lpstr>Podmínky zprostředkující interakce</vt:lpstr>
      <vt:lpstr>Co můžeme zprostředkovat?</vt:lpstr>
      <vt:lpstr>Pojetí inteligence</vt:lpstr>
      <vt:lpstr>Dynamické vyšetření učebního potenciálu </vt:lpstr>
      <vt:lpstr>Ravenova matice</vt:lpstr>
      <vt:lpstr>Kladení otázek</vt:lpstr>
      <vt:lpstr>VÍCE ZDROJŮ INFORMACÍ</vt:lpstr>
      <vt:lpstr>příklady</vt:lpstr>
      <vt:lpstr>Pomyslné čáry</vt:lpstr>
      <vt:lpstr>příklady</vt:lpstr>
      <vt:lpstr>Klíč k řešení</vt:lpstr>
      <vt:lpstr>příklady</vt:lpstr>
      <vt:lpstr>Orientace v prostoru</vt:lpstr>
      <vt:lpstr>Nositel vztahu</vt:lpstr>
      <vt:lpstr>Snímek 21</vt:lpstr>
      <vt:lpstr>příklady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Jabok</cp:lastModifiedBy>
  <cp:revision>188</cp:revision>
  <dcterms:created xsi:type="dcterms:W3CDTF">2016-09-22T08:38:16Z</dcterms:created>
  <dcterms:modified xsi:type="dcterms:W3CDTF">2018-05-03T13:29:18Z</dcterms:modified>
</cp:coreProperties>
</file>