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98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CF3FA9F2-12E9-4D3E-99D7-B0F0D74B3D50}" type="datetimeFigureOut">
              <a:rPr lang="cs-CZ" smtClean="0"/>
              <a:t>24.5.2018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4CC7877-F90E-4361-860F-A0093E09C914}" type="slidenum">
              <a:rPr lang="cs-CZ" smtClean="0"/>
              <a:t>‹#›</a:t>
            </a:fld>
            <a:endParaRPr lang="cs-CZ"/>
          </a:p>
        </p:txBody>
      </p:sp>
    </p:spTree>
    <p:extLst>
      <p:ext uri="{BB962C8B-B14F-4D97-AF65-F5344CB8AC3E}">
        <p14:creationId xmlns:p14="http://schemas.microsoft.com/office/powerpoint/2010/main" val="3367059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F3FA9F2-12E9-4D3E-99D7-B0F0D74B3D50}" type="datetimeFigureOut">
              <a:rPr lang="cs-CZ" smtClean="0"/>
              <a:t>24.5.2018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4CC7877-F90E-4361-860F-A0093E09C914}" type="slidenum">
              <a:rPr lang="cs-CZ" smtClean="0"/>
              <a:t>‹#›</a:t>
            </a:fld>
            <a:endParaRPr lang="cs-CZ"/>
          </a:p>
        </p:txBody>
      </p:sp>
    </p:spTree>
    <p:extLst>
      <p:ext uri="{BB962C8B-B14F-4D97-AF65-F5344CB8AC3E}">
        <p14:creationId xmlns:p14="http://schemas.microsoft.com/office/powerpoint/2010/main" val="2842967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F3FA9F2-12E9-4D3E-99D7-B0F0D74B3D50}" type="datetimeFigureOut">
              <a:rPr lang="cs-CZ" smtClean="0"/>
              <a:t>24.5.2018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4CC7877-F90E-4361-860F-A0093E09C914}" type="slidenum">
              <a:rPr lang="cs-CZ" smtClean="0"/>
              <a:t>‹#›</a:t>
            </a:fld>
            <a:endParaRPr lang="cs-CZ"/>
          </a:p>
        </p:txBody>
      </p:sp>
    </p:spTree>
    <p:extLst>
      <p:ext uri="{BB962C8B-B14F-4D97-AF65-F5344CB8AC3E}">
        <p14:creationId xmlns:p14="http://schemas.microsoft.com/office/powerpoint/2010/main" val="3644698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F3FA9F2-12E9-4D3E-99D7-B0F0D74B3D50}" type="datetimeFigureOut">
              <a:rPr lang="cs-CZ" smtClean="0"/>
              <a:t>24.5.2018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4CC7877-F90E-4361-860F-A0093E09C914}" type="slidenum">
              <a:rPr lang="cs-CZ" smtClean="0"/>
              <a:t>‹#›</a:t>
            </a:fld>
            <a:endParaRPr lang="cs-CZ"/>
          </a:p>
        </p:txBody>
      </p:sp>
    </p:spTree>
    <p:extLst>
      <p:ext uri="{BB962C8B-B14F-4D97-AF65-F5344CB8AC3E}">
        <p14:creationId xmlns:p14="http://schemas.microsoft.com/office/powerpoint/2010/main" val="2755462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CF3FA9F2-12E9-4D3E-99D7-B0F0D74B3D50}" type="datetimeFigureOut">
              <a:rPr lang="cs-CZ" smtClean="0"/>
              <a:t>24.5.2018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4CC7877-F90E-4361-860F-A0093E09C914}" type="slidenum">
              <a:rPr lang="cs-CZ" smtClean="0"/>
              <a:t>‹#›</a:t>
            </a:fld>
            <a:endParaRPr lang="cs-CZ"/>
          </a:p>
        </p:txBody>
      </p:sp>
    </p:spTree>
    <p:extLst>
      <p:ext uri="{BB962C8B-B14F-4D97-AF65-F5344CB8AC3E}">
        <p14:creationId xmlns:p14="http://schemas.microsoft.com/office/powerpoint/2010/main" val="3953497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CF3FA9F2-12E9-4D3E-99D7-B0F0D74B3D50}" type="datetimeFigureOut">
              <a:rPr lang="cs-CZ" smtClean="0"/>
              <a:t>24.5.2018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4CC7877-F90E-4361-860F-A0093E09C914}" type="slidenum">
              <a:rPr lang="cs-CZ" smtClean="0"/>
              <a:t>‹#›</a:t>
            </a:fld>
            <a:endParaRPr lang="cs-CZ"/>
          </a:p>
        </p:txBody>
      </p:sp>
    </p:spTree>
    <p:extLst>
      <p:ext uri="{BB962C8B-B14F-4D97-AF65-F5344CB8AC3E}">
        <p14:creationId xmlns:p14="http://schemas.microsoft.com/office/powerpoint/2010/main" val="1900996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CF3FA9F2-12E9-4D3E-99D7-B0F0D74B3D50}" type="datetimeFigureOut">
              <a:rPr lang="cs-CZ" smtClean="0"/>
              <a:t>24.5.2018</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14CC7877-F90E-4361-860F-A0093E09C914}" type="slidenum">
              <a:rPr lang="cs-CZ" smtClean="0"/>
              <a:t>‹#›</a:t>
            </a:fld>
            <a:endParaRPr lang="cs-CZ"/>
          </a:p>
        </p:txBody>
      </p:sp>
    </p:spTree>
    <p:extLst>
      <p:ext uri="{BB962C8B-B14F-4D97-AF65-F5344CB8AC3E}">
        <p14:creationId xmlns:p14="http://schemas.microsoft.com/office/powerpoint/2010/main" val="4283554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CF3FA9F2-12E9-4D3E-99D7-B0F0D74B3D50}" type="datetimeFigureOut">
              <a:rPr lang="cs-CZ" smtClean="0"/>
              <a:t>24.5.2018</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14CC7877-F90E-4361-860F-A0093E09C914}" type="slidenum">
              <a:rPr lang="cs-CZ" smtClean="0"/>
              <a:t>‹#›</a:t>
            </a:fld>
            <a:endParaRPr lang="cs-CZ"/>
          </a:p>
        </p:txBody>
      </p:sp>
    </p:spTree>
    <p:extLst>
      <p:ext uri="{BB962C8B-B14F-4D97-AF65-F5344CB8AC3E}">
        <p14:creationId xmlns:p14="http://schemas.microsoft.com/office/powerpoint/2010/main" val="1997829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CF3FA9F2-12E9-4D3E-99D7-B0F0D74B3D50}" type="datetimeFigureOut">
              <a:rPr lang="cs-CZ" smtClean="0"/>
              <a:t>24.5.2018</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14CC7877-F90E-4361-860F-A0093E09C914}" type="slidenum">
              <a:rPr lang="cs-CZ" smtClean="0"/>
              <a:t>‹#›</a:t>
            </a:fld>
            <a:endParaRPr lang="cs-CZ"/>
          </a:p>
        </p:txBody>
      </p:sp>
    </p:spTree>
    <p:extLst>
      <p:ext uri="{BB962C8B-B14F-4D97-AF65-F5344CB8AC3E}">
        <p14:creationId xmlns:p14="http://schemas.microsoft.com/office/powerpoint/2010/main" val="648733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CF3FA9F2-12E9-4D3E-99D7-B0F0D74B3D50}" type="datetimeFigureOut">
              <a:rPr lang="cs-CZ" smtClean="0"/>
              <a:t>24.5.2018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4CC7877-F90E-4361-860F-A0093E09C914}" type="slidenum">
              <a:rPr lang="cs-CZ" smtClean="0"/>
              <a:t>‹#›</a:t>
            </a:fld>
            <a:endParaRPr lang="cs-CZ"/>
          </a:p>
        </p:txBody>
      </p:sp>
    </p:spTree>
    <p:extLst>
      <p:ext uri="{BB962C8B-B14F-4D97-AF65-F5344CB8AC3E}">
        <p14:creationId xmlns:p14="http://schemas.microsoft.com/office/powerpoint/2010/main" val="2265354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CF3FA9F2-12E9-4D3E-99D7-B0F0D74B3D50}" type="datetimeFigureOut">
              <a:rPr lang="cs-CZ" smtClean="0"/>
              <a:t>24.5.2018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4CC7877-F90E-4361-860F-A0093E09C914}" type="slidenum">
              <a:rPr lang="cs-CZ" smtClean="0"/>
              <a:t>‹#›</a:t>
            </a:fld>
            <a:endParaRPr lang="cs-CZ"/>
          </a:p>
        </p:txBody>
      </p:sp>
    </p:spTree>
    <p:extLst>
      <p:ext uri="{BB962C8B-B14F-4D97-AF65-F5344CB8AC3E}">
        <p14:creationId xmlns:p14="http://schemas.microsoft.com/office/powerpoint/2010/main" val="98703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3FA9F2-12E9-4D3E-99D7-B0F0D74B3D50}" type="datetimeFigureOut">
              <a:rPr lang="cs-CZ" smtClean="0"/>
              <a:t>24.5.2018</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CC7877-F90E-4361-860F-A0093E09C914}" type="slidenum">
              <a:rPr lang="cs-CZ" smtClean="0"/>
              <a:t>‹#›</a:t>
            </a:fld>
            <a:endParaRPr lang="cs-CZ"/>
          </a:p>
        </p:txBody>
      </p:sp>
    </p:spTree>
    <p:extLst>
      <p:ext uri="{BB962C8B-B14F-4D97-AF65-F5344CB8AC3E}">
        <p14:creationId xmlns:p14="http://schemas.microsoft.com/office/powerpoint/2010/main" val="1588576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Metody pro lidi s PAS</a:t>
            </a:r>
            <a:endParaRPr lang="cs-CZ" dirty="0"/>
          </a:p>
        </p:txBody>
      </p:sp>
      <p:sp>
        <p:nvSpPr>
          <p:cNvPr id="3" name="Podnadpis 2"/>
          <p:cNvSpPr>
            <a:spLocks noGrp="1"/>
          </p:cNvSpPr>
          <p:nvPr>
            <p:ph type="subTitle" idx="1"/>
          </p:nvPr>
        </p:nvSpPr>
        <p:spPr/>
        <p:txBody>
          <a:bodyPr/>
          <a:lstStyle/>
          <a:p>
            <a:r>
              <a:rPr lang="cs-CZ" dirty="0" smtClean="0"/>
              <a:t>Pokročilé metody </a:t>
            </a:r>
          </a:p>
          <a:p>
            <a:r>
              <a:rPr lang="cs-CZ" dirty="0" smtClean="0"/>
              <a:t>speciální pedagogiky</a:t>
            </a:r>
            <a:endParaRPr lang="cs-CZ" dirty="0"/>
          </a:p>
        </p:txBody>
      </p:sp>
    </p:spTree>
    <p:extLst>
      <p:ext uri="{BB962C8B-B14F-4D97-AF65-F5344CB8AC3E}">
        <p14:creationId xmlns:p14="http://schemas.microsoft.com/office/powerpoint/2010/main" val="117786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Son- </a:t>
            </a:r>
            <a:r>
              <a:rPr lang="cs-CZ" dirty="0" err="1" smtClean="0"/>
              <a:t>rise</a:t>
            </a:r>
            <a:r>
              <a:rPr lang="cs-CZ" dirty="0" smtClean="0"/>
              <a:t> přístup</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smtClean="0"/>
              <a:t>1. </a:t>
            </a:r>
            <a:r>
              <a:rPr lang="cs-CZ" b="1" dirty="0" err="1" smtClean="0"/>
              <a:t>Joining</a:t>
            </a:r>
            <a:r>
              <a:rPr lang="cs-CZ" b="1" dirty="0"/>
              <a:t>:</a:t>
            </a:r>
            <a:endParaRPr lang="cs-CZ" dirty="0"/>
          </a:p>
          <a:p>
            <a:r>
              <a:rPr lang="cs-CZ" dirty="0"/>
              <a:t>Aktivní připojení k rituálům a zvláštním činnostem dítěte: např. točení, houpání se, zírání do prázdna, opakování jednoho slova dokola, stavění věcí do stejných řad, pobíhání tam a zpět, povídání si stále na jedno pořád se opakující či zvláštní téma, vydávání různých skřeků a zvuků atd.</a:t>
            </a:r>
          </a:p>
          <a:p>
            <a:r>
              <a:rPr lang="cs-CZ" dirty="0" smtClean="0"/>
              <a:t>Není </a:t>
            </a:r>
            <a:r>
              <a:rPr lang="cs-CZ" dirty="0"/>
              <a:t>překvapením, že se dítě stahuje do vlastního světa. Zakazování </a:t>
            </a:r>
            <a:r>
              <a:rPr lang="cs-CZ" dirty="0" err="1"/>
              <a:t>repetitivních</a:t>
            </a:r>
            <a:r>
              <a:rPr lang="cs-CZ" dirty="0"/>
              <a:t> činností často vyvolává agresivní chování. Dítě se pak jeví hůře nebo těžko vzdělavatelné a nechápající. Právě toto stažení nám dá o dítěti matný obrázek, který ovšem lidé z okolí považují za fakt. Ve skutečnosti nikdo opravdu neví, co všechno dítě chápe a co v něm je.</a:t>
            </a:r>
          </a:p>
        </p:txBody>
      </p:sp>
    </p:spTree>
    <p:extLst>
      <p:ext uri="{BB962C8B-B14F-4D97-AF65-F5344CB8AC3E}">
        <p14:creationId xmlns:p14="http://schemas.microsoft.com/office/powerpoint/2010/main" val="4262426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pPr marL="0" indent="0">
              <a:buNone/>
            </a:pPr>
            <a:r>
              <a:rPr lang="cs-CZ" b="1" dirty="0" smtClean="0"/>
              <a:t>2. Využívání </a:t>
            </a:r>
            <a:r>
              <a:rPr lang="cs-CZ" b="1" dirty="0"/>
              <a:t>motivace dítěte</a:t>
            </a:r>
            <a:r>
              <a:rPr lang="cs-CZ" b="1" dirty="0" smtClean="0"/>
              <a:t>:</a:t>
            </a:r>
          </a:p>
          <a:p>
            <a:pPr marL="0" indent="0">
              <a:buNone/>
            </a:pPr>
            <a:r>
              <a:rPr lang="cs-CZ" dirty="0" smtClean="0"/>
              <a:t>Využíváme </a:t>
            </a:r>
            <a:r>
              <a:rPr lang="cs-CZ" dirty="0"/>
              <a:t>tedy jeho motivaci, jestliže ho chceme něco naučit. Princip č. 1 </a:t>
            </a:r>
            <a:r>
              <a:rPr lang="cs-CZ" dirty="0" err="1"/>
              <a:t>joining</a:t>
            </a:r>
            <a:r>
              <a:rPr lang="cs-CZ" dirty="0"/>
              <a:t> nám pomáhá přijít na to, jaké motivace dítě má.  Např. jestliže po mě dítě chce, abych mu něco podala, zazpívala atd. a já vidím, že je dostatečně motivováno, řeknu mu „výborně, teď se na mě ale ještě podívej, abych si byla jistá, že mluvíš se </a:t>
            </a:r>
            <a:r>
              <a:rPr lang="cs-CZ" dirty="0" err="1" smtClean="0"/>
              <a:t>mnou“</a:t>
            </a:r>
            <a:r>
              <a:rPr lang="cs-CZ" dirty="0" err="1"/>
              <a:t>Dítě</a:t>
            </a:r>
            <a:r>
              <a:rPr lang="cs-CZ" dirty="0"/>
              <a:t> se tak učí, že pomocí tohoto způsobu chování, danou věc či činnost dostane mnohem rychleji.</a:t>
            </a:r>
            <a:r>
              <a:rPr lang="cs-CZ" dirty="0" smtClean="0"/>
              <a:t/>
            </a:r>
            <a:br>
              <a:rPr lang="cs-CZ" dirty="0" smtClean="0"/>
            </a:br>
            <a:r>
              <a:rPr lang="cs-CZ" dirty="0"/>
              <a:t>Jestliže se přesto dítě na mě nepodívá, za nějakou dobu mu věc stejně dám a pochválím ho alespoň za pokus (stačí např. že se podívá mým směrem). </a:t>
            </a:r>
          </a:p>
        </p:txBody>
      </p:sp>
    </p:spTree>
    <p:extLst>
      <p:ext uri="{BB962C8B-B14F-4D97-AF65-F5344CB8AC3E}">
        <p14:creationId xmlns:p14="http://schemas.microsoft.com/office/powerpoint/2010/main" val="2949482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pPr marL="0" indent="0">
              <a:buNone/>
            </a:pPr>
            <a:r>
              <a:rPr lang="de-DE" b="1" dirty="0"/>
              <a:t>3) </a:t>
            </a:r>
            <a:r>
              <a:rPr lang="de-DE" b="1" dirty="0" smtClean="0"/>
              <a:t>Energie</a:t>
            </a:r>
            <a:r>
              <a:rPr lang="de-DE" b="1" dirty="0"/>
              <a:t>, </a:t>
            </a:r>
            <a:r>
              <a:rPr lang="de-DE" b="1" dirty="0" err="1"/>
              <a:t>entuziasmus</a:t>
            </a:r>
            <a:r>
              <a:rPr lang="de-DE" b="1" dirty="0"/>
              <a:t> a </a:t>
            </a:r>
            <a:r>
              <a:rPr lang="de-DE" b="1" dirty="0" err="1"/>
              <a:t>nadšení</a:t>
            </a:r>
            <a:r>
              <a:rPr lang="de-DE" b="1" dirty="0"/>
              <a:t> pro </a:t>
            </a:r>
            <a:r>
              <a:rPr lang="de-DE" b="1" dirty="0" err="1" smtClean="0"/>
              <a:t>hru</a:t>
            </a:r>
            <a:endParaRPr lang="cs-CZ" b="1" dirty="0" smtClean="0"/>
          </a:p>
          <a:p>
            <a:r>
              <a:rPr lang="cs-CZ" dirty="0"/>
              <a:t>nezáleží na tom, co dítěti prezentujeme, ale jak to prezentujeme. Pokud budu znuděná a otrávená, je samozřejmé, že se mnou dítě nebude chtít mít nic společného. Pokud se ale upřímně dokážu nadchnout pro aktivitu dítěte, nebo nadšeně představím novou hru, mám mnohem větší šanci, že si mě dítě bude všímat. Pro dítě pak bude pobyt se mnou a učební proces samotný mnohem příjemnější.</a:t>
            </a:r>
            <a:r>
              <a:rPr lang="cs-CZ" dirty="0" smtClean="0"/>
              <a:t/>
            </a:r>
            <a:br>
              <a:rPr lang="cs-CZ" dirty="0" smtClean="0"/>
            </a:br>
            <a:r>
              <a:rPr lang="cs-CZ" dirty="0"/>
              <a:t>(pozor! Nadšení a entuziazmus nemusí být vždy hlasité, ne každé dítě to ocení. Tiché a upřímné nadšení má stejnou váhu, jako výskot a jásot</a:t>
            </a:r>
            <a:r>
              <a:rPr lang="cs-CZ" dirty="0" smtClean="0"/>
              <a:t>).</a:t>
            </a:r>
            <a:endParaRPr lang="cs-CZ" dirty="0"/>
          </a:p>
        </p:txBody>
      </p:sp>
    </p:spTree>
    <p:extLst>
      <p:ext uri="{BB962C8B-B14F-4D97-AF65-F5344CB8AC3E}">
        <p14:creationId xmlns:p14="http://schemas.microsoft.com/office/powerpoint/2010/main" val="4176891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92500"/>
          </a:bodyPr>
          <a:lstStyle/>
          <a:p>
            <a:pPr marL="0" indent="0">
              <a:buNone/>
            </a:pPr>
            <a:r>
              <a:rPr lang="cs-CZ" b="1" dirty="0" smtClean="0"/>
              <a:t>4</a:t>
            </a:r>
            <a:r>
              <a:rPr lang="cs-CZ" b="1" dirty="0"/>
              <a:t>) Učení pomocí interaktivní </a:t>
            </a:r>
            <a:r>
              <a:rPr lang="cs-CZ" b="1" dirty="0" smtClean="0"/>
              <a:t>hry</a:t>
            </a:r>
          </a:p>
          <a:p>
            <a:pPr marL="0" indent="0">
              <a:buNone/>
            </a:pPr>
            <a:r>
              <a:rPr lang="cs-CZ" dirty="0"/>
              <a:t>V </a:t>
            </a:r>
            <a:r>
              <a:rPr lang="cs-CZ" i="1" dirty="0"/>
              <a:t>Son-</a:t>
            </a:r>
            <a:r>
              <a:rPr lang="cs-CZ" i="1" dirty="0" err="1"/>
              <a:t>rise</a:t>
            </a:r>
            <a:r>
              <a:rPr lang="cs-CZ" i="1" dirty="0"/>
              <a:t> Programu</a:t>
            </a:r>
            <a:r>
              <a:rPr lang="cs-CZ" dirty="0"/>
              <a:t> učíme děti zásadně v době, kdy chtějí být učeny. Ano, to někdy může znamenat celé hodiny a někdy i dny čekání na vhodný okamžik. Ale to co se dítě naučí z vlastního popudu, a v době kdy se chce učit, má pro něj mnohem větší význam. Dítě tím učíme, aby mělo učební proces rádo. Je pak také schopno dokázat věci, které by donucovacími metodami nikdy nedokázalo.</a:t>
            </a:r>
          </a:p>
        </p:txBody>
      </p:sp>
    </p:spTree>
    <p:extLst>
      <p:ext uri="{BB962C8B-B14F-4D97-AF65-F5344CB8AC3E}">
        <p14:creationId xmlns:p14="http://schemas.microsoft.com/office/powerpoint/2010/main" val="4213666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b="1" dirty="0" smtClean="0"/>
              <a:t>5) </a:t>
            </a:r>
            <a:r>
              <a:rPr lang="cs-CZ" b="1" dirty="0"/>
              <a:t>Bezpředsudkový a optimistický </a:t>
            </a:r>
            <a:r>
              <a:rPr lang="cs-CZ" b="1" dirty="0" smtClean="0"/>
              <a:t>přístup</a:t>
            </a:r>
          </a:p>
          <a:p>
            <a:r>
              <a:rPr lang="cs-CZ" dirty="0" smtClean="0"/>
              <a:t>Pro </a:t>
            </a:r>
            <a:r>
              <a:rPr lang="cs-CZ" dirty="0"/>
              <a:t>dítě je mnohem příjemnější, když s ním pracuje osoba, která v něj věří, neodsuzuje ho a nelituje. S takovým člověkem je pro dítě mnohem snazší předvést, co v něm doopravdy je.</a:t>
            </a:r>
          </a:p>
        </p:txBody>
      </p:sp>
    </p:spTree>
    <p:extLst>
      <p:ext uri="{BB962C8B-B14F-4D97-AF65-F5344CB8AC3E}">
        <p14:creationId xmlns:p14="http://schemas.microsoft.com/office/powerpoint/2010/main" val="1138054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b="1" dirty="0"/>
              <a:t>6) </a:t>
            </a:r>
            <a:r>
              <a:rPr lang="cs-CZ" b="1" dirty="0" smtClean="0"/>
              <a:t>Rodič </a:t>
            </a:r>
            <a:r>
              <a:rPr lang="cs-CZ" b="1" dirty="0"/>
              <a:t>jako hlavní terapeut </a:t>
            </a:r>
            <a:r>
              <a:rPr lang="cs-CZ" b="1" dirty="0" smtClean="0"/>
              <a:t>programu</a:t>
            </a:r>
          </a:p>
          <a:p>
            <a:r>
              <a:rPr lang="cs-CZ" dirty="0"/>
              <a:t>Ani sebevětší odborník prostě nemůže nahradit </a:t>
            </a:r>
            <a:r>
              <a:rPr lang="cs-CZ" dirty="0" smtClean="0"/>
              <a:t>rodiče</a:t>
            </a:r>
            <a:r>
              <a:rPr lang="cs-CZ" dirty="0"/>
              <a:t>.</a:t>
            </a:r>
            <a:r>
              <a:rPr lang="cs-CZ" dirty="0" smtClean="0"/>
              <a:t> </a:t>
            </a:r>
            <a:r>
              <a:rPr lang="cs-CZ" dirty="0"/>
              <a:t>Rodiče mají největší motivaci dítěti pomoci. Jejich cit, láska a trpělivost jsou pro dítě nenahraditelné. V </a:t>
            </a:r>
            <a:r>
              <a:rPr lang="cs-CZ" i="1" dirty="0"/>
              <a:t>Son-</a:t>
            </a:r>
            <a:r>
              <a:rPr lang="cs-CZ" i="1" dirty="0" err="1"/>
              <a:t>rise</a:t>
            </a:r>
            <a:r>
              <a:rPr lang="cs-CZ" i="1" dirty="0"/>
              <a:t> Programu</a:t>
            </a:r>
            <a:r>
              <a:rPr lang="cs-CZ" dirty="0"/>
              <a:t> </a:t>
            </a:r>
            <a:r>
              <a:rPr lang="cs-CZ" dirty="0" smtClean="0"/>
              <a:t>věří že </a:t>
            </a:r>
            <a:r>
              <a:rPr lang="cs-CZ" dirty="0"/>
              <a:t>rodič je pro dítě nejlepším </a:t>
            </a:r>
            <a:r>
              <a:rPr lang="cs-CZ" dirty="0" smtClean="0"/>
              <a:t>odborníkem.</a:t>
            </a:r>
            <a:endParaRPr lang="cs-CZ" dirty="0"/>
          </a:p>
        </p:txBody>
      </p:sp>
    </p:spTree>
    <p:extLst>
      <p:ext uri="{BB962C8B-B14F-4D97-AF65-F5344CB8AC3E}">
        <p14:creationId xmlns:p14="http://schemas.microsoft.com/office/powerpoint/2010/main" val="2550799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pPr marL="0" indent="0">
              <a:buNone/>
            </a:pPr>
            <a:r>
              <a:rPr lang="cs-CZ" b="1" dirty="0" smtClean="0"/>
              <a:t>7</a:t>
            </a:r>
            <a:r>
              <a:rPr lang="cs-CZ" b="1" dirty="0"/>
              <a:t>) Vytvoření bezpečného a klidného prostředí pro dítě (Son-</a:t>
            </a:r>
            <a:r>
              <a:rPr lang="cs-CZ" b="1" dirty="0" err="1"/>
              <a:t>rise</a:t>
            </a:r>
            <a:r>
              <a:rPr lang="cs-CZ" b="1" dirty="0"/>
              <a:t> herna</a:t>
            </a:r>
            <a:r>
              <a:rPr lang="cs-CZ" b="1" dirty="0" smtClean="0"/>
              <a:t>)</a:t>
            </a:r>
          </a:p>
          <a:p>
            <a:r>
              <a:rPr lang="cs-CZ" dirty="0"/>
              <a:t>Tento pokoj má co nejméně rušivých podnětů a tudíž je zaměřena pozornost spíše na přítomného terapeuta (rodiče či dobrovolníka) než na věci okolo. Dítě je tak ve vlastním prostředí, s lidmi které zná, nebo má možnost postupně poznávat</a:t>
            </a:r>
            <a:r>
              <a:rPr lang="cs-CZ" dirty="0" smtClean="0"/>
              <a:t>.</a:t>
            </a:r>
            <a:r>
              <a:rPr lang="cs-CZ" dirty="0"/>
              <a:t> Son-</a:t>
            </a:r>
            <a:r>
              <a:rPr lang="cs-CZ" dirty="0" err="1"/>
              <a:t>rise</a:t>
            </a:r>
            <a:r>
              <a:rPr lang="cs-CZ" dirty="0"/>
              <a:t> herna pomáhá dítěti zpracovávat svět po malých částech ve vlastním tempu. </a:t>
            </a:r>
            <a:endParaRPr lang="cs-CZ" dirty="0" smtClean="0"/>
          </a:p>
          <a:p>
            <a:r>
              <a:rPr lang="cs-CZ" dirty="0" smtClean="0"/>
              <a:t>Nejedná </a:t>
            </a:r>
            <a:r>
              <a:rPr lang="cs-CZ" dirty="0"/>
              <a:t>se o izolaci, jelikož se rodiče a dobrovolníci věnují dítěti mnohem intenzivněji a déle, než by se mu kdo byl schopen věnovat ve škole. Pobyt v herně je hlavně přípravou na „pobyt venku“ v době, kdy na něj dítě bude zralé a nebude ho děsit. Mnozí rodiče byli překvapeni, jak snadněji zvládá jejich dítě venkovní svět po nějaké době pobytu v herně.</a:t>
            </a:r>
          </a:p>
        </p:txBody>
      </p:sp>
    </p:spTree>
    <p:extLst>
      <p:ext uri="{BB962C8B-B14F-4D97-AF65-F5344CB8AC3E}">
        <p14:creationId xmlns:p14="http://schemas.microsoft.com/office/powerpoint/2010/main" val="2648469856"/>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445</Words>
  <Application>Microsoft Office PowerPoint</Application>
  <PresentationFormat>Předvádění na obrazovce (4:3)</PresentationFormat>
  <Paragraphs>20</Paragraphs>
  <Slides>8</Slides>
  <Notes>0</Notes>
  <HiddenSlides>0</HiddenSlides>
  <MMClips>0</MMClips>
  <ScaleCrop>false</ScaleCrop>
  <HeadingPairs>
    <vt:vector size="4" baseType="variant">
      <vt:variant>
        <vt:lpstr>Motiv</vt:lpstr>
      </vt:variant>
      <vt:variant>
        <vt:i4>1</vt:i4>
      </vt:variant>
      <vt:variant>
        <vt:lpstr>Nadpisy snímků</vt:lpstr>
      </vt:variant>
      <vt:variant>
        <vt:i4>8</vt:i4>
      </vt:variant>
    </vt:vector>
  </HeadingPairs>
  <TitlesOfParts>
    <vt:vector size="9" baseType="lpstr">
      <vt:lpstr>Motiv systému Office</vt:lpstr>
      <vt:lpstr>Metody pro lidi s PAS</vt:lpstr>
      <vt:lpstr>Son- rise přístup</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Metody pro lidi s PAS</dc:title>
  <dc:creator>gd</dc:creator>
  <cp:lastModifiedBy>gd</cp:lastModifiedBy>
  <cp:revision>2</cp:revision>
  <dcterms:created xsi:type="dcterms:W3CDTF">2018-05-24T12:21:02Z</dcterms:created>
  <dcterms:modified xsi:type="dcterms:W3CDTF">2018-05-24T12:37:16Z</dcterms:modified>
</cp:coreProperties>
</file>