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15"/>
  </p:notesMasterIdLst>
  <p:sldIdLst>
    <p:sldId id="256" r:id="rId3"/>
    <p:sldId id="303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04" r:id="rId13"/>
    <p:sldId id="302" r:id="rId14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303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04"/>
            <p14:sldId id="302"/>
          </p14:sldIdLst>
        </p14:section>
        <p14:section name="Oddíl bez názvu" id="{1E33ECAF-0E81-472B-B84F-EFDABC2C6A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5/1/2017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5/1/2017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/>
          </a:bodyPr>
          <a:lstStyle/>
          <a:p>
            <a:r>
              <a:rPr lang="cs-CZ" b="1" dirty="0"/>
              <a:t>Svoboda vyznání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ThD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Teologická etika 2</a:t>
            </a:r>
            <a:br>
              <a:rPr lang="cs-CZ" sz="2400" dirty="0"/>
            </a:br>
            <a:r>
              <a:rPr lang="cs-CZ" sz="2400" dirty="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Právo na svobodu vyznání je ve světe porušováno</a:t>
            </a:r>
          </a:p>
          <a:p>
            <a:r>
              <a:rPr lang="cs-CZ" dirty="0"/>
              <a:t>Svoboda vyznání má základ a cíl v lidské důstojnosti</a:t>
            </a:r>
          </a:p>
          <a:p>
            <a:r>
              <a:rPr lang="cs-CZ" dirty="0"/>
              <a:t>Svobodné rozhodnutí / rovnoprávnost</a:t>
            </a:r>
          </a:p>
          <a:p>
            <a:r>
              <a:rPr lang="cs-CZ" dirty="0"/>
              <a:t>Pozitivní a negativní aspekt svobody vyznání</a:t>
            </a:r>
          </a:p>
          <a:p>
            <a:r>
              <a:rPr lang="cs-CZ" dirty="0"/>
              <a:t>Meze svobody vyznání? Je absolutní?</a:t>
            </a:r>
          </a:p>
          <a:p>
            <a:r>
              <a:rPr lang="cs-CZ" dirty="0"/>
              <a:t>Tolerance vůči </a:t>
            </a:r>
            <a:r>
              <a:rPr lang="cs-CZ" dirty="0" err="1"/>
              <a:t>náb</a:t>
            </a:r>
            <a:r>
              <a:rPr lang="cs-CZ" dirty="0"/>
              <a:t>. vyznání ≠ lidské právo na svobodu vyznání</a:t>
            </a:r>
          </a:p>
          <a:p>
            <a:r>
              <a:rPr lang="pl-PL" dirty="0"/>
              <a:t>lidske pravo na svobodu vyznani je pravem nezadatelnym, univerzalnim a je zajištěno bez jakekoli diskriminace.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9634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/>
          </a:p>
          <a:p>
            <a:pPr marL="0" indent="0">
              <a:buNone/>
            </a:pPr>
            <a:r>
              <a:rPr lang="pl-PL"/>
              <a:t>Povinnosti </a:t>
            </a:r>
            <a:r>
              <a:rPr lang="pl-PL" dirty="0"/>
              <a:t>sekulárního </a:t>
            </a:r>
            <a:r>
              <a:rPr lang="pl-PL"/>
              <a:t>státu?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všem lidem bez ohledu</a:t>
            </a:r>
          </a:p>
          <a:p>
            <a:r>
              <a:rPr lang="cs-CZ" dirty="0"/>
              <a:t>- neutralita</a:t>
            </a:r>
          </a:p>
          <a:p>
            <a:r>
              <a:rPr lang="cs-CZ" dirty="0"/>
              <a:t>- </a:t>
            </a:r>
            <a:r>
              <a:rPr lang="cs-CZ" dirty="0" err="1"/>
              <a:t>sekularita</a:t>
            </a:r>
            <a:r>
              <a:rPr lang="cs-CZ" dirty="0"/>
              <a:t> neznamená vnucovanou </a:t>
            </a:r>
            <a:r>
              <a:rPr lang="cs-CZ" dirty="0" err="1"/>
              <a:t>ateizaci</a:t>
            </a:r>
            <a:endParaRPr lang="cs-CZ" dirty="0"/>
          </a:p>
          <a:p>
            <a:r>
              <a:rPr lang="cs-CZ" dirty="0"/>
              <a:t>- žádná diskriminace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312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1. Svoboda vyznání – součást lidsko-právních standardů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Charta základních práv EU</a:t>
            </a:r>
            <a:r>
              <a:rPr lang="cs-CZ" dirty="0"/>
              <a:t>, čl. 10: právo každé osoby na to, že může </a:t>
            </a:r>
            <a:r>
              <a:rPr lang="cs-CZ" i="1" dirty="0"/>
              <a:t>změnit</a:t>
            </a:r>
            <a:r>
              <a:rPr lang="cs-CZ" dirty="0"/>
              <a:t> náboženské vyznaní nebo světový názor, a svobodu, že může své náboženské vyznaní individuálně nebo společně s druhými veřejně či soukromě </a:t>
            </a:r>
            <a:r>
              <a:rPr lang="cs-CZ" i="1" dirty="0"/>
              <a:t>vyznávat</a:t>
            </a:r>
            <a:r>
              <a:rPr lang="cs-CZ" dirty="0"/>
              <a:t> prostřednictvím bohoslužby a obřadů.</a:t>
            </a:r>
          </a:p>
          <a:p>
            <a:pPr marL="0" indent="0">
              <a:buNone/>
            </a:pPr>
            <a:r>
              <a:rPr lang="cs-CZ" dirty="0"/>
              <a:t>   - Omezení?</a:t>
            </a:r>
          </a:p>
          <a:p>
            <a:r>
              <a:rPr lang="cs-CZ" b="1" dirty="0"/>
              <a:t>Všeobecná deklarace lidských práv, </a:t>
            </a:r>
            <a:r>
              <a:rPr lang="cs-CZ" dirty="0"/>
              <a:t>čl. 18: „Každý má právo na svobodu myšleni, svědomí a náboženství; toto právo zahrnuje v sobě i volnost změnit své náboženství nebo viru, jakož i svobodu projevovat své náboženství nebo viru sám nebo společně s jinými, ať veřejně nebo bohoslužbou a zachováním obřadů“.</a:t>
            </a:r>
          </a:p>
          <a:p>
            <a:r>
              <a:rPr lang="cs-CZ" b="1" dirty="0"/>
              <a:t>Úmluva o právech dítěte</a:t>
            </a:r>
            <a:r>
              <a:rPr lang="cs-CZ" dirty="0"/>
              <a:t>, čl. 14: „uznávají právo dítěte na svobodu myšleni, svědomí a náboženství “. + práva rodičů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666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Listina základních prav a svobod ČR(1992):</a:t>
            </a:r>
          </a:p>
          <a:p>
            <a:r>
              <a:rPr lang="cs-CZ" dirty="0"/>
              <a:t>(čl. 15) „svoboda myšleni, svědomí a náboženského vyznaní je zaručena. Každý má právo změnit své náboženství nebo viru anebo byt bez náboženského vyznaní“</a:t>
            </a:r>
          </a:p>
          <a:p>
            <a:r>
              <a:rPr lang="cs-CZ" dirty="0"/>
              <a:t>(čl. 16) „Každý má právo svobodně projevovat své náboženství nebo viru buď sám nebo společně s jinými, soukromě nebo veřejně, bohoslužbou, vyučovaným, náboženskými úkony nebo zachováváním obřadu.“</a:t>
            </a:r>
          </a:p>
          <a:p>
            <a:r>
              <a:rPr lang="cs-CZ" dirty="0"/>
              <a:t>-›Církve a náboženské společnosti spravuji své záležitosti</a:t>
            </a:r>
          </a:p>
          <a:p>
            <a:r>
              <a:rPr lang="cs-CZ" dirty="0"/>
              <a:t>-›</a:t>
            </a:r>
            <a:r>
              <a:rPr lang="pl-PL" dirty="0"/>
              <a:t> vyučovani naboženstvi na státnich školach</a:t>
            </a:r>
          </a:p>
          <a:p>
            <a:r>
              <a:rPr lang="cs-CZ" dirty="0"/>
              <a:t>-› „ Výkon těchto prav může byt omezen zákonem, jde-li o opatřeni v demokratické společnosti nezbytná pro ochranu (….) prav a svobod druhých“</a:t>
            </a:r>
          </a:p>
        </p:txBody>
      </p:sp>
    </p:spTree>
    <p:extLst>
      <p:ext uri="{BB962C8B-B14F-4D97-AF65-F5344CB8AC3E}">
        <p14:creationId xmlns:p14="http://schemas.microsoft.com/office/powerpoint/2010/main" val="9515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Kritika:</a:t>
            </a:r>
          </a:p>
          <a:p>
            <a:r>
              <a:rPr lang="cs-CZ" dirty="0"/>
              <a:t>Neutralita státu vs. ne-neutralita státu</a:t>
            </a:r>
          </a:p>
          <a:p>
            <a:r>
              <a:rPr lang="cs-CZ" dirty="0"/>
              <a:t>V Listině chybí triáda lidsko-právních povinností, stát má i vytvářet a zajišťovat prostor pro uskutečňování víry</a:t>
            </a:r>
          </a:p>
          <a:p>
            <a:r>
              <a:rPr lang="cs-CZ" dirty="0"/>
              <a:t>Nestačí jenom zaměření na vyznávání víry.</a:t>
            </a:r>
          </a:p>
          <a:p>
            <a:r>
              <a:rPr lang="cs-CZ" dirty="0"/>
              <a:t>Chybí popis činností </a:t>
            </a:r>
            <a:r>
              <a:rPr lang="cs-CZ" dirty="0" err="1"/>
              <a:t>náb</a:t>
            </a:r>
            <a:r>
              <a:rPr lang="cs-CZ" dirty="0"/>
              <a:t>. společností (především mimo bohoslužby).</a:t>
            </a:r>
          </a:p>
          <a:p>
            <a:r>
              <a:rPr lang="cs-CZ" dirty="0"/>
              <a:t>Co znamená „vyznávat víru“?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070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Nález </a:t>
            </a:r>
            <a:r>
              <a:rPr lang="cs-CZ" b="1" dirty="0"/>
              <a:t>Ústavního soudu ČR </a:t>
            </a:r>
            <a:r>
              <a:rPr lang="cs-CZ" dirty="0"/>
              <a:t>(2009):</a:t>
            </a:r>
          </a:p>
          <a:p>
            <a:r>
              <a:rPr lang="cs-CZ" dirty="0"/>
              <a:t>stát „</a:t>
            </a:r>
            <a:r>
              <a:rPr lang="pl-PL" dirty="0"/>
              <a:t>upravě snižuje standard ochrany svobody </a:t>
            </a:r>
            <a:r>
              <a:rPr lang="cs-CZ" dirty="0"/>
              <a:t>náboženského vyznaní “, „nerespektuje svébytné postaveni církvi “, „omezuje církve a církevní společnosti zakládat církevní právnické osoby jen za účelem organizace, vyznávaní a šíření náboženské viry “</a:t>
            </a:r>
          </a:p>
          <a:p>
            <a:r>
              <a:rPr lang="cs-CZ" dirty="0"/>
              <a:t>Stát „nepamatuje na celou řadu činnosti, jako je činnost charitativní, humanitární, zdravotnická atd., které tyto právnické osoby dosud vykonávaly. Omezením rozsahu jejich činnosti se církve v podstatě vyřazuji ze společnosti.“</a:t>
            </a:r>
          </a:p>
        </p:txBody>
      </p:sp>
    </p:spTree>
    <p:extLst>
      <p:ext uri="{BB962C8B-B14F-4D97-AF65-F5344CB8AC3E}">
        <p14:creationId xmlns:p14="http://schemas.microsoft.com/office/powerpoint/2010/main" val="255962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9377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Zákon o církvích a náboženských společnostech </a:t>
            </a:r>
            <a:r>
              <a:rPr lang="cs-CZ" dirty="0"/>
              <a:t>(2001):</a:t>
            </a:r>
          </a:p>
          <a:p>
            <a:r>
              <a:rPr lang="cs-CZ" dirty="0"/>
              <a:t>Zvláštní práva registrovaných </a:t>
            </a:r>
            <a:r>
              <a:rPr lang="cs-CZ" dirty="0" err="1"/>
              <a:t>náb</a:t>
            </a:r>
            <a:r>
              <a:rPr lang="cs-CZ" dirty="0"/>
              <a:t>. společností (</a:t>
            </a:r>
            <a:r>
              <a:rPr lang="cs-CZ" dirty="0" err="1"/>
              <a:t>Hl.II</a:t>
            </a:r>
            <a:r>
              <a:rPr lang="cs-CZ" dirty="0"/>
              <a:t>, §7):</a:t>
            </a:r>
          </a:p>
          <a:p>
            <a:r>
              <a:rPr lang="pl-PL" dirty="0"/>
              <a:t>„a) vyučovat naboženstvi na statnich školach;</a:t>
            </a:r>
          </a:p>
          <a:p>
            <a:r>
              <a:rPr lang="cs-CZ" dirty="0"/>
              <a:t>b) pověřit osoby vykonávajíce duchovenskou činnost k výkonu duchovenské služby v ozbrojených silách České republiky, v místech, kde se vykonává vazba, trest odnětí svobody, ochranné léčeni a ochranná vychová;</a:t>
            </a:r>
          </a:p>
          <a:p>
            <a:r>
              <a:rPr lang="cs-CZ" dirty="0"/>
              <a:t>e) zřizovat církevní školy“.</a:t>
            </a:r>
          </a:p>
          <a:p>
            <a:r>
              <a:rPr lang="cs-CZ" dirty="0"/>
              <a:t>Tento seznam ale stále nevyčerpává všechna zařízeni, v nichž církev působí či působit může nebo která může zřizovat (např. nemocnice, ustaví sociální a zdravotní peče, media).</a:t>
            </a:r>
          </a:p>
        </p:txBody>
      </p:sp>
    </p:spTree>
    <p:extLst>
      <p:ext uri="{BB962C8B-B14F-4D97-AF65-F5344CB8AC3E}">
        <p14:creationId xmlns:p14="http://schemas.microsoft.com/office/powerpoint/2010/main" val="646384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Deklarace o náboženské svobodě </a:t>
            </a:r>
            <a:r>
              <a:rPr lang="cs-CZ" b="1" i="1" dirty="0"/>
              <a:t>DIGNITATIS HUMANAE</a:t>
            </a:r>
            <a:r>
              <a:rPr lang="cs-CZ" b="1" dirty="0"/>
              <a:t> </a:t>
            </a:r>
            <a:r>
              <a:rPr lang="cs-CZ" dirty="0"/>
              <a:t>(1965):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Průlom vztahu </a:t>
            </a:r>
            <a:r>
              <a:rPr lang="cs-CZ" dirty="0" err="1"/>
              <a:t>rím.kat</a:t>
            </a:r>
            <a:r>
              <a:rPr lang="cs-CZ" dirty="0"/>
              <a:t>. církve k náboženské svobodě</a:t>
            </a:r>
          </a:p>
          <a:p>
            <a:r>
              <a:rPr lang="cs-CZ" dirty="0"/>
              <a:t>Ještě 1962: </a:t>
            </a:r>
            <a:r>
              <a:rPr lang="pl-PL" dirty="0"/>
              <a:t>Je-li většina lidi v nějakem statě katolicka, pak musi byt i stat </a:t>
            </a:r>
            <a:r>
              <a:rPr lang="cs-CZ" dirty="0"/>
              <a:t>katolicky / Příslušnici jiných vyznaní nemají právo vyznávat svou viru veřejně / V tomto pojetí je tolerance pouhé snášeni a o vlastni náboženské svobodě se nedá mluvit.</a:t>
            </a:r>
          </a:p>
          <a:p>
            <a:r>
              <a:rPr lang="cs-CZ" dirty="0"/>
              <a:t>Připomíná státu jeho povinnosti</a:t>
            </a:r>
          </a:p>
        </p:txBody>
      </p:sp>
    </p:spTree>
    <p:extLst>
      <p:ext uri="{BB962C8B-B14F-4D97-AF65-F5344CB8AC3E}">
        <p14:creationId xmlns:p14="http://schemas.microsoft.com/office/powerpoint/2010/main" val="168488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err="1"/>
              <a:t>Dignitatis</a:t>
            </a:r>
            <a:r>
              <a:rPr lang="cs-CZ" b="1" dirty="0"/>
              <a:t> </a:t>
            </a:r>
            <a:r>
              <a:rPr lang="cs-CZ" b="1" dirty="0" err="1"/>
              <a:t>humanae</a:t>
            </a:r>
            <a:r>
              <a:rPr lang="cs-CZ" dirty="0"/>
              <a:t>:</a:t>
            </a:r>
          </a:p>
          <a:p>
            <a:r>
              <a:rPr lang="pl-PL" dirty="0"/>
              <a:t>každa lidska osoba ma pravo na naboženskou svobodu</a:t>
            </a:r>
          </a:p>
          <a:p>
            <a:r>
              <a:rPr lang="cs-CZ" dirty="0"/>
              <a:t>odvozuje ji z lidské důstojnosti a Božího zjeveni</a:t>
            </a:r>
          </a:p>
          <a:p>
            <a:r>
              <a:rPr lang="cs-CZ" dirty="0"/>
              <a:t>Žádný člověk nesmí byt vystavován nátlaku od jednotlivců i společenských skupin</a:t>
            </a:r>
          </a:p>
          <a:p>
            <a:r>
              <a:rPr lang="cs-CZ" dirty="0"/>
              <a:t>Má právo konat podle svého svědomí</a:t>
            </a:r>
          </a:p>
          <a:p>
            <a:r>
              <a:rPr lang="cs-CZ" dirty="0"/>
              <a:t>Meze: Za bezpráví se označuje, když se člověku braní v tom, aby svobodně projevoval nábožensky život ve společnosti</a:t>
            </a:r>
          </a:p>
          <a:p>
            <a:r>
              <a:rPr lang="cs-CZ" dirty="0"/>
              <a:t>při výkonu </a:t>
            </a:r>
            <a:r>
              <a:rPr lang="pl-PL" dirty="0"/>
              <a:t>svych prav máme brat v potaz i prava druhych - zásady spravedlnosti a lidskosti.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6512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i="1" dirty="0" err="1"/>
              <a:t>Dignitatis</a:t>
            </a:r>
            <a:r>
              <a:rPr lang="cs-CZ" i="1" dirty="0"/>
              <a:t> </a:t>
            </a:r>
            <a:r>
              <a:rPr lang="cs-CZ" i="1" dirty="0" err="1"/>
              <a:t>humanae</a:t>
            </a:r>
            <a:r>
              <a:rPr lang="cs-CZ" i="1" dirty="0"/>
              <a:t> </a:t>
            </a:r>
            <a:r>
              <a:rPr lang="cs-CZ" dirty="0"/>
              <a:t>zdůrazňuje lidsko-právní triádu: respektovat, chránit, zajišťovat</a:t>
            </a:r>
          </a:p>
          <a:p>
            <a:r>
              <a:rPr lang="pl-PL" dirty="0"/>
              <a:t>cirkev považuje naboženskou svobodu za jedno ze zakladnich lidskych prav.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5540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795</Words>
  <Application>Microsoft Office PowerPoint</Application>
  <PresentationFormat>Předvádění na obrazovce (4:3)</PresentationFormat>
  <Paragraphs>72</Paragraphs>
  <Slides>12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Bookman Old Style</vt:lpstr>
      <vt:lpstr>Calibri</vt:lpstr>
      <vt:lpstr>Gill Sans MT</vt:lpstr>
      <vt:lpstr>Wingdings</vt:lpstr>
      <vt:lpstr>Wingdings 3</vt:lpstr>
      <vt:lpstr>Původ</vt:lpstr>
      <vt:lpstr>Svoboda vyznání </vt:lpstr>
      <vt:lpstr>1. Svoboda vyznání – součást lidsko-právních standardů</vt:lpstr>
      <vt:lpstr>2. Svoboda vyznání v ČR</vt:lpstr>
      <vt:lpstr>2. Svoboda vyznání v ČR</vt:lpstr>
      <vt:lpstr>2. Svoboda vyznání v ČR</vt:lpstr>
      <vt:lpstr>2. Svoboda vyznání v ČR</vt:lpstr>
      <vt:lpstr>3. Církevní dokumenty</vt:lpstr>
      <vt:lpstr>3. Církevní dokumenty</vt:lpstr>
      <vt:lpstr>3. Církevní dokumenty</vt:lpstr>
      <vt:lpstr>Shrnutí</vt:lpstr>
      <vt:lpstr>Prezentace aplikace PowerPoint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2017-05-01T22:06:28Z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