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2" r:id="rId2"/>
  </p:sldMasterIdLst>
  <p:notesMasterIdLst>
    <p:notesMasterId r:id="rId38"/>
  </p:notesMasterIdLst>
  <p:sldIdLst>
    <p:sldId id="256" r:id="rId3"/>
    <p:sldId id="267" r:id="rId4"/>
    <p:sldId id="268" r:id="rId5"/>
    <p:sldId id="269" r:id="rId6"/>
    <p:sldId id="270" r:id="rId7"/>
    <p:sldId id="271" r:id="rId8"/>
    <p:sldId id="272" r:id="rId9"/>
    <p:sldId id="273" r:id="rId10"/>
    <p:sldId id="274" r:id="rId11"/>
    <p:sldId id="275" r:id="rId12"/>
    <p:sldId id="276" r:id="rId13"/>
    <p:sldId id="277" r:id="rId14"/>
    <p:sldId id="278" r:id="rId15"/>
    <p:sldId id="289" r:id="rId16"/>
    <p:sldId id="300" r:id="rId17"/>
    <p:sldId id="283" r:id="rId18"/>
    <p:sldId id="279" r:id="rId19"/>
    <p:sldId id="280" r:id="rId20"/>
    <p:sldId id="281" r:id="rId21"/>
    <p:sldId id="282" r:id="rId22"/>
    <p:sldId id="285" r:id="rId23"/>
    <p:sldId id="284" r:id="rId24"/>
    <p:sldId id="286" r:id="rId25"/>
    <p:sldId id="287" r:id="rId26"/>
    <p:sldId id="288" r:id="rId27"/>
    <p:sldId id="291" r:id="rId28"/>
    <p:sldId id="292" r:id="rId29"/>
    <p:sldId id="293" r:id="rId30"/>
    <p:sldId id="290" r:id="rId31"/>
    <p:sldId id="294" r:id="rId32"/>
    <p:sldId id="301" r:id="rId33"/>
    <p:sldId id="303" r:id="rId34"/>
    <p:sldId id="295" r:id="rId35"/>
    <p:sldId id="296" r:id="rId36"/>
    <p:sldId id="302" r:id="rId37"/>
  </p:sldIdLst>
  <p:sldSz cx="9144000" cy="6858000" type="screen4x3"/>
  <p:notesSz cx="6797675" cy="9926638"/>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7A3D840D-A647-4707-8A4D-81573DA2FFA5}">
          <p14:sldIdLst>
            <p14:sldId id="256"/>
            <p14:sldId id="267"/>
            <p14:sldId id="268"/>
            <p14:sldId id="269"/>
            <p14:sldId id="270"/>
            <p14:sldId id="271"/>
            <p14:sldId id="272"/>
            <p14:sldId id="273"/>
            <p14:sldId id="274"/>
            <p14:sldId id="275"/>
            <p14:sldId id="276"/>
            <p14:sldId id="277"/>
            <p14:sldId id="278"/>
            <p14:sldId id="289"/>
            <p14:sldId id="300"/>
            <p14:sldId id="283"/>
            <p14:sldId id="279"/>
            <p14:sldId id="280"/>
            <p14:sldId id="281"/>
            <p14:sldId id="282"/>
            <p14:sldId id="285"/>
            <p14:sldId id="284"/>
            <p14:sldId id="286"/>
            <p14:sldId id="287"/>
            <p14:sldId id="288"/>
            <p14:sldId id="291"/>
            <p14:sldId id="292"/>
            <p14:sldId id="293"/>
            <p14:sldId id="290"/>
            <p14:sldId id="294"/>
            <p14:sldId id="301"/>
            <p14:sldId id="303"/>
            <p14:sldId id="295"/>
            <p14:sldId id="296"/>
            <p14:sldId id="302"/>
          </p14:sldIdLst>
        </p14:section>
        <p14:section name="Oddíl bez názvu" id="{1E33ECAF-0E81-472B-B84F-EFDABC2C6A2D}">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21" autoAdjust="0"/>
    <p:restoredTop sz="94599" autoAdjust="0"/>
  </p:normalViewPr>
  <p:slideViewPr>
    <p:cSldViewPr>
      <p:cViewPr varScale="1">
        <p:scale>
          <a:sx n="72" d="100"/>
          <a:sy n="72" d="100"/>
        </p:scale>
        <p:origin x="136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rtlCol="0"/>
          <a:lstStyle>
            <a:lvl1pPr algn="l">
              <a:defRPr sz="1200"/>
            </a:lvl1pPr>
          </a:lstStyle>
          <a:p>
            <a:endParaRPr lang="en-US" dirty="0"/>
          </a:p>
        </p:txBody>
      </p:sp>
      <p:sp>
        <p:nvSpPr>
          <p:cNvPr id="3" name="Date Placeholder 2"/>
          <p:cNvSpPr>
            <a:spLocks noGrp="1"/>
          </p:cNvSpPr>
          <p:nvPr>
            <p:ph type="dt" idx="1"/>
          </p:nvPr>
        </p:nvSpPr>
        <p:spPr>
          <a:xfrm>
            <a:off x="3850443" y="0"/>
            <a:ext cx="2945659" cy="496332"/>
          </a:xfrm>
          <a:prstGeom prst="rect">
            <a:avLst/>
          </a:prstGeom>
        </p:spPr>
        <p:txBody>
          <a:bodyPr vert="horz" rtlCol="0"/>
          <a:lstStyle>
            <a:lvl1pPr algn="r">
              <a:defRPr sz="1200"/>
            </a:lvl1pPr>
          </a:lstStyle>
          <a:p>
            <a:fld id="{888A7752-73DE-404C-BA6F-63DEF987950B}" type="datetimeFigureOut">
              <a:rPr lang="en-US" smtClean="0"/>
              <a:pPr/>
              <a:t>2/13/2017</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rtlCol="0" anchor="ctr"/>
          <a:lstStyle/>
          <a:p>
            <a:endParaRPr lang="en-US"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rtlCol="0" anchor="b"/>
          <a:lstStyle>
            <a:lvl1pPr algn="r">
              <a:defRPr sz="1200"/>
            </a:lvl1pPr>
          </a:lstStyle>
          <a:p>
            <a:fld id="{AEC00428-765A-4708-ADE2-3AAB557AF17C}" type="slidenum">
              <a:rPr lang="en-US" smtClean="0"/>
              <a:pPr/>
              <a:t>‹#›</a:t>
            </a:fld>
            <a:endParaRPr lang="en-US" dirty="0"/>
          </a:p>
        </p:txBody>
      </p:sp>
    </p:spTree>
    <p:extLst>
      <p:ext uri="{BB962C8B-B14F-4D97-AF65-F5344CB8AC3E}">
        <p14:creationId xmlns:p14="http://schemas.microsoft.com/office/powerpoint/2010/main" val="221765074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1</a:t>
            </a:fld>
            <a:endParaRPr lang="en-US"/>
          </a:p>
        </p:txBody>
      </p:sp>
    </p:spTree>
    <p:extLst>
      <p:ext uri="{BB962C8B-B14F-4D97-AF65-F5344CB8AC3E}">
        <p14:creationId xmlns:p14="http://schemas.microsoft.com/office/powerpoint/2010/main" val="576042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35</a:t>
            </a:fld>
            <a:endParaRPr lang="en-US" dirty="0"/>
          </a:p>
        </p:txBody>
      </p:sp>
    </p:spTree>
    <p:extLst>
      <p:ext uri="{BB962C8B-B14F-4D97-AF65-F5344CB8AC3E}">
        <p14:creationId xmlns:p14="http://schemas.microsoft.com/office/powerpoint/2010/main" val="1242669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2"/>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lang="cs-CZ"/>
              <a:t>Kliknutím lze upravit styl.</a:t>
            </a:r>
            <a:endParaRPr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lt"/>
                <a:cs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8B8E7D2-F905-46E3-BDD3-0258335A3216}" type="datetime1">
              <a:rPr lang="en-US" smtClean="0"/>
              <a:pPr/>
              <a:t>2/13/2017</a:t>
            </a:fld>
            <a:endParaRPr lang="en-US" sz="1600"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D4B5ADC2-7248-4799-8E52-477E151C3EE9}"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33938BEC-55E3-4F9D-B5C5-76D23951C04A}" type="datetime1">
              <a:rPr lang="en-US" smtClean="0"/>
              <a:pPr/>
              <a:t>2/13/2017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3938BEC-55E3-4F9D-B5C5-76D23951C04A}" type="datetime1">
              <a:rPr lang="en-US" smtClean="0"/>
              <a:pPr/>
              <a:t>2/13/2017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8" name="Shap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4" name="Date Placeholder 3"/>
          <p:cNvSpPr>
            <a:spLocks noGrp="1"/>
          </p:cNvSpPr>
          <p:nvPr>
            <p:ph type="dt" sz="half" idx="10"/>
          </p:nvPr>
        </p:nvSpPr>
        <p:spPr/>
        <p:txBody>
          <a:bodyPr/>
          <a:lstStyle/>
          <a:p>
            <a:fld id="{33938BEC-55E3-4F9D-B5C5-76D23951C04A}" type="datetime1">
              <a:rPr lang="en-US" smtClean="0"/>
              <a:pPr/>
              <a:t>2/13/2017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lang="cs-CZ"/>
              <a:t>Kliknutím lze upravit styl.</a:t>
            </a:r>
            <a:endParaRPr lang="en-US" dirty="0"/>
          </a:p>
        </p:txBody>
      </p:sp>
      <p:sp>
        <p:nvSpPr>
          <p:cNvPr id="3" name="Text Placeholder 2"/>
          <p:cNvSpPr>
            <a:spLocks noGrp="1"/>
          </p:cNvSpPr>
          <p:nvPr>
            <p:ph type="body" idx="1"/>
          </p:nvPr>
        </p:nvSpPr>
        <p:spPr>
          <a:xfrm>
            <a:off x="1295400" y="4267200"/>
            <a:ext cx="6781800" cy="1143000"/>
          </a:xfrm>
        </p:spPr>
        <p:txBody>
          <a:bodyPr anchor="t" anchorCtr="0"/>
          <a:lstStyle>
            <a:lvl1pPr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a:xfrm>
            <a:off x="6400800" y="6355080"/>
            <a:ext cx="2286000" cy="365760"/>
          </a:xfrm>
        </p:spPr>
        <p:txBody>
          <a:bodyPr/>
          <a:lstStyle/>
          <a:p>
            <a:fld id="{2FB568A0-62B0-4129-95C4-7270BF844D61}" type="datetime1">
              <a:rPr lang="en-US" smtClean="0"/>
              <a:pPr/>
              <a:t>2/13/2017</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147C1B20-DEF4-46E3-B77F-0FB6B8193D90}"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cs-CZ"/>
              <a:t>Kliknutím lze upravit styl.</a:t>
            </a:r>
            <a:endParaRPr lang="en-US"/>
          </a:p>
        </p:txBody>
      </p:sp>
      <p:sp>
        <p:nvSpPr>
          <p:cNvPr id="5" name="Date Placeholder 4"/>
          <p:cNvSpPr>
            <a:spLocks noGrp="1"/>
          </p:cNvSpPr>
          <p:nvPr>
            <p:ph type="dt" sz="half" idx="10"/>
          </p:nvPr>
        </p:nvSpPr>
        <p:spPr/>
        <p:txBody>
          <a:bodyPr/>
          <a:lstStyle/>
          <a:p>
            <a:fld id="{A1D7F31A-E594-408B-8114-4F8438303DA3}" type="datetime1">
              <a:rPr lang="en-US" smtClean="0"/>
              <a:pPr/>
              <a:t>2/13/2017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7C1B20-DEF4-46E3-B77F-0FB6B8193D90}"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Content Placeholder 10"/>
          <p:cNvSpPr>
            <a:spLocks noGrp="1"/>
          </p:cNvSpPr>
          <p:nvPr>
            <p:ph sz="quarter" idx="2"/>
          </p:nvPr>
        </p:nvSpPr>
        <p:spPr>
          <a:xfrm>
            <a:off x="4632198" y="1216152"/>
            <a:ext cx="4041648" cy="4937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7" name="Date Placeholder 6"/>
          <p:cNvSpPr>
            <a:spLocks noGrp="1"/>
          </p:cNvSpPr>
          <p:nvPr>
            <p:ph type="dt" sz="half" idx="10"/>
          </p:nvPr>
        </p:nvSpPr>
        <p:spPr/>
        <p:txBody>
          <a:bodyPr/>
          <a:lstStyle/>
          <a:p>
            <a:fld id="{AD978398-2A5A-4309-94C2-82E465C1DCF8}" type="datetime1">
              <a:rPr lang="en-US" smtClean="0"/>
              <a:pPr/>
              <a:t>2/13/2017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47C1B20-DEF4-46E3-B77F-0FB6B8193D90}"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33938BEC-55E3-4F9D-B5C5-76D23951C04A}" type="datetime1">
              <a:rPr lang="en-US" smtClean="0"/>
              <a:pPr/>
              <a:t>2/13/2017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6" name="Shap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8B58F6-778A-46C2-BFC0-8FD9B04A99E8}" type="datetime1">
              <a:rPr lang="en-US" smtClean="0"/>
              <a:pPr/>
              <a:t>2/13/2017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47C1B20-DEF4-46E3-B77F-0FB6B8193D90}"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6" name="Shap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lt"/>
                <a:cs typeface="+mn-lt"/>
              </a:defRPr>
            </a:lvl1pPr>
          </a:lstStyle>
          <a:p>
            <a:r>
              <a:rPr lang="cs-CZ"/>
              <a:t>Kliknutím lze upravit styl.</a:t>
            </a:r>
            <a:endParaRPr lang="en-US" dirty="0"/>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p>
            <a:fld id="{33938BEC-55E3-4F9D-B5C5-76D23951C04A}" type="datetime1">
              <a:rPr lang="en-US" smtClean="0"/>
              <a:pPr/>
              <a:t>2/13/2017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9" name="Shap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2" name="Content Placeholder 11"/>
          <p:cNvSpPr>
            <a:spLocks noGrp="1"/>
          </p:cNvSpPr>
          <p:nvPr>
            <p:ph sz="quarter" idx="1"/>
          </p:nvPr>
        </p:nvSpPr>
        <p:spPr>
          <a:xfrm>
            <a:off x="304800" y="304800"/>
            <a:ext cx="5715000" cy="5715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cs-CZ"/>
              <a:t>Kliknutím lze upravit styl.</a:t>
            </a:r>
            <a:endParaRPr lang="en-US" dirty="0"/>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lang="cs-CZ" dirty="0"/>
              <a:t>Kliknutím na ikonu přidáte obrázek.</a:t>
            </a:r>
            <a:endParaRPr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p>
            <a:fld id="{33938BEC-55E3-4F9D-B5C5-76D23951C04A}" type="datetime1">
              <a:rPr lang="en-US" smtClean="0"/>
              <a:pPr/>
              <a:t>2/13/2017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9" name="Shap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lang="cs-CZ"/>
              <a:t>Kliknutím lze upravit styl.</a:t>
            </a:r>
            <a:endParaRPr lang="en-US" dirty="0"/>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a:defRPr sz="1400">
                <a:solidFill>
                  <a:schemeClr val="tx2"/>
                </a:solidFill>
              </a:defRPr>
            </a:lvl1pPr>
          </a:lstStyle>
          <a:p>
            <a:fld id="{33938BEC-55E3-4F9D-B5C5-76D23951C04A}" type="datetime1">
              <a:rPr lang="en-US" smtClean="0"/>
              <a:pPr/>
              <a:t>2/13/2017</a:t>
            </a:fld>
            <a:endParaRPr lang="en-US" sz="1400" dirty="0">
              <a:solidFill>
                <a:schemeClr val="tx2"/>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a:defRPr sz="1400">
                <a:solidFill>
                  <a:schemeClr val="tx2"/>
                </a:solidFill>
              </a:defRPr>
            </a:lvl1pPr>
          </a:lstStyle>
          <a:p>
            <a:pPr algn="r"/>
            <a:endParaRPr lang="en-US" sz="1400" dirty="0">
              <a:solidFill>
                <a:schemeClr val="tx2"/>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a:defRPr sz="1400">
                <a:solidFill>
                  <a:schemeClr val="tx2"/>
                </a:solidFill>
              </a:defRPr>
            </a:lvl1pPr>
          </a:lstStyle>
          <a:p>
            <a:pPr algn="l"/>
            <a:fld id="{D4B5ADC2-7248-4799-8E52-477E151C3EE9}" type="slidenum">
              <a:rPr lang="en-US" sz="1400" b="1" smtClean="0">
                <a:solidFill>
                  <a:srgbClr val="FFFFFF"/>
                </a:solidFill>
              </a:rPr>
              <a:pPr algn="l"/>
              <a:t>‹#›</a:t>
            </a:fld>
            <a:endParaRPr lang="en-US" sz="1600" dirty="0">
              <a:solidFill>
                <a:schemeClr val="tx2"/>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10" name="Shap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eaLnBrk="1" latinLnBrk="0" hangingPunct="1">
        <a:spcBef>
          <a:spcPct val="0"/>
        </a:spcBef>
        <a:buNone/>
        <a:defRPr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lang="en-US" sz="1200" kern="1200" smtClean="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sirka@jabok.cz"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539552" y="3645024"/>
            <a:ext cx="7704856" cy="1224136"/>
          </a:xfrm>
        </p:spPr>
        <p:txBody>
          <a:bodyPr>
            <a:normAutofit/>
          </a:bodyPr>
          <a:lstStyle/>
          <a:p>
            <a:r>
              <a:rPr lang="cs-CZ" sz="2800" b="1" dirty="0"/>
              <a:t>Úmluva o právech dětí</a:t>
            </a:r>
            <a:br>
              <a:rPr lang="cs-CZ" dirty="0"/>
            </a:br>
            <a:endParaRPr lang="cs-CZ" sz="2500"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type="subTitle" idx="1"/>
          </p:nvPr>
        </p:nvSpPr>
        <p:spPr>
          <a:xfrm>
            <a:off x="1427341" y="5815561"/>
            <a:ext cx="6858000" cy="533400"/>
          </a:xfrm>
        </p:spPr>
        <p:txBody>
          <a:bodyPr/>
          <a:lstStyle/>
          <a:p>
            <a:r>
              <a:rPr lang="cs-CZ" sz="2000" kern="1200" dirty="0">
                <a:solidFill>
                  <a:schemeClr val="tx2"/>
                </a:solidFill>
              </a:rPr>
              <a:t>Mgr. Zdenko Š Širka, </a:t>
            </a:r>
            <a:r>
              <a:rPr lang="cs-CZ" sz="2000" kern="1200" dirty="0" err="1">
                <a:solidFill>
                  <a:schemeClr val="tx2"/>
                </a:solidFill>
              </a:rPr>
              <a:t>ThD</a:t>
            </a:r>
            <a:endParaRPr lang="cs-CZ" dirty="0"/>
          </a:p>
        </p:txBody>
      </p:sp>
      <p:sp>
        <p:nvSpPr>
          <p:cNvPr id="4" name="Obdélník 3"/>
          <p:cNvSpPr/>
          <p:nvPr/>
        </p:nvSpPr>
        <p:spPr>
          <a:xfrm>
            <a:off x="1127827" y="4983269"/>
            <a:ext cx="7128792" cy="830997"/>
          </a:xfrm>
          <a:prstGeom prst="rect">
            <a:avLst/>
          </a:prstGeom>
        </p:spPr>
        <p:txBody>
          <a:bodyPr wrap="square">
            <a:spAutoFit/>
          </a:bodyPr>
          <a:lstStyle/>
          <a:p>
            <a:pPr algn="r"/>
            <a:r>
              <a:rPr lang="cs-CZ" sz="2400" dirty="0"/>
              <a:t>Teologická etika 2</a:t>
            </a:r>
            <a:br>
              <a:rPr lang="cs-CZ" sz="2400" dirty="0"/>
            </a:br>
            <a:r>
              <a:rPr lang="cs-CZ" sz="2400" dirty="0"/>
              <a:t>Jabok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2. Práva dítěte jako součást společných lidsko-právních dokumentů</a:t>
            </a:r>
          </a:p>
        </p:txBody>
      </p:sp>
      <p:sp>
        <p:nvSpPr>
          <p:cNvPr id="3" name="Zástupný symbol pro obsah 2"/>
          <p:cNvSpPr>
            <a:spLocks noGrp="1"/>
          </p:cNvSpPr>
          <p:nvPr>
            <p:ph sz="quarter" idx="1"/>
          </p:nvPr>
        </p:nvSpPr>
        <p:spPr>
          <a:xfrm>
            <a:off x="457200" y="1219200"/>
            <a:ext cx="8507288" cy="4937760"/>
          </a:xfrm>
        </p:spPr>
        <p:txBody>
          <a:bodyPr>
            <a:normAutofit fontScale="92500"/>
          </a:bodyPr>
          <a:lstStyle/>
          <a:p>
            <a:r>
              <a:rPr lang="cs-CZ" altLang="cs-CZ" dirty="0"/>
              <a:t>čl. 7 Revidované charty: </a:t>
            </a:r>
          </a:p>
          <a:p>
            <a:r>
              <a:rPr lang="cs-CZ" altLang="cs-CZ" dirty="0"/>
              <a:t>odst. 1: „minimální věk pro připuštění k zaměstnání stanovit na 15 let, s výhradou výjimek pro děti, které jsou zaměstnány určitými lehčími pracemi, které neohrožují ani jejich zdraví, ani jejich </a:t>
            </a:r>
            <a:r>
              <a:rPr lang="cs-CZ" altLang="cs-CZ" i="1" dirty="0"/>
              <a:t>morálnost /mravnost/</a:t>
            </a:r>
            <a:r>
              <a:rPr lang="cs-CZ" altLang="cs-CZ" dirty="0"/>
              <a:t>, ani jejich výchovu;“ </a:t>
            </a:r>
          </a:p>
          <a:p>
            <a:r>
              <a:rPr lang="cs-CZ" altLang="cs-CZ" dirty="0"/>
              <a:t>odst. 8: „zakázat práci v noci pro osoby mladší 18 let, s výjimkou určitých prací, stanovených ve vnitrostátním právu“; </a:t>
            </a:r>
          </a:p>
          <a:p>
            <a:r>
              <a:rPr lang="cs-CZ" altLang="cs-CZ" dirty="0"/>
              <a:t>odst. 10: „zajistit zvláštní ochranu proti </a:t>
            </a:r>
            <a:r>
              <a:rPr lang="cs-CZ" altLang="cs-CZ" i="1" dirty="0"/>
              <a:t>tělesným</a:t>
            </a:r>
            <a:r>
              <a:rPr lang="cs-CZ" altLang="cs-CZ" dirty="0"/>
              <a:t> a </a:t>
            </a:r>
            <a:r>
              <a:rPr lang="cs-CZ" altLang="cs-CZ" i="1" dirty="0"/>
              <a:t>mravním nebezpečím</a:t>
            </a:r>
            <a:r>
              <a:rPr lang="cs-CZ" altLang="cs-CZ" dirty="0"/>
              <a:t>, jimž jsou děti a mladiství vystaveni, zejména proti nebezpečím, jež nepřímo nebo přímo vyplývají z jejich práce.“</a:t>
            </a:r>
          </a:p>
          <a:p>
            <a:endParaRPr lang="cs-CZ" dirty="0"/>
          </a:p>
        </p:txBody>
      </p:sp>
    </p:spTree>
    <p:extLst>
      <p:ext uri="{BB962C8B-B14F-4D97-AF65-F5344CB8AC3E}">
        <p14:creationId xmlns:p14="http://schemas.microsoft.com/office/powerpoint/2010/main" val="2388785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2. Práva dítěte jako součást společných lidsko-právních dokumentů</a:t>
            </a:r>
          </a:p>
        </p:txBody>
      </p:sp>
      <p:sp>
        <p:nvSpPr>
          <p:cNvPr id="3" name="Zástupný symbol pro obsah 2"/>
          <p:cNvSpPr>
            <a:spLocks noGrp="1"/>
          </p:cNvSpPr>
          <p:nvPr>
            <p:ph sz="quarter" idx="1"/>
          </p:nvPr>
        </p:nvSpPr>
        <p:spPr>
          <a:xfrm>
            <a:off x="457200" y="1219200"/>
            <a:ext cx="8686800" cy="4937760"/>
          </a:xfrm>
        </p:spPr>
        <p:txBody>
          <a:bodyPr>
            <a:normAutofit fontScale="92500" lnSpcReduction="10000"/>
          </a:bodyPr>
          <a:lstStyle/>
          <a:p>
            <a:r>
              <a:rPr lang="sk-SK" sz="2400" b="1" dirty="0"/>
              <a:t>Listina základných práv a </a:t>
            </a:r>
            <a:r>
              <a:rPr lang="sk-SK" sz="2400" b="1" dirty="0" err="1"/>
              <a:t>svobod</a:t>
            </a:r>
            <a:r>
              <a:rPr lang="sk-SK" sz="2400" b="1" dirty="0"/>
              <a:t> ČR </a:t>
            </a:r>
            <a:r>
              <a:rPr lang="sk-SK" sz="2400" dirty="0"/>
              <a:t>(1991)</a:t>
            </a:r>
          </a:p>
          <a:p>
            <a:pPr>
              <a:buNone/>
            </a:pPr>
            <a:r>
              <a:rPr lang="sk-SK" sz="2400" dirty="0"/>
              <a:t>(Ústavný zákon a </a:t>
            </a:r>
            <a:r>
              <a:rPr lang="sk-SK" sz="2400" dirty="0" err="1"/>
              <a:t>součást</a:t>
            </a:r>
            <a:r>
              <a:rPr lang="sk-SK" sz="2400" dirty="0"/>
              <a:t> </a:t>
            </a:r>
            <a:r>
              <a:rPr lang="sk-SK" sz="2400" dirty="0" err="1"/>
              <a:t>ústavního</a:t>
            </a:r>
            <a:r>
              <a:rPr lang="sk-SK" sz="2400" dirty="0"/>
              <a:t> </a:t>
            </a:r>
            <a:r>
              <a:rPr lang="sk-SK" sz="2400" dirty="0" err="1"/>
              <a:t>pořádku</a:t>
            </a:r>
            <a:r>
              <a:rPr lang="sk-SK" sz="2400" dirty="0"/>
              <a:t>)</a:t>
            </a:r>
          </a:p>
          <a:p>
            <a:pPr>
              <a:buNone/>
            </a:pPr>
            <a:r>
              <a:rPr lang="cs-CZ" altLang="cs-CZ" sz="2400" dirty="0"/>
              <a:t>čl. 32 </a:t>
            </a:r>
            <a:r>
              <a:rPr lang="cs-CZ" altLang="cs-CZ" sz="2400" i="1" dirty="0"/>
              <a:t>Hospodářská, sociální a kulturní práva</a:t>
            </a:r>
          </a:p>
          <a:p>
            <a:pPr>
              <a:buNone/>
            </a:pPr>
            <a:r>
              <a:rPr lang="cs-CZ" altLang="cs-CZ" sz="2400" i="1" dirty="0"/>
              <a:t>-</a:t>
            </a:r>
            <a:r>
              <a:rPr lang="cs-CZ" altLang="cs-CZ" sz="2400" dirty="0"/>
              <a:t>rodičovství a rodina jsou od ochranou zákona</a:t>
            </a:r>
          </a:p>
          <a:p>
            <a:pPr>
              <a:buNone/>
            </a:pPr>
            <a:r>
              <a:rPr lang="cs-CZ" altLang="cs-CZ" sz="2400" dirty="0"/>
              <a:t>-děti narozené v manželství i mimo ně mají stejná práva</a:t>
            </a:r>
          </a:p>
          <a:p>
            <a:pPr>
              <a:buNone/>
            </a:pPr>
            <a:r>
              <a:rPr lang="cs-CZ" altLang="cs-CZ" sz="2400" dirty="0"/>
              <a:t>-péče o děti a jejich výchova je právem rodičů / odloučení jenom rozhodnutím soudu na základě zákona</a:t>
            </a:r>
          </a:p>
          <a:p>
            <a:pPr>
              <a:buNone/>
            </a:pPr>
            <a:r>
              <a:rPr lang="cs-CZ" altLang="cs-CZ" sz="2400" dirty="0"/>
              <a:t>-rodiče, kteří pečují o děti mají práva na pomoc státu</a:t>
            </a:r>
          </a:p>
          <a:p>
            <a:pPr>
              <a:buNone/>
            </a:pPr>
            <a:r>
              <a:rPr lang="cs-CZ" sz="2400" dirty="0"/>
              <a:t>Čl. 29</a:t>
            </a:r>
          </a:p>
          <a:p>
            <a:pPr>
              <a:buNone/>
            </a:pPr>
            <a:r>
              <a:rPr lang="cs-CZ" sz="2400" dirty="0"/>
              <a:t>-ženy, mladiství, osoby zdravotně postižené mají právo na zvýšenou ochranu zdraví při práci</a:t>
            </a:r>
          </a:p>
          <a:p>
            <a:pPr>
              <a:buNone/>
            </a:pPr>
            <a:r>
              <a:rPr lang="cs-CZ" sz="2400" dirty="0"/>
              <a:t>- Mladiství a osoby zdravotně postižené mají právo na zvláštní ochranu v pracovních vztazích</a:t>
            </a:r>
            <a:endParaRPr lang="sk-SK"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3. </a:t>
            </a:r>
            <a:r>
              <a:rPr lang="cs-CZ" altLang="cs-CZ" b="1" dirty="0"/>
              <a:t>Specifická lidská práva zvláště zranitelné skupiny</a:t>
            </a:r>
            <a:endParaRPr lang="cs-CZ" b="1" dirty="0"/>
          </a:p>
        </p:txBody>
      </p:sp>
      <p:sp>
        <p:nvSpPr>
          <p:cNvPr id="3" name="Zástupný symbol pro obsah 2"/>
          <p:cNvSpPr>
            <a:spLocks noGrp="1"/>
          </p:cNvSpPr>
          <p:nvPr>
            <p:ph sz="quarter" idx="1"/>
          </p:nvPr>
        </p:nvSpPr>
        <p:spPr>
          <a:xfrm>
            <a:off x="457200" y="1219200"/>
            <a:ext cx="8686800" cy="4937760"/>
          </a:xfrm>
        </p:spPr>
        <p:txBody>
          <a:bodyPr>
            <a:normAutofit/>
          </a:bodyPr>
          <a:lstStyle/>
          <a:p>
            <a:r>
              <a:rPr lang="cs-CZ" sz="2400" dirty="0"/>
              <a:t>Ve vývoji mezinárodní ochrany lidských práv se vytvořil druh posílené ochrany pro zvláště zranitelné skupiny. </a:t>
            </a:r>
          </a:p>
          <a:p>
            <a:r>
              <a:rPr lang="cs-CZ" sz="2400" dirty="0"/>
              <a:t>Ačkoli byli ženy, </a:t>
            </a:r>
            <a:r>
              <a:rPr lang="cs-CZ" sz="2400" i="1" dirty="0"/>
              <a:t>děti</a:t>
            </a:r>
            <a:r>
              <a:rPr lang="cs-CZ" sz="2400" dirty="0"/>
              <a:t>, migranti a uprchlíci jako lidé vlastně vždy už zahrnuti do stávajících ochranných mechanizmů, byly pro ně znovu vyvinuty dodatečné mechanizmy ochrany kvůli dosavadním reálným poškozením. </a:t>
            </a:r>
          </a:p>
          <a:p>
            <a:r>
              <a:rPr lang="cs-CZ" sz="2400" dirty="0"/>
              <a:t>Pomocí těchto mechanizmů se lidská práva nerozkládají do zvláštních práv, nýbrž jsou vybavena z perspektivy oběti podle mimořádné zranitelnosti mimořádnou ochranou.</a:t>
            </a:r>
          </a:p>
          <a:p>
            <a:r>
              <a:rPr lang="cs-CZ" sz="2400" i="1" dirty="0"/>
              <a:t>Lidská práva pro zvláště ohrožené skupiny nejsou žádná zvláštní práva, tedy i práva dětí jsou nezadatelná lidská práva</a:t>
            </a:r>
            <a:r>
              <a:rPr lang="cs-CZ" sz="2400" dirty="0"/>
              <a:t>, jež zároveň patří k právům, která jsou nejvíce a nejčastěji porušována.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4. Úmluva o právech dětí.</a:t>
            </a:r>
          </a:p>
        </p:txBody>
      </p:sp>
      <p:sp>
        <p:nvSpPr>
          <p:cNvPr id="3" name="Zástupný symbol pro obsah 2"/>
          <p:cNvSpPr>
            <a:spLocks noGrp="1"/>
          </p:cNvSpPr>
          <p:nvPr>
            <p:ph sz="quarter" idx="1"/>
          </p:nvPr>
        </p:nvSpPr>
        <p:spPr>
          <a:xfrm>
            <a:off x="457200" y="1219200"/>
            <a:ext cx="8867328" cy="5522168"/>
          </a:xfrm>
        </p:spPr>
        <p:txBody>
          <a:bodyPr>
            <a:normAutofit/>
          </a:bodyPr>
          <a:lstStyle/>
          <a:p>
            <a:pPr marL="0" indent="0">
              <a:buNone/>
            </a:pPr>
            <a:r>
              <a:rPr lang="cs-CZ" altLang="cs-CZ" sz="2400" i="1" dirty="0"/>
              <a:t>   </a:t>
            </a:r>
            <a:r>
              <a:rPr lang="cs-CZ" altLang="cs-CZ" sz="2400" i="1" dirty="0" err="1"/>
              <a:t>Convention</a:t>
            </a:r>
            <a:r>
              <a:rPr lang="cs-CZ" altLang="cs-CZ" sz="2400" i="1" dirty="0"/>
              <a:t> on </a:t>
            </a:r>
            <a:r>
              <a:rPr lang="cs-CZ" altLang="cs-CZ" sz="2400" i="1" dirty="0" err="1"/>
              <a:t>the</a:t>
            </a:r>
            <a:r>
              <a:rPr lang="cs-CZ" altLang="cs-CZ" sz="2400" i="1" dirty="0"/>
              <a:t> </a:t>
            </a:r>
            <a:r>
              <a:rPr lang="cs-CZ" altLang="cs-CZ" sz="2400" i="1" dirty="0" err="1"/>
              <a:t>Rights</a:t>
            </a:r>
            <a:r>
              <a:rPr lang="cs-CZ" altLang="cs-CZ" sz="2400" i="1" dirty="0"/>
              <a:t> </a:t>
            </a:r>
            <a:r>
              <a:rPr lang="cs-CZ" altLang="cs-CZ" sz="2400" i="1" dirty="0" err="1"/>
              <a:t>of</a:t>
            </a:r>
            <a:r>
              <a:rPr lang="cs-CZ" altLang="cs-CZ" sz="2400" i="1" dirty="0"/>
              <a:t> </a:t>
            </a:r>
            <a:r>
              <a:rPr lang="cs-CZ" altLang="cs-CZ" sz="2400" i="1" dirty="0" err="1"/>
              <a:t>the</a:t>
            </a:r>
            <a:r>
              <a:rPr lang="cs-CZ" altLang="cs-CZ" sz="2400" i="1" dirty="0"/>
              <a:t> </a:t>
            </a:r>
            <a:r>
              <a:rPr lang="cs-CZ" altLang="cs-CZ" sz="2400" i="1" dirty="0" err="1"/>
              <a:t>Child</a:t>
            </a:r>
            <a:r>
              <a:rPr lang="cs-CZ" altLang="cs-CZ" sz="2400" i="1" dirty="0"/>
              <a:t> </a:t>
            </a:r>
            <a:r>
              <a:rPr lang="cs-CZ" altLang="cs-CZ" sz="2400" dirty="0"/>
              <a:t>(1989)</a:t>
            </a:r>
          </a:p>
          <a:p>
            <a:r>
              <a:rPr lang="cs-CZ" sz="2400" dirty="0" err="1"/>
              <a:t>Nejšířeji</a:t>
            </a:r>
            <a:r>
              <a:rPr lang="cs-CZ" sz="2400" dirty="0"/>
              <a:t> ratifikovaná smlouva o lidských právech v dějinách</a:t>
            </a:r>
          </a:p>
          <a:p>
            <a:r>
              <a:rPr lang="cs-CZ" sz="2400" dirty="0"/>
              <a:t>Valné shromáždění OSN 1989, podepsaná 1990</a:t>
            </a:r>
          </a:p>
          <a:p>
            <a:r>
              <a:rPr lang="cs-CZ" sz="2400" dirty="0"/>
              <a:t>Ratifikovalo ji všech 193 zemí (výjimka?: USA, </a:t>
            </a:r>
            <a:r>
              <a:rPr lang="cs-CZ" sz="2400" dirty="0" err="1"/>
              <a:t>Somalsko</a:t>
            </a:r>
            <a:r>
              <a:rPr lang="cs-CZ" sz="2400" dirty="0"/>
              <a:t>)</a:t>
            </a:r>
          </a:p>
          <a:p>
            <a:r>
              <a:rPr lang="cs-CZ" sz="2400" dirty="0"/>
              <a:t>Prvý právně závazný mezinárodní nástroj o lidských právech </a:t>
            </a:r>
          </a:p>
          <a:p>
            <a:pPr>
              <a:buNone/>
            </a:pPr>
            <a:r>
              <a:rPr lang="cs-CZ" sz="2400" dirty="0"/>
              <a:t>    / celý katalog</a:t>
            </a:r>
          </a:p>
          <a:p>
            <a:r>
              <a:rPr lang="cs-CZ" sz="2400" dirty="0"/>
              <a:t>Synteze: občanská/politická práva + hospodářská/sociální/k.</a:t>
            </a:r>
          </a:p>
          <a:p>
            <a:r>
              <a:rPr lang="cs-CZ" sz="2400" dirty="0"/>
              <a:t>Úmluva stanovuje minimální právní a morální ochranu</a:t>
            </a:r>
          </a:p>
          <a:p>
            <a:r>
              <a:rPr lang="cs-CZ" sz="2400" dirty="0"/>
              <a:t>Úmluva vs. Stát: platí vyšší standard</a:t>
            </a:r>
          </a:p>
          <a:p>
            <a:r>
              <a:rPr lang="cs-CZ" sz="2400" dirty="0"/>
              <a:t>Státy musí splnit závazky stanovené Úmluvou</a:t>
            </a:r>
          </a:p>
          <a:p>
            <a:r>
              <a:rPr lang="cs-CZ" sz="2400" dirty="0"/>
              <a:t>Tlak na dodržovaní Úmluvy – finanční příspěvek</a:t>
            </a:r>
          </a:p>
          <a:p>
            <a:endParaRPr lang="cs-CZ" sz="2400" dirty="0"/>
          </a:p>
          <a:p>
            <a:endParaRPr lang="cs-CZ" sz="2400" dirty="0"/>
          </a:p>
          <a:p>
            <a:endParaRPr lang="cs-CZ"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p:txBody>
          <a:bodyPr/>
          <a:lstStyle/>
          <a:p>
            <a:endParaRPr lang="cs-CZ" i="1" dirty="0"/>
          </a:p>
          <a:p>
            <a:r>
              <a:rPr lang="cs-CZ" i="1" dirty="0"/>
              <a:t>Úmluva </a:t>
            </a:r>
            <a:r>
              <a:rPr lang="cs-CZ" dirty="0"/>
              <a:t>obsahuje preambuli s 13 paragrafy a 54 článků. Články lze rozdělit na tři hlavní části:</a:t>
            </a:r>
          </a:p>
          <a:p>
            <a:r>
              <a:rPr lang="cs-CZ" dirty="0"/>
              <a:t>1)   </a:t>
            </a:r>
            <a:r>
              <a:rPr lang="cs-CZ" i="1" dirty="0"/>
              <a:t>čl. 1 – 41</a:t>
            </a:r>
            <a:r>
              <a:rPr lang="cs-CZ" dirty="0"/>
              <a:t>: hlavní články, které definují práva dítěte a závazky státních smluvních stran;</a:t>
            </a:r>
          </a:p>
          <a:p>
            <a:r>
              <a:rPr lang="cs-CZ" dirty="0"/>
              <a:t>2)   </a:t>
            </a:r>
            <a:r>
              <a:rPr lang="cs-CZ" i="1" dirty="0"/>
              <a:t>čl. 42 – 45</a:t>
            </a:r>
            <a:r>
              <a:rPr lang="cs-CZ" dirty="0"/>
              <a:t>: procedury pro monitorování implementace Úmluvy;</a:t>
            </a:r>
          </a:p>
          <a:p>
            <a:r>
              <a:rPr lang="cs-CZ" dirty="0"/>
              <a:t>3)   </a:t>
            </a:r>
            <a:r>
              <a:rPr lang="cs-CZ" i="1" dirty="0"/>
              <a:t>čl. 46 – 54</a:t>
            </a:r>
            <a:r>
              <a:rPr lang="cs-CZ" dirty="0"/>
              <a:t>: formální ustanovení, jež regulují nabytí účinnosti Úmluvy.</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p:txBody>
          <a:bodyPr>
            <a:normAutofit fontScale="92500" lnSpcReduction="20000"/>
          </a:bodyPr>
          <a:lstStyle/>
          <a:p>
            <a:r>
              <a:rPr lang="cs-CZ" dirty="0"/>
              <a:t>Členění:</a:t>
            </a:r>
          </a:p>
          <a:p>
            <a:r>
              <a:rPr lang="cs-CZ" dirty="0"/>
              <a:t>1. Obecní principy</a:t>
            </a:r>
          </a:p>
          <a:p>
            <a:r>
              <a:rPr lang="cs-CZ" dirty="0"/>
              <a:t>2. Ustanovení hmotná</a:t>
            </a:r>
          </a:p>
          <a:p>
            <a:r>
              <a:rPr lang="cs-CZ" dirty="0"/>
              <a:t>   2.1 Občanská práva a svobody</a:t>
            </a:r>
          </a:p>
          <a:p>
            <a:r>
              <a:rPr lang="cs-CZ" dirty="0"/>
              <a:t>   2.2 Rodinné prostředí a vedení dítěte</a:t>
            </a:r>
          </a:p>
          <a:p>
            <a:r>
              <a:rPr lang="cs-CZ" dirty="0"/>
              <a:t>   2.3 Základní zdravotní a sociální péče o dítě</a:t>
            </a:r>
          </a:p>
          <a:p>
            <a:r>
              <a:rPr lang="cs-CZ" dirty="0"/>
              <a:t>   2.4 Výchova a vzdělání, volný čas a rekreace</a:t>
            </a:r>
          </a:p>
          <a:p>
            <a:r>
              <a:rPr lang="cs-CZ" dirty="0"/>
              <a:t>   2.5 Zvláštní ochranná opatření</a:t>
            </a:r>
          </a:p>
          <a:p>
            <a:pPr lvl="2"/>
            <a:r>
              <a:rPr lang="cs-CZ" dirty="0"/>
              <a:t>A)v situacích ozbrojených konfliktů</a:t>
            </a:r>
          </a:p>
          <a:p>
            <a:pPr lvl="2"/>
            <a:r>
              <a:rPr lang="cs-CZ" dirty="0"/>
              <a:t>B) v situacích kdy se děti dostávají do rozporu se zákonem</a:t>
            </a:r>
          </a:p>
          <a:p>
            <a:pPr lvl="2"/>
            <a:r>
              <a:rPr lang="cs-CZ" dirty="0"/>
              <a:t>C) v situacích vykořisťování </a:t>
            </a:r>
          </a:p>
          <a:p>
            <a:pPr lvl="2"/>
            <a:r>
              <a:rPr lang="cs-CZ" dirty="0"/>
              <a:t>D) v situacích kdy přísluší dítě menšině</a:t>
            </a:r>
          </a:p>
          <a:p>
            <a:r>
              <a:rPr lang="cs-CZ" dirty="0"/>
              <a:t>3. Monitoring</a:t>
            </a:r>
          </a:p>
          <a:p>
            <a:r>
              <a:rPr lang="cs-CZ" dirty="0"/>
              <a:t>4. Výzva</a:t>
            </a:r>
          </a:p>
        </p:txBody>
      </p:sp>
    </p:spTree>
    <p:extLst>
      <p:ext uri="{BB962C8B-B14F-4D97-AF65-F5344CB8AC3E}">
        <p14:creationId xmlns:p14="http://schemas.microsoft.com/office/powerpoint/2010/main" val="2834331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a:xfrm>
            <a:off x="457200" y="1219200"/>
            <a:ext cx="8686800" cy="4937760"/>
          </a:xfrm>
        </p:spPr>
        <p:txBody>
          <a:bodyPr/>
          <a:lstStyle/>
          <a:p>
            <a:r>
              <a:rPr lang="cs-CZ" b="1" dirty="0"/>
              <a:t>Význam/novinky Úmluvy</a:t>
            </a:r>
            <a:r>
              <a:rPr lang="cs-CZ" dirty="0"/>
              <a:t>:</a:t>
            </a:r>
          </a:p>
          <a:p>
            <a:pPr lvl="0"/>
            <a:r>
              <a:rPr lang="cs-CZ" dirty="0"/>
              <a:t>A) Změna z perspektivy soucitu k perspektivě práv. Už nejde o zohlednění potřebnosti, závislém na dobré vůli, nýbrž o požadování a respektování práv.</a:t>
            </a:r>
          </a:p>
          <a:p>
            <a:r>
              <a:rPr lang="cs-CZ" dirty="0"/>
              <a:t>B) je jediná, jež podle postulátu nedělitelnosti integruje občanská, politická, hospodářská, sociální a kulturní práva</a:t>
            </a:r>
          </a:p>
          <a:p>
            <a:r>
              <a:rPr lang="cs-CZ" altLang="cs-CZ" dirty="0"/>
              <a:t>C) zde jsou děti poprvé výslovně uznány jako svébytní nositelé všeobecných lidských práv, právní subjekty a</a:t>
            </a:r>
          </a:p>
          <a:p>
            <a:r>
              <a:rPr lang="cs-CZ" altLang="cs-CZ" dirty="0"/>
              <a:t>D) že seznam těchto práv nemá jen status prohlášení – tedy doporučení – nýbrž </a:t>
            </a:r>
            <a:r>
              <a:rPr lang="cs-CZ" altLang="cs-CZ" i="1" dirty="0"/>
              <a:t>úmluvy</a:t>
            </a:r>
            <a:r>
              <a:rPr lang="cs-CZ" altLang="cs-CZ" dirty="0"/>
              <a:t> (závazné pro státy, které ji podepsaly); je právně závazná</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a:xfrm>
            <a:off x="323528" y="1219200"/>
            <a:ext cx="8820472" cy="4937760"/>
          </a:xfrm>
        </p:spPr>
        <p:txBody>
          <a:bodyPr>
            <a:normAutofit/>
          </a:bodyPr>
          <a:lstStyle/>
          <a:p>
            <a:r>
              <a:rPr lang="cs-CZ" dirty="0"/>
              <a:t>Úmluva obsahuje 4 základní principy:</a:t>
            </a:r>
          </a:p>
          <a:p>
            <a:endParaRPr lang="cs-CZ" dirty="0"/>
          </a:p>
          <a:p>
            <a:r>
              <a:rPr lang="cs-CZ" dirty="0"/>
              <a:t>1. </a:t>
            </a:r>
            <a:r>
              <a:rPr lang="cs-CZ" b="1" dirty="0"/>
              <a:t>zákaz diskriminace </a:t>
            </a:r>
            <a:r>
              <a:rPr lang="cs-CZ" dirty="0"/>
              <a:t>(čl.2): všechny děti se mohou těšit právům / nebudu odepřena / děti jsou si rovny bez ohledu na rasu, barvu pleti, jazyk, pohlaví, náboženství… / rovnost příležitostí pro děti cizinců a uprchlíků, pro děti s postižením</a:t>
            </a:r>
          </a:p>
          <a:p>
            <a:endParaRPr lang="cs-CZ" dirty="0"/>
          </a:p>
          <a:p>
            <a:r>
              <a:rPr lang="cs-CZ" dirty="0"/>
              <a:t>2. </a:t>
            </a:r>
            <a:r>
              <a:rPr lang="cs-CZ" b="1" dirty="0"/>
              <a:t>nejlepší zájem dítěte </a:t>
            </a:r>
            <a:r>
              <a:rPr lang="cs-CZ" dirty="0"/>
              <a:t>(čl.3): bude se k němu přihlížet / týká se to všech stran</a:t>
            </a:r>
          </a:p>
          <a:p>
            <a:endParaRPr lang="cs-CZ" sz="2400" dirty="0"/>
          </a:p>
          <a:p>
            <a:endParaRPr lang="cs-CZ"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a:xfrm>
            <a:off x="457200" y="1219200"/>
            <a:ext cx="8507288" cy="4937760"/>
          </a:xfrm>
        </p:spPr>
        <p:txBody>
          <a:bodyPr>
            <a:normAutofit/>
          </a:bodyPr>
          <a:lstStyle/>
          <a:p>
            <a:endParaRPr lang="cs-CZ" dirty="0"/>
          </a:p>
          <a:p>
            <a:r>
              <a:rPr lang="cs-CZ" dirty="0"/>
              <a:t>3. </a:t>
            </a:r>
            <a:r>
              <a:rPr lang="cs-CZ" b="1" dirty="0"/>
              <a:t>právo na život, přežití a rozvoj dítěte </a:t>
            </a:r>
            <a:r>
              <a:rPr lang="cs-CZ" dirty="0"/>
              <a:t>(čl.6): v maximální možné míře / rozvoj fyzický, duševní, citový, sociální, kulturní</a:t>
            </a:r>
          </a:p>
          <a:p>
            <a:endParaRPr lang="cs-CZ" dirty="0"/>
          </a:p>
          <a:p>
            <a:r>
              <a:rPr lang="cs-CZ" dirty="0"/>
              <a:t>4. </a:t>
            </a:r>
            <a:r>
              <a:rPr lang="cs-CZ" b="1" dirty="0"/>
              <a:t>názor dítěte </a:t>
            </a:r>
            <a:r>
              <a:rPr lang="cs-CZ" dirty="0"/>
              <a:t>(čl. 12): měli by ho svobodně vyjadřovat ve všech záležitostech, které se ho dotýkají / s patřičnou pozorností / dítě musí být slyšeno a jeho názor brán vážně</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a:xfrm>
            <a:off x="457200" y="1219200"/>
            <a:ext cx="8507288" cy="4937760"/>
          </a:xfrm>
        </p:spPr>
        <p:txBody>
          <a:bodyPr>
            <a:normAutofit lnSpcReduction="10000"/>
          </a:bodyPr>
          <a:lstStyle/>
          <a:p>
            <a:pPr marL="0" indent="0">
              <a:buNone/>
            </a:pPr>
            <a:r>
              <a:rPr lang="cs-CZ" altLang="cs-CZ" dirty="0"/>
              <a:t>    Zaměření práv v Úmluvě (čtyři právní oblasti dle UNICEF i    </a:t>
            </a:r>
          </a:p>
          <a:p>
            <a:pPr marL="0" indent="0">
              <a:buNone/>
            </a:pPr>
            <a:r>
              <a:rPr lang="cs-CZ" altLang="cs-CZ" dirty="0"/>
              <a:t>    EU):</a:t>
            </a:r>
          </a:p>
          <a:p>
            <a:pPr>
              <a:lnSpc>
                <a:spcPct val="80000"/>
              </a:lnSpc>
              <a:defRPr/>
            </a:pPr>
            <a:r>
              <a:rPr lang="cs-CZ" i="1" dirty="0"/>
              <a:t>1. </a:t>
            </a:r>
            <a:r>
              <a:rPr lang="cs-CZ" b="1" i="1" dirty="0">
                <a:solidFill>
                  <a:schemeClr val="tx1">
                    <a:lumMod val="50000"/>
                  </a:schemeClr>
                </a:solidFill>
              </a:rPr>
              <a:t>dítě má práva na přežití</a:t>
            </a:r>
            <a:r>
              <a:rPr lang="cs-CZ" dirty="0"/>
              <a:t>, tzn. na naplnění svých existenciálních základních potřeb jako je výživa, bydlení a přístup k lékařské péči; </a:t>
            </a:r>
            <a:r>
              <a:rPr lang="cs-CZ" i="1" dirty="0"/>
              <a:t>zajišťují přežití</a:t>
            </a:r>
          </a:p>
          <a:p>
            <a:pPr>
              <a:lnSpc>
                <a:spcPct val="80000"/>
              </a:lnSpc>
              <a:defRPr/>
            </a:pPr>
            <a:endParaRPr lang="cs-CZ" i="1" dirty="0"/>
          </a:p>
          <a:p>
            <a:pPr>
              <a:lnSpc>
                <a:spcPct val="80000"/>
              </a:lnSpc>
              <a:defRPr/>
            </a:pPr>
            <a:r>
              <a:rPr lang="cs-CZ" i="1" dirty="0"/>
              <a:t>2. </a:t>
            </a:r>
            <a:r>
              <a:rPr lang="cs-CZ" b="1" i="1" dirty="0">
                <a:solidFill>
                  <a:schemeClr val="tx1">
                    <a:lumMod val="50000"/>
                  </a:schemeClr>
                </a:solidFill>
              </a:rPr>
              <a:t>práva na rozvoj</a:t>
            </a:r>
            <a:r>
              <a:rPr lang="cs-CZ" b="1" dirty="0">
                <a:solidFill>
                  <a:schemeClr val="tx1">
                    <a:lumMod val="50000"/>
                  </a:schemeClr>
                </a:solidFill>
              </a:rPr>
              <a:t> – </a:t>
            </a:r>
            <a:r>
              <a:rPr lang="cs-CZ" b="1" i="1" dirty="0">
                <a:solidFill>
                  <a:schemeClr val="tx1">
                    <a:lumMod val="50000"/>
                  </a:schemeClr>
                </a:solidFill>
              </a:rPr>
              <a:t>garantují přiměřený vývoj</a:t>
            </a:r>
            <a:r>
              <a:rPr lang="cs-CZ" dirty="0"/>
              <a:t>; aby se mohlo optimálně vyvíjet, má být tedy respektováno jako jedinec s možností tohoto rozvoje, který potřebuje najít a potvrzovat svou identitu - k tomu potřebuje právo na vzdělání, na svobodu myšlení, svědomí a náboženského vyznání, na volný čas, potřebuje úctu před stáváním se sebou, emočně kladné prostředí, porozumění a lásku, respekt vůči jeho individualitě, která  stále více sama utváří svůj život;</a:t>
            </a:r>
          </a:p>
          <a:p>
            <a:pPr>
              <a:lnSpc>
                <a:spcPct val="80000"/>
              </a:lnSpc>
              <a:defRPr/>
            </a:pPr>
            <a:endParaRPr lang="cs-CZ" dirty="0"/>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Hlavní struktura:</a:t>
            </a:r>
          </a:p>
        </p:txBody>
      </p:sp>
      <p:sp>
        <p:nvSpPr>
          <p:cNvPr id="3" name="Zástupný symbol pro obsah 2"/>
          <p:cNvSpPr>
            <a:spLocks noGrp="1"/>
          </p:cNvSpPr>
          <p:nvPr>
            <p:ph sz="quarter" idx="1"/>
          </p:nvPr>
        </p:nvSpPr>
        <p:spPr/>
        <p:txBody>
          <a:bodyPr/>
          <a:lstStyle/>
          <a:p>
            <a:endParaRPr lang="cs-CZ" dirty="0"/>
          </a:p>
          <a:p>
            <a:r>
              <a:rPr lang="cs-CZ" dirty="0"/>
              <a:t>1. Historický vývoj práv dítěte</a:t>
            </a:r>
          </a:p>
          <a:p>
            <a:r>
              <a:rPr lang="cs-CZ" dirty="0"/>
              <a:t>2. Práva dítěte jako součást společných lidsko-právních dokumentů</a:t>
            </a:r>
          </a:p>
          <a:p>
            <a:r>
              <a:rPr lang="cs-CZ" dirty="0"/>
              <a:t>3. </a:t>
            </a:r>
            <a:r>
              <a:rPr lang="cs-CZ" altLang="cs-CZ" dirty="0"/>
              <a:t>Specifická lidská práva zvláště zranitelné skupiny</a:t>
            </a:r>
            <a:endParaRPr lang="cs-CZ" dirty="0"/>
          </a:p>
          <a:p>
            <a:r>
              <a:rPr lang="cs-CZ" dirty="0"/>
              <a:t>4. Úmluva o právech dítěte</a:t>
            </a:r>
          </a:p>
          <a:p>
            <a:pPr marL="0" indent="0">
              <a:buNone/>
            </a:pPr>
            <a:endParaRPr lang="cs-CZ" dirty="0"/>
          </a:p>
        </p:txBody>
      </p:sp>
    </p:spTree>
    <p:extLst>
      <p:ext uri="{BB962C8B-B14F-4D97-AF65-F5344CB8AC3E}">
        <p14:creationId xmlns:p14="http://schemas.microsoft.com/office/powerpoint/2010/main" val="430141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p:txBody>
          <a:bodyPr/>
          <a:lstStyle/>
          <a:p>
            <a:pPr>
              <a:defRPr/>
            </a:pPr>
            <a:endParaRPr lang="cs-CZ" i="1" dirty="0"/>
          </a:p>
          <a:p>
            <a:pPr>
              <a:defRPr/>
            </a:pPr>
            <a:r>
              <a:rPr lang="cs-CZ" i="1" dirty="0"/>
              <a:t>3. </a:t>
            </a:r>
            <a:r>
              <a:rPr lang="cs-CZ" b="1" i="1" dirty="0">
                <a:solidFill>
                  <a:schemeClr val="tx1">
                    <a:lumMod val="50000"/>
                  </a:schemeClr>
                </a:solidFill>
              </a:rPr>
              <a:t>práva na ochranu</a:t>
            </a:r>
            <a:r>
              <a:rPr lang="cs-CZ" b="1" dirty="0">
                <a:solidFill>
                  <a:schemeClr val="tx1">
                    <a:lumMod val="50000"/>
                  </a:schemeClr>
                </a:solidFill>
              </a:rPr>
              <a:t> </a:t>
            </a:r>
            <a:r>
              <a:rPr lang="cs-CZ" dirty="0"/>
              <a:t>– </a:t>
            </a:r>
            <a:r>
              <a:rPr lang="cs-CZ" b="1" i="1" dirty="0">
                <a:solidFill>
                  <a:schemeClr val="tx1">
                    <a:lumMod val="50000"/>
                  </a:schemeClr>
                </a:solidFill>
              </a:rPr>
              <a:t>chrání ho</a:t>
            </a:r>
            <a:r>
              <a:rPr lang="cs-CZ" dirty="0"/>
              <a:t>; zejména před špatným zacházením, zanedbáváním, před svévolným oddělením od rodiny, vykořisťováním, včetně toho sexuálního, má tedy právo být ochráněno před každou formou zneužívání;</a:t>
            </a:r>
          </a:p>
          <a:p>
            <a:pPr>
              <a:defRPr/>
            </a:pPr>
            <a:endParaRPr lang="cs-CZ" dirty="0"/>
          </a:p>
          <a:p>
            <a:pPr>
              <a:defRPr/>
            </a:pPr>
            <a:r>
              <a:rPr lang="cs-CZ" i="1" dirty="0"/>
              <a:t>4. </a:t>
            </a:r>
            <a:r>
              <a:rPr lang="cs-CZ" b="1" i="1" dirty="0">
                <a:solidFill>
                  <a:schemeClr val="tx1">
                    <a:lumMod val="50000"/>
                  </a:schemeClr>
                </a:solidFill>
              </a:rPr>
              <a:t>práva na spoluurčování (participaci)</a:t>
            </a:r>
            <a:r>
              <a:rPr lang="cs-CZ" b="1" dirty="0">
                <a:solidFill>
                  <a:schemeClr val="tx1">
                    <a:lumMod val="50000"/>
                  </a:schemeClr>
                </a:solidFill>
              </a:rPr>
              <a:t> </a:t>
            </a:r>
            <a:r>
              <a:rPr lang="cs-CZ" dirty="0"/>
              <a:t>- zahrnují právo respektovaného jedince ve společnosti na svobodné vyjádření názoru a spoluurčování záležitostí, které se týkají jeho života</a:t>
            </a:r>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a:xfrm>
            <a:off x="457200" y="1219200"/>
            <a:ext cx="8686800" cy="4937760"/>
          </a:xfrm>
        </p:spPr>
        <p:txBody>
          <a:bodyPr>
            <a:normAutofit fontScale="92500" lnSpcReduction="10000"/>
          </a:bodyPr>
          <a:lstStyle/>
          <a:p>
            <a:pPr marL="0" indent="0">
              <a:buNone/>
            </a:pPr>
            <a:r>
              <a:rPr lang="cs-CZ" dirty="0">
                <a:solidFill>
                  <a:srgbClr val="FF0000"/>
                </a:solidFill>
              </a:rPr>
              <a:t>   3xP:</a:t>
            </a:r>
          </a:p>
          <a:p>
            <a:pPr>
              <a:buNone/>
            </a:pPr>
            <a:endParaRPr lang="cs-CZ" dirty="0">
              <a:solidFill>
                <a:srgbClr val="FF0000"/>
              </a:solidFill>
            </a:endParaRPr>
          </a:p>
          <a:p>
            <a:pPr>
              <a:lnSpc>
                <a:spcPct val="80000"/>
              </a:lnSpc>
              <a:defRPr/>
            </a:pPr>
            <a:r>
              <a:rPr lang="cs-CZ" sz="2800" b="1" i="1" dirty="0" err="1">
                <a:solidFill>
                  <a:schemeClr val="tx1">
                    <a:lumMod val="50000"/>
                  </a:schemeClr>
                </a:solidFill>
              </a:rPr>
              <a:t>Provision</a:t>
            </a:r>
            <a:r>
              <a:rPr lang="cs-CZ" sz="2800" dirty="0"/>
              <a:t> (zajišťování přežití a rozvoje dítěte): práva, která poskytují přístup k určitým dobrům a službám  (např. na vzdělání, zdravotní péči); </a:t>
            </a:r>
            <a:endParaRPr lang="cs-CZ" sz="2800" i="1" dirty="0"/>
          </a:p>
          <a:p>
            <a:pPr>
              <a:lnSpc>
                <a:spcPct val="80000"/>
              </a:lnSpc>
              <a:defRPr/>
            </a:pPr>
            <a:r>
              <a:rPr lang="cs-CZ" sz="2800" b="1" i="1" dirty="0" err="1">
                <a:solidFill>
                  <a:schemeClr val="tx1">
                    <a:lumMod val="50000"/>
                  </a:schemeClr>
                </a:solidFill>
              </a:rPr>
              <a:t>Protection</a:t>
            </a:r>
            <a:r>
              <a:rPr lang="cs-CZ" sz="2800" dirty="0"/>
              <a:t> (ochrana dítěte): právo na rodičovskou a společenskou péči a právo  být chráněn před určitými činy, různým ohrožením a nepříznivými situacemi (např. špatné zacházení, vykořisťování, zneužívání, tedy včetně všech forem sexuálního vykořisťování a zneužívání, obchodu s dětmi); </a:t>
            </a:r>
            <a:endParaRPr lang="cs-CZ" sz="2800" i="1" dirty="0"/>
          </a:p>
          <a:p>
            <a:pPr>
              <a:lnSpc>
                <a:spcPct val="80000"/>
              </a:lnSpc>
              <a:defRPr/>
            </a:pPr>
            <a:r>
              <a:rPr lang="cs-CZ" sz="2800" b="1" i="1" dirty="0" err="1">
                <a:solidFill>
                  <a:schemeClr val="tx1">
                    <a:lumMod val="50000"/>
                  </a:schemeClr>
                </a:solidFill>
              </a:rPr>
              <a:t>Participation</a:t>
            </a:r>
            <a:r>
              <a:rPr lang="cs-CZ" sz="2800" dirty="0"/>
              <a:t> (účast dítěte na životě společnosti): právo jednat za určitých okolností (dělat věci samostatně dle své kompetence), vyjadřovat se k záležitostem, které se jej týkají, a právo na účast na veřejném životě.  Také právo být řádně zastoupeno.</a:t>
            </a:r>
          </a:p>
          <a:p>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a:xfrm>
            <a:off x="457200" y="1219200"/>
            <a:ext cx="8686800" cy="4937760"/>
          </a:xfrm>
        </p:spPr>
        <p:txBody>
          <a:bodyPr>
            <a:noAutofit/>
          </a:bodyPr>
          <a:lstStyle/>
          <a:p>
            <a:pPr marL="0" indent="0">
              <a:buNone/>
            </a:pPr>
            <a:r>
              <a:rPr lang="cs-CZ" sz="2400" dirty="0"/>
              <a:t>    Rozdělení podle </a:t>
            </a:r>
            <a:r>
              <a:rPr lang="cs-CZ" sz="2400" i="1" dirty="0"/>
              <a:t>3 hlavních cílů:</a:t>
            </a:r>
            <a:endParaRPr lang="cs-CZ" sz="2400" dirty="0"/>
          </a:p>
          <a:p>
            <a:r>
              <a:rPr lang="cs-CZ" sz="2400" dirty="0"/>
              <a:t>a) </a:t>
            </a:r>
            <a:r>
              <a:rPr lang="cs-CZ" sz="2400" i="1" dirty="0"/>
              <a:t>právo na sebeurčení</a:t>
            </a:r>
            <a:r>
              <a:rPr lang="cs-CZ" sz="2400" dirty="0"/>
              <a:t>: určitý počet všeobecných lidských práv je tedy nyní uznán pro děti</a:t>
            </a:r>
          </a:p>
          <a:p>
            <a:r>
              <a:rPr lang="cs-CZ" sz="2400" dirty="0"/>
              <a:t>b) </a:t>
            </a:r>
            <a:r>
              <a:rPr lang="cs-CZ" sz="2400" i="1" dirty="0"/>
              <a:t>právo na ochranu</a:t>
            </a:r>
            <a:r>
              <a:rPr lang="cs-CZ" sz="2400" dirty="0"/>
              <a:t>: Úmluva obsahuje ustanovení, jež jsou adresována specifickým potřebám dětí a speciálně jejich zranitelnosti, mezi jiným právo na ochranu před škodlivými formami dětské práce (čl. 32) a před všemi formami vykořisťování, včetně sexuálního (čl. 34, 35, 36). </a:t>
            </a:r>
          </a:p>
          <a:p>
            <a:r>
              <a:rPr lang="cs-CZ" sz="2400" dirty="0"/>
              <a:t>c)   </a:t>
            </a:r>
            <a:r>
              <a:rPr lang="cs-CZ" sz="2400" i="1" dirty="0"/>
              <a:t>specifická práva</a:t>
            </a:r>
            <a:r>
              <a:rPr lang="cs-CZ" sz="2400" dirty="0"/>
              <a:t>: jsou to práva, jež platí specificky nebo dokonce exkluzivně pro děti: (čl. 9, 10, 11, 21 a nejlepším příkladem je pak čl. 31)</a:t>
            </a:r>
          </a:p>
          <a:p>
            <a:endParaRPr lang="cs-CZ"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p:txBody>
          <a:bodyPr>
            <a:normAutofit fontScale="92500" lnSpcReduction="20000"/>
          </a:bodyPr>
          <a:lstStyle/>
          <a:p>
            <a:pPr marL="0" indent="0">
              <a:buNone/>
            </a:pPr>
            <a:r>
              <a:rPr lang="cs-CZ" sz="2800" i="1" dirty="0"/>
              <a:t>    </a:t>
            </a:r>
            <a:r>
              <a:rPr lang="cs-CZ" sz="2800" i="1" u="sng" dirty="0"/>
              <a:t>Specifická práva</a:t>
            </a:r>
            <a:r>
              <a:rPr lang="cs-CZ" sz="2800" i="1" dirty="0"/>
              <a:t>:</a:t>
            </a:r>
          </a:p>
          <a:p>
            <a:r>
              <a:rPr lang="cs-CZ" dirty="0"/>
              <a:t>zvláštní ochrana má tak být poskytována uprchlickému dítěti nebo dítěti, které o status uprchlíka usiluje,</a:t>
            </a:r>
            <a:endParaRPr lang="cs-CZ" u="sng" dirty="0"/>
          </a:p>
          <a:p>
            <a:r>
              <a:rPr lang="cs-CZ" dirty="0"/>
              <a:t>zvláštní péče, výchova a profesní příprava se má zajistit postiženým dětem, </a:t>
            </a:r>
          </a:p>
          <a:p>
            <a:r>
              <a:rPr lang="cs-CZ" dirty="0"/>
              <a:t>právo užívat vlastní kulturu i jazyk a vyznávat vlastní náboženství nesmí být upíráno dětem menšin a domorodých obyvatel </a:t>
            </a:r>
          </a:p>
          <a:p>
            <a:r>
              <a:rPr lang="cs-CZ" dirty="0"/>
              <a:t>a právo na speciální péči mají děti postižené ozbrojenými konflikty. </a:t>
            </a:r>
          </a:p>
          <a:p>
            <a:r>
              <a:rPr lang="cs-CZ" dirty="0"/>
              <a:t>Zajišťuje se tedy speciální ochranu práv dětí a pozornost pro děti, které žijí ve zvláště těžkých podmínkách, přitom nezapomíná na podporu a ochranu práv běžného dítěte, jež žije v běžných podmínkách.</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p:txBody>
          <a:bodyPr>
            <a:normAutofit/>
          </a:bodyPr>
          <a:lstStyle/>
          <a:p>
            <a:r>
              <a:rPr lang="cs-CZ" dirty="0"/>
              <a:t>Preambule:</a:t>
            </a:r>
          </a:p>
          <a:p>
            <a:pPr algn="just"/>
            <a:r>
              <a:rPr lang="cs-CZ" dirty="0"/>
              <a:t>„… státy, které jsou smluvní stranou této úmluvy, majíce na zřeteli, že podle zásad vyhlášených v Chartě Spojených národů je uznání přirozené důstojnosti a rovných a nezcizitelných práv všech příslušníků lidské rodiny základem svobody, spravedlnosti a míru ve světě, majíce na mysli, že lid Spojených národů v Chartě znovu potvrdil svou víru v základní lidská práva, v důstojnost a hodnotu lidské osobnosti a že vyjádřil své odhodlání podporovat sociální pokrok a zlepšovat životní úroveň při větší svobodě,….“</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p:txBody>
          <a:bodyPr>
            <a:normAutofit/>
          </a:bodyPr>
          <a:lstStyle/>
          <a:p>
            <a:pPr algn="just"/>
            <a:r>
              <a:rPr lang="cs-CZ" dirty="0"/>
              <a:t>„….že rodina, jako základní jednotka společnosti a přirozené prostředí pro růst a blaho všech svých členů a zejména dětí, musí mít nárok na potřebnou ochranu a takovou pomoc, aby mohla beze zbytku plnit svou úlohu ve společnosti, uznávajíce že v zájmu plného a harmonického rozvoje osobnosti musí dítě vyrůstat v rodinném prostředí, v atmosféře štěstí, lásky a porozumění, majíce na zřeteli, že dítě musí být plně připraveno žít ve společnosti vlastním životem a vychováno v duchu ideálů prohlášených v Chartě Spojených národů, a to zejména v duchu míru, důstojnosti, snášenlivosti, svobody, rovnosti a solidarity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p:txBody>
          <a:bodyPr/>
          <a:lstStyle/>
          <a:p>
            <a:r>
              <a:rPr lang="cs-CZ" b="1" dirty="0"/>
              <a:t>Čl.1</a:t>
            </a:r>
          </a:p>
          <a:p>
            <a:r>
              <a:rPr lang="cs-CZ" dirty="0"/>
              <a:t>Pro účely této úmluvy se dítětem rozumí každá lidská bytost mladší osmnácti let, pokud podle právního řádu, jenž se na dítě vztahuje, není zletilosti dosaženo dříve.</a:t>
            </a:r>
          </a:p>
          <a:p>
            <a:endParaRPr lang="cs-CZ" dirty="0"/>
          </a:p>
          <a:p>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a:xfrm>
            <a:off x="457200" y="1219200"/>
            <a:ext cx="8363272" cy="5234136"/>
          </a:xfrm>
        </p:spPr>
        <p:txBody>
          <a:bodyPr>
            <a:normAutofit fontScale="92500" lnSpcReduction="10000"/>
          </a:bodyPr>
          <a:lstStyle/>
          <a:p>
            <a:r>
              <a:rPr lang="cs-CZ" b="1" dirty="0"/>
              <a:t>Čl.2</a:t>
            </a:r>
          </a:p>
          <a:p>
            <a:pPr algn="just"/>
            <a:r>
              <a:rPr lang="cs-CZ" dirty="0"/>
              <a:t>1. Státy, které jsou smluvní stranou této úmluvy, se zavazují respektovat a zabezpečit práva stanovená touto úmluvou každému dítěti nacházejícímu se pod jejich jurisdikcí bez jakékoli diskriminace podle rasy, barvy pleti, pohlaví, jazyka, náboženství, politického nebo jiného smýšlení, národnostního, etnického nebo sociálního původu, majetku, tělesné nebo duševní nezpůsobilosti, rodu a jiného postavení dítěte nebo jeho rodičů nebo zákonných zástupců.</a:t>
            </a:r>
          </a:p>
          <a:p>
            <a:pPr algn="just"/>
            <a:r>
              <a:rPr lang="cs-CZ" dirty="0"/>
              <a:t>2. Státy, které jsou smluvní stranou úmluvy, učiní všechna potřebná opatření k tomu, aby dítě bylo chráněno před všemi formami diskriminace nebo trestání, které vyplývají z postavení, činnosti, vyjádřených názorů nebo přesvědčení jeho rodičů, zákonných zástupců anebo členů rodiny.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a:t>
            </a:r>
            <a:r>
              <a:rPr lang="cs-CZ"/>
              <a:t>Úmluva o právech dětí.</a:t>
            </a:r>
          </a:p>
        </p:txBody>
      </p:sp>
      <p:sp>
        <p:nvSpPr>
          <p:cNvPr id="3" name="Zástupný symbol pro obsah 2"/>
          <p:cNvSpPr>
            <a:spLocks noGrp="1"/>
          </p:cNvSpPr>
          <p:nvPr>
            <p:ph sz="quarter" idx="1"/>
          </p:nvPr>
        </p:nvSpPr>
        <p:spPr>
          <a:xfrm>
            <a:off x="323528" y="1219200"/>
            <a:ext cx="8568952" cy="5522168"/>
          </a:xfrm>
        </p:spPr>
        <p:txBody>
          <a:bodyPr>
            <a:normAutofit fontScale="92500" lnSpcReduction="20000"/>
          </a:bodyPr>
          <a:lstStyle/>
          <a:p>
            <a:r>
              <a:rPr lang="cs-CZ" b="1" dirty="0"/>
              <a:t>Čl.3</a:t>
            </a:r>
          </a:p>
          <a:p>
            <a:pPr algn="just"/>
            <a:r>
              <a:rPr lang="cs-CZ" dirty="0"/>
              <a:t>1. Zájem dítěte musí být předním hlediskem při jakékoli činnosti týkající se dětí, ať už uskutečňované veřejnými nebo soukromými zařízeními sociální péče, soudy, správními nebo zákonodárnými orgány.</a:t>
            </a:r>
          </a:p>
          <a:p>
            <a:pPr algn="just"/>
            <a:r>
              <a:rPr lang="cs-CZ" dirty="0"/>
              <a:t>2. Státy, které jsou smluvní stranou úmluvy, se zavazují zajistit dítěti takovou ochranu a péči, jaká je nezbytná pro jeho blaho, přičemž. berou ohled na práva a povinnosti jeho rodičů, zákonných zástupců nebo jiných jednotlivců právně za něho odpovědných, a činí pro to všechna potřebná zákonodárná a správní opatření.</a:t>
            </a:r>
          </a:p>
          <a:p>
            <a:pPr algn="just"/>
            <a:r>
              <a:rPr lang="cs-CZ" dirty="0"/>
              <a:t>3. Státy, které jsou smluvní stranou úmluvy, zabezpečí, aby instituce, služby a zařízení odpovědné za péči a ochranu dětí odpovídaly standardům stanoveným kompetentními úřady, zejména v oblastech bezpečnosti a ochrany zdraví, počtu a vhodnosti svého personálu, jakož i kompetentního dozoru.</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p:txBody>
          <a:bodyPr/>
          <a:lstStyle/>
          <a:p>
            <a:r>
              <a:rPr lang="cs-CZ" b="1" dirty="0"/>
              <a:t>Čl.6</a:t>
            </a:r>
          </a:p>
          <a:p>
            <a:r>
              <a:rPr lang="cs-CZ" dirty="0"/>
              <a:t>1. Státy, které jsou smluvní stranou úmluvy, uznávají, že každé dítě má přirozené právo na život.</a:t>
            </a:r>
          </a:p>
          <a:p>
            <a:r>
              <a:rPr lang="cs-CZ" dirty="0"/>
              <a:t>2. Státy, které jsou smluvní stranou úmluvy, zabezpečují v nejvyšší možné míře zachování života a rozvoj dítěte.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Úvodem</a:t>
            </a:r>
          </a:p>
        </p:txBody>
      </p:sp>
      <p:sp>
        <p:nvSpPr>
          <p:cNvPr id="3" name="Zástupný symbol pro obsah 2"/>
          <p:cNvSpPr>
            <a:spLocks noGrp="1"/>
          </p:cNvSpPr>
          <p:nvPr>
            <p:ph sz="quarter" idx="1"/>
          </p:nvPr>
        </p:nvSpPr>
        <p:spPr/>
        <p:txBody>
          <a:bodyPr/>
          <a:lstStyle/>
          <a:p>
            <a:endParaRPr lang="cs-CZ" dirty="0"/>
          </a:p>
          <a:p>
            <a:r>
              <a:rPr lang="cs-CZ" dirty="0"/>
              <a:t>Práva vs. povinnosti</a:t>
            </a:r>
          </a:p>
          <a:p>
            <a:r>
              <a:rPr lang="cs-CZ" dirty="0"/>
              <a:t>Proč děti?</a:t>
            </a:r>
          </a:p>
          <a:p>
            <a:r>
              <a:rPr lang="cs-CZ" dirty="0"/>
              <a:t>Proč až teď?</a:t>
            </a:r>
          </a:p>
          <a:p>
            <a:pPr marL="0" indent="0">
              <a:buNone/>
            </a:pPr>
            <a:endParaRPr lang="cs-CZ" dirty="0"/>
          </a:p>
        </p:txBody>
      </p:sp>
    </p:spTree>
    <p:extLst>
      <p:ext uri="{BB962C8B-B14F-4D97-AF65-F5344CB8AC3E}">
        <p14:creationId xmlns:p14="http://schemas.microsoft.com/office/powerpoint/2010/main" val="18290905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p:txBody>
          <a:bodyPr>
            <a:normAutofit lnSpcReduction="10000"/>
          </a:bodyPr>
          <a:lstStyle/>
          <a:p>
            <a:r>
              <a:rPr lang="cs-CZ" b="1" dirty="0"/>
              <a:t>Čl.12</a:t>
            </a:r>
          </a:p>
          <a:p>
            <a:pPr algn="just"/>
            <a:r>
              <a:rPr lang="cs-CZ" dirty="0"/>
              <a:t>1. Státy, které jsou smluvní stranou úmluvy, zabezpečují dítěti, které je schopno formulovat své vlastní názory, právo tyto názory svobodně vyjadřovat ve všech záležitostech, které se jej dotýkají, přičemž se názorům dítěte musí věnovat patřičná pozornost odpovídající jeho věku a úrovni.</a:t>
            </a:r>
          </a:p>
          <a:p>
            <a:pPr algn="just"/>
            <a:r>
              <a:rPr lang="cs-CZ" dirty="0"/>
              <a:t>2. Za tímto účelem se dítěti zejména poskytuje možnost, aby bylo vyslyšeno v každém soudním nebo správním řízení, které se jej dotýká, a to buď přímo, nebo prostřednictvím zástupce anebo příslušného orgánu, přičemž. způsob slyšení musí být v souladu s procedurálními pravidly vnitrostátního zákonodárství.</a:t>
            </a:r>
          </a:p>
        </p:txBody>
      </p:sp>
    </p:spTree>
    <p:extLst>
      <p:ext uri="{BB962C8B-B14F-4D97-AF65-F5344CB8AC3E}">
        <p14:creationId xmlns:p14="http://schemas.microsoft.com/office/powerpoint/2010/main" val="38293003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p:txBody>
          <a:bodyPr>
            <a:normAutofit fontScale="92500" lnSpcReduction="10000"/>
          </a:bodyPr>
          <a:lstStyle/>
          <a:p>
            <a:r>
              <a:rPr lang="cs-CZ" b="1" u="sng" dirty="0"/>
              <a:t>Trest</a:t>
            </a:r>
            <a:r>
              <a:rPr lang="cs-CZ" dirty="0"/>
              <a:t> (čl. 40):</a:t>
            </a:r>
          </a:p>
          <a:p>
            <a:pPr algn="just"/>
            <a:r>
              <a:rPr lang="cs-CZ" dirty="0"/>
              <a:t>1. Státy, které jsou smluvní stranou úmluvy, uznávají právo dítěte obviněného, obžalovaného nebo uznaného vinným z porušení trestního práva na takové zacházení, které rozvíjí smysl dítěte pro důstojnost a čest, které znovu posiluje úctu dítěte k lidským právům a základním svobodám jiných a bere ohled na věk dítěte, napomáhá znovu začlenění a zapojení dítěte do prospěšného působení ve společnosti.</a:t>
            </a:r>
          </a:p>
          <a:p>
            <a:pPr algn="just"/>
            <a:r>
              <a:rPr lang="cs-CZ" dirty="0"/>
              <a:t>4. Je nezbytné vytvořit různé záruky, jako je pečovatelská služba, pravidla o poradenství a dozoru; konzultativní služby; zavedení zkušební lhůty; náhradní péče; programy vzdělávání a přípravy zabezpečení takového zacházení s dětmi, které odpovídá jejich blahu, jakož i jejich poměrům a spáchanému deliktu.</a:t>
            </a:r>
          </a:p>
        </p:txBody>
      </p:sp>
    </p:spTree>
    <p:extLst>
      <p:ext uri="{BB962C8B-B14F-4D97-AF65-F5344CB8AC3E}">
        <p14:creationId xmlns:p14="http://schemas.microsoft.com/office/powerpoint/2010/main" val="4298481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p:txBody>
          <a:bodyPr>
            <a:noAutofit/>
          </a:bodyPr>
          <a:lstStyle/>
          <a:p>
            <a:r>
              <a:rPr lang="cs-CZ" sz="2100" b="1" u="sng" dirty="0"/>
              <a:t>Trest</a:t>
            </a:r>
            <a:r>
              <a:rPr lang="cs-CZ" sz="2100" dirty="0"/>
              <a:t> (čl. 37):</a:t>
            </a:r>
          </a:p>
          <a:p>
            <a:r>
              <a:rPr lang="cs-CZ" sz="2100" dirty="0"/>
              <a:t>a) žádné dítě nebylo podrobeno mučení nebo jinému krutému, nelidskému či ponižujícímu zacházení nebo trestání. Za trestné činy spáchané osobami mladšími osmnácti let nebude ukládán trest smrti a trest odnětí svobody na doživotí bez možnosti propuštění na svobodu;</a:t>
            </a:r>
          </a:p>
          <a:p>
            <a:r>
              <a:rPr lang="cs-CZ" sz="2100" dirty="0"/>
              <a:t>b) žádné dítě nebylo nezákonně nebo svévolně zbaveno svobody. Zatčení, zadržení nebo uvěznění dítěte se provádí v souladu se zákonem a používá se pouze jako krajní opatření a na nejkratší nutnou dobu;</a:t>
            </a:r>
          </a:p>
          <a:p>
            <a:r>
              <a:rPr lang="cs-CZ" sz="2100" dirty="0"/>
              <a:t>c) s každým dítětem zbaveným svobody bylo zacházeno s lidskostí a s úctou k vrozené důstojnosti lidské bytosti a způsobem, který bere ohled na potřeby daného věku. Především musí být každé takové dítě umístěno odděleně od dospělých, leda že by se uvážilo, že neoddělovat je od dospělých je v jeho vlastním zájmu, a s výjimkou závažných okolností musí mít právo udržovat písemný a přímý styk se svou rodinou;</a:t>
            </a:r>
          </a:p>
        </p:txBody>
      </p:sp>
    </p:spTree>
    <p:extLst>
      <p:ext uri="{BB962C8B-B14F-4D97-AF65-F5344CB8AC3E}">
        <p14:creationId xmlns:p14="http://schemas.microsoft.com/office/powerpoint/2010/main" val="26649289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a:xfrm>
            <a:off x="457200" y="1219200"/>
            <a:ext cx="8435280" cy="4937760"/>
          </a:xfrm>
        </p:spPr>
        <p:txBody>
          <a:bodyPr>
            <a:normAutofit fontScale="92500" lnSpcReduction="10000"/>
          </a:bodyPr>
          <a:lstStyle/>
          <a:p>
            <a:r>
              <a:rPr lang="cs-CZ" b="1" dirty="0"/>
              <a:t>Opční protokoly:</a:t>
            </a:r>
          </a:p>
          <a:p>
            <a:r>
              <a:rPr lang="cs-CZ" dirty="0"/>
              <a:t>S tím, jak se vyvíjí společnost a situace dětí, objevují se nové hrozby, které mohou zasáhnout do života dětské populace. Proto vznikají takzvané opční protokoly – dokumenty, které upravují práva dětí v nových situacích. Protokoly jsou dobrovolné.</a:t>
            </a:r>
          </a:p>
          <a:p>
            <a:r>
              <a:rPr lang="cs-CZ" dirty="0"/>
              <a:t> V roce 2000 přijalo Valné shromáždění OSN dva opční protokoly, které chrání děti před tím, aby byly využívány v ozbrojených konfliktech, aby se staly předmětem obchodování, dětské prostituce či pornografie. 2014 vznikl třetí opční protokol, který umožňuje dětem z celého světa nahlásit porušování práv přímo Výboru pro práva dítěte. Česká republika ratifikovala zatím první dva protokoly.</a:t>
            </a:r>
          </a:p>
        </p:txBody>
      </p:sp>
    </p:spTree>
    <p:extLst>
      <p:ext uri="{BB962C8B-B14F-4D97-AF65-F5344CB8AC3E}">
        <p14:creationId xmlns:p14="http://schemas.microsoft.com/office/powerpoint/2010/main" val="1262228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Úmluva o právech dětí</a:t>
            </a:r>
          </a:p>
        </p:txBody>
      </p:sp>
      <p:sp>
        <p:nvSpPr>
          <p:cNvPr id="3" name="Zástupný symbol pro obsah 2"/>
          <p:cNvSpPr>
            <a:spLocks noGrp="1"/>
          </p:cNvSpPr>
          <p:nvPr>
            <p:ph sz="quarter" idx="1"/>
          </p:nvPr>
        </p:nvSpPr>
        <p:spPr/>
        <p:txBody>
          <a:bodyPr>
            <a:normAutofit fontScale="92500" lnSpcReduction="10000"/>
          </a:bodyPr>
          <a:lstStyle/>
          <a:p>
            <a:r>
              <a:rPr lang="pt-BR" b="1" u="sng" dirty="0"/>
              <a:t>Úmluva o právech dítěte v ČR</a:t>
            </a:r>
            <a:endParaRPr lang="pt-BR" b="1" dirty="0"/>
          </a:p>
          <a:p>
            <a:r>
              <a:rPr lang="cs-CZ" dirty="0"/>
              <a:t>Česká republika implementovala Úmluvu o právech dítěte do svého právního řádu v roce 1991 na základě zákona č.3/1993 Sb. Hlavní úlohou UNICEF ČR v oblasti dětských práv je seznamovat veřejnost se situací dětí, prosazovat dětská práva na legislativní úrovni a upozorňovat kompetentní orgány na situace, které dodržování dětských práv ohrožují.</a:t>
            </a:r>
          </a:p>
          <a:p>
            <a:r>
              <a:rPr lang="cs-CZ" dirty="0"/>
              <a:t>Česká republika, stejně jako ostatní státy, ratifikací Úmluvy o právech dítěte přijala povinnost zařadit ji do svých legislativních norem a dbát na dodržování těchto zásad. Zároveň se zavázala, že každých pět let podá podrobnou zprávu Výboru OSN pro práva dětí o stavu dětské populace a úrovně naplňování dětských práv v České republice.</a:t>
            </a:r>
          </a:p>
        </p:txBody>
      </p:sp>
    </p:spTree>
    <p:extLst>
      <p:ext uri="{BB962C8B-B14F-4D97-AF65-F5344CB8AC3E}">
        <p14:creationId xmlns:p14="http://schemas.microsoft.com/office/powerpoint/2010/main" val="18954883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endParaRPr lang="cs-CZ"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lstStyle/>
          <a:p>
            <a:endParaRPr lang="cs-CZ" dirty="0"/>
          </a:p>
          <a:p>
            <a:r>
              <a:rPr lang="cs-CZ" dirty="0"/>
              <a:t>Případné otázky, konzultace, dodatečné informace na </a:t>
            </a:r>
            <a:r>
              <a:rPr lang="cs-CZ" dirty="0">
                <a:hlinkClick r:id="rId3"/>
              </a:rPr>
              <a:t>sirka@jabok.cz</a:t>
            </a:r>
            <a:r>
              <a:rPr lang="cs-CZ" dirty="0"/>
              <a:t> </a:t>
            </a:r>
          </a:p>
          <a:p>
            <a:endParaRPr lang="cs-CZ" dirty="0"/>
          </a:p>
        </p:txBody>
      </p:sp>
    </p:spTree>
    <p:extLst>
      <p:ext uri="{BB962C8B-B14F-4D97-AF65-F5344CB8AC3E}">
        <p14:creationId xmlns:p14="http://schemas.microsoft.com/office/powerpoint/2010/main" val="3855535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1. Historický vývoj práv dítěte</a:t>
            </a:r>
          </a:p>
        </p:txBody>
      </p:sp>
      <p:sp>
        <p:nvSpPr>
          <p:cNvPr id="3" name="Zástupný symbol pro obsah 2"/>
          <p:cNvSpPr>
            <a:spLocks noGrp="1"/>
          </p:cNvSpPr>
          <p:nvPr>
            <p:ph sz="quarter" idx="1"/>
          </p:nvPr>
        </p:nvSpPr>
        <p:spPr/>
        <p:txBody>
          <a:bodyPr>
            <a:normAutofit/>
          </a:bodyPr>
          <a:lstStyle/>
          <a:p>
            <a:r>
              <a:rPr lang="cs-CZ" dirty="0"/>
              <a:t>Do 20.století: dětství – etapa před dospělostí</a:t>
            </a:r>
          </a:p>
          <a:p>
            <a:r>
              <a:rPr lang="cs-CZ" dirty="0"/>
              <a:t>Dnes: dětství – téměř posvátná část života</a:t>
            </a:r>
          </a:p>
          <a:p>
            <a:pPr marL="0" indent="0">
              <a:buNone/>
            </a:pPr>
            <a:r>
              <a:rPr lang="cs-CZ" dirty="0"/>
              <a:t>            dítě – jednotlivec s vlastní důstojností a právy</a:t>
            </a:r>
          </a:p>
          <a:p>
            <a:endParaRPr lang="cs-CZ" dirty="0"/>
          </a:p>
          <a:p>
            <a:r>
              <a:rPr lang="cs-CZ" dirty="0"/>
              <a:t>První mezinárodní smlouvy v oblasti práv dítěte:</a:t>
            </a:r>
          </a:p>
          <a:p>
            <a:pPr marL="0" indent="0">
              <a:buNone/>
            </a:pPr>
            <a:r>
              <a:rPr lang="cs-CZ" dirty="0"/>
              <a:t>       potlačení obchodu s děvčaty (1910)</a:t>
            </a:r>
          </a:p>
          <a:p>
            <a:pPr marL="0" indent="0">
              <a:buNone/>
            </a:pPr>
            <a:r>
              <a:rPr lang="cs-CZ" dirty="0"/>
              <a:t>       potlačení obchodu s ženami a dětmi (1921)</a:t>
            </a:r>
          </a:p>
          <a:p>
            <a:r>
              <a:rPr lang="cs-CZ" dirty="0"/>
              <a:t>První ucelený dokument: Deklarace práv dítěte (1924),</a:t>
            </a:r>
          </a:p>
          <a:p>
            <a:pPr marL="0" indent="0">
              <a:buNone/>
            </a:pPr>
            <a:r>
              <a:rPr lang="cs-CZ" dirty="0"/>
              <a:t>  cíl – ochrana dětí a </a:t>
            </a:r>
            <a:r>
              <a:rPr lang="cs-CZ" i="1" dirty="0"/>
              <a:t>dát dětem to nejlepší</a:t>
            </a:r>
            <a:r>
              <a:rPr lang="cs-CZ" dirty="0"/>
              <a:t>, aby mohli být       </a:t>
            </a:r>
          </a:p>
          <a:p>
            <a:pPr marL="0" indent="0">
              <a:buNone/>
            </a:pPr>
            <a:r>
              <a:rPr lang="cs-CZ" dirty="0"/>
              <a:t>         zabezpečeny základné potřeby dítěte.  </a:t>
            </a:r>
          </a:p>
          <a:p>
            <a:pPr marL="0" indent="0">
              <a:buNone/>
            </a:pPr>
            <a:endParaRPr lang="cs-CZ" dirty="0"/>
          </a:p>
        </p:txBody>
      </p:sp>
    </p:spTree>
    <p:extLst>
      <p:ext uri="{BB962C8B-B14F-4D97-AF65-F5344CB8AC3E}">
        <p14:creationId xmlns:p14="http://schemas.microsoft.com/office/powerpoint/2010/main" val="1250475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Historický vývoj práv dítěte</a:t>
            </a:r>
          </a:p>
        </p:txBody>
      </p:sp>
      <p:sp>
        <p:nvSpPr>
          <p:cNvPr id="3" name="Zástupný symbol pro obsah 2"/>
          <p:cNvSpPr>
            <a:spLocks noGrp="1"/>
          </p:cNvSpPr>
          <p:nvPr>
            <p:ph sz="quarter" idx="1"/>
          </p:nvPr>
        </p:nvSpPr>
        <p:spPr>
          <a:xfrm>
            <a:off x="457200" y="1219200"/>
            <a:ext cx="8686800" cy="5234136"/>
          </a:xfrm>
        </p:spPr>
        <p:txBody>
          <a:bodyPr>
            <a:normAutofit/>
          </a:bodyPr>
          <a:lstStyle/>
          <a:p>
            <a:r>
              <a:rPr lang="cs-CZ" dirty="0"/>
              <a:t>Po II sv. válce: vážnější pozornost</a:t>
            </a:r>
          </a:p>
          <a:p>
            <a:pPr marL="0" indent="0">
              <a:buNone/>
            </a:pPr>
            <a:r>
              <a:rPr lang="cs-CZ" dirty="0"/>
              <a:t>  důvody: ochrana práv pro udržení míru,</a:t>
            </a:r>
          </a:p>
          <a:p>
            <a:pPr marL="0" indent="0">
              <a:buNone/>
            </a:pPr>
            <a:r>
              <a:rPr lang="cs-CZ" dirty="0"/>
              <a:t>          změny podmínek v zemích rozvojových a kapitalistických</a:t>
            </a:r>
          </a:p>
          <a:p>
            <a:r>
              <a:rPr lang="cs-CZ" dirty="0"/>
              <a:t>Přelomová událost: vznik Dětského fondu </a:t>
            </a:r>
            <a:r>
              <a:rPr lang="cs-CZ" b="1" dirty="0"/>
              <a:t>UNICEF</a:t>
            </a:r>
            <a:r>
              <a:rPr lang="cs-CZ" dirty="0"/>
              <a:t> (1946)</a:t>
            </a:r>
          </a:p>
          <a:p>
            <a:r>
              <a:rPr lang="cs-CZ" b="1" dirty="0"/>
              <a:t>Všeobecná deklarace lidských práv OSN </a:t>
            </a:r>
            <a:r>
              <a:rPr lang="cs-CZ" dirty="0"/>
              <a:t>(1948):</a:t>
            </a:r>
          </a:p>
          <a:p>
            <a:pPr marL="0" indent="0">
              <a:buNone/>
            </a:pPr>
            <a:r>
              <a:rPr lang="cs-CZ" dirty="0"/>
              <a:t>děti v kontextu rodiny</a:t>
            </a:r>
          </a:p>
          <a:p>
            <a:pPr marL="0" indent="0">
              <a:buNone/>
            </a:pPr>
            <a:r>
              <a:rPr lang="cs-CZ" dirty="0"/>
              <a:t>„mateřství a dětství mají nárok na zvláštní péči a pomoc“ (č.25)</a:t>
            </a:r>
          </a:p>
          <a:p>
            <a:pPr marL="0" indent="0">
              <a:buNone/>
            </a:pPr>
            <a:r>
              <a:rPr lang="cs-CZ" dirty="0"/>
              <a:t>Sociálna ochrana všech dětí (č. 26)</a:t>
            </a:r>
          </a:p>
          <a:p>
            <a:pPr marL="0" indent="0">
              <a:buNone/>
            </a:pPr>
            <a:r>
              <a:rPr lang="cs-CZ" dirty="0"/>
              <a:t>Právo na vzdělání, bezplatné a povinné (č. 16)</a:t>
            </a:r>
          </a:p>
          <a:p>
            <a:pPr marL="0" indent="0">
              <a:buNone/>
            </a:pPr>
            <a:r>
              <a:rPr lang="cs-CZ" dirty="0"/>
              <a:t>Rodina je přirozenou základní součástí společnosti / nárok na ochranu (č. 12)</a:t>
            </a:r>
          </a:p>
          <a:p>
            <a:pPr marL="0" indent="0">
              <a:buNone/>
            </a:pPr>
            <a:endParaRPr lang="cs-CZ" dirty="0"/>
          </a:p>
          <a:p>
            <a:endParaRPr lang="cs-CZ" dirty="0"/>
          </a:p>
        </p:txBody>
      </p:sp>
    </p:spTree>
    <p:extLst>
      <p:ext uri="{BB962C8B-B14F-4D97-AF65-F5344CB8AC3E}">
        <p14:creationId xmlns:p14="http://schemas.microsoft.com/office/powerpoint/2010/main" val="2053314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Historický vývoj práv dítěte</a:t>
            </a:r>
          </a:p>
        </p:txBody>
      </p:sp>
      <p:sp>
        <p:nvSpPr>
          <p:cNvPr id="3" name="Zástupný symbol pro obsah 2"/>
          <p:cNvSpPr>
            <a:spLocks noGrp="1"/>
          </p:cNvSpPr>
          <p:nvPr>
            <p:ph sz="quarter" idx="1"/>
          </p:nvPr>
        </p:nvSpPr>
        <p:spPr>
          <a:xfrm>
            <a:off x="457200" y="1219200"/>
            <a:ext cx="8435280" cy="5162128"/>
          </a:xfrm>
        </p:spPr>
        <p:txBody>
          <a:bodyPr>
            <a:normAutofit lnSpcReduction="10000"/>
          </a:bodyPr>
          <a:lstStyle/>
          <a:p>
            <a:r>
              <a:rPr lang="cs-CZ" b="1" dirty="0"/>
              <a:t>Deklarace o právech dítěte </a:t>
            </a:r>
            <a:r>
              <a:rPr lang="cs-CZ" dirty="0"/>
              <a:t>(1959):</a:t>
            </a:r>
          </a:p>
          <a:p>
            <a:pPr marL="0" indent="0">
              <a:buNone/>
            </a:pPr>
            <a:r>
              <a:rPr lang="cs-CZ" dirty="0"/>
              <a:t>   rozšířila tu z 1924:</a:t>
            </a:r>
          </a:p>
          <a:p>
            <a:pPr marL="0" indent="0">
              <a:buNone/>
            </a:pPr>
            <a:r>
              <a:rPr lang="cs-CZ" dirty="0"/>
              <a:t>-Nezralost dítěte vyžaduje zvláštní péče a ochranu</a:t>
            </a:r>
          </a:p>
          <a:p>
            <a:pPr marL="0" indent="0">
              <a:buNone/>
            </a:pPr>
            <a:r>
              <a:rPr lang="cs-CZ" dirty="0"/>
              <a:t>-Rovnost bez jakéhokoliv rozdílu (jméno, občanství, rasa)</a:t>
            </a:r>
          </a:p>
          <a:p>
            <a:pPr marL="0" indent="0">
              <a:buNone/>
            </a:pPr>
            <a:r>
              <a:rPr lang="cs-CZ" dirty="0"/>
              <a:t>-vyzdvihla potřebu porozumění a lásky pro rozvoj dítěte</a:t>
            </a:r>
          </a:p>
          <a:p>
            <a:r>
              <a:rPr lang="cs-CZ" b="1" dirty="0"/>
              <a:t>Mezinárodní pakt o občanských a politických právech </a:t>
            </a:r>
            <a:r>
              <a:rPr lang="cs-CZ" dirty="0"/>
              <a:t>(1966):</a:t>
            </a:r>
          </a:p>
          <a:p>
            <a:pPr marL="0" indent="0">
              <a:buNone/>
            </a:pPr>
            <a:r>
              <a:rPr lang="cs-CZ" dirty="0"/>
              <a:t>-pokračoval v trendu</a:t>
            </a:r>
          </a:p>
          <a:p>
            <a:pPr marL="0" indent="0">
              <a:buNone/>
            </a:pPr>
            <a:r>
              <a:rPr lang="cs-CZ" dirty="0"/>
              <a:t>-právně  závazný</a:t>
            </a:r>
          </a:p>
          <a:p>
            <a:pPr marL="0" indent="0">
              <a:buNone/>
            </a:pPr>
            <a:r>
              <a:rPr lang="cs-CZ" dirty="0"/>
              <a:t>-dítě je registrováno po narození / dostane jméno</a:t>
            </a:r>
          </a:p>
          <a:p>
            <a:pPr marL="0" indent="0">
              <a:buNone/>
            </a:pPr>
            <a:r>
              <a:rPr lang="cs-CZ" dirty="0"/>
              <a:t>-zákaz trestu smrti mladší 18</a:t>
            </a:r>
          </a:p>
          <a:p>
            <a:pPr marL="0" indent="0">
              <a:buNone/>
            </a:pPr>
            <a:r>
              <a:rPr lang="cs-CZ" dirty="0"/>
              <a:t>-oddělení mladistvých od dospělých při výkonu trestu</a:t>
            </a:r>
          </a:p>
        </p:txBody>
      </p:sp>
    </p:spTree>
    <p:extLst>
      <p:ext uri="{BB962C8B-B14F-4D97-AF65-F5344CB8AC3E}">
        <p14:creationId xmlns:p14="http://schemas.microsoft.com/office/powerpoint/2010/main" val="1066923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Historický vývoj práv dítěte</a:t>
            </a:r>
          </a:p>
        </p:txBody>
      </p:sp>
      <p:sp>
        <p:nvSpPr>
          <p:cNvPr id="3" name="Zástupný symbol pro obsah 2"/>
          <p:cNvSpPr>
            <a:spLocks noGrp="1"/>
          </p:cNvSpPr>
          <p:nvPr>
            <p:ph sz="quarter" idx="1"/>
          </p:nvPr>
        </p:nvSpPr>
        <p:spPr/>
        <p:txBody>
          <a:bodyPr/>
          <a:lstStyle/>
          <a:p>
            <a:r>
              <a:rPr lang="cs-CZ" b="1" dirty="0"/>
              <a:t>Úmluva o právech dítěte </a:t>
            </a:r>
            <a:r>
              <a:rPr lang="cs-CZ" dirty="0"/>
              <a:t>(1989):</a:t>
            </a:r>
          </a:p>
          <a:p>
            <a:pPr marL="0" indent="0">
              <a:buNone/>
            </a:pPr>
            <a:r>
              <a:rPr lang="cs-CZ" dirty="0"/>
              <a:t>-mezník</a:t>
            </a:r>
          </a:p>
          <a:p>
            <a:pPr marL="0" indent="0">
              <a:buNone/>
            </a:pPr>
            <a:r>
              <a:rPr lang="cs-CZ" dirty="0"/>
              <a:t>-předloha vypracovaná Polskem už 1979</a:t>
            </a:r>
          </a:p>
          <a:p>
            <a:pPr marL="0" indent="0">
              <a:buNone/>
            </a:pPr>
            <a:r>
              <a:rPr lang="cs-CZ" dirty="0"/>
              <a:t>-cíl: překlenout rozdíly mezi různými zeměmi / přitom zachovat jejich odlišnosti</a:t>
            </a:r>
          </a:p>
          <a:p>
            <a:pPr marL="0" indent="0">
              <a:buNone/>
            </a:pPr>
            <a:r>
              <a:rPr lang="cs-CZ" dirty="0"/>
              <a:t>-Předtím: Práva dětí odvozovaná z </a:t>
            </a:r>
            <a:r>
              <a:rPr lang="cs-CZ" i="1" dirty="0"/>
              <a:t>nikdo</a:t>
            </a:r>
            <a:r>
              <a:rPr lang="cs-CZ" dirty="0"/>
              <a:t> a </a:t>
            </a:r>
            <a:r>
              <a:rPr lang="cs-CZ" i="1" dirty="0"/>
              <a:t>každý</a:t>
            </a:r>
          </a:p>
          <a:p>
            <a:pPr marL="0" indent="0">
              <a:buNone/>
            </a:pPr>
            <a:r>
              <a:rPr lang="cs-CZ" dirty="0"/>
              <a:t>-Teď: dítě je nositel práv v celém její spektru</a:t>
            </a:r>
          </a:p>
          <a:p>
            <a:pPr marL="0" indent="0">
              <a:buNone/>
            </a:pPr>
            <a:r>
              <a:rPr lang="cs-CZ" dirty="0"/>
              <a:t>-Děti už nejsou jenom objekty, ale subjekty</a:t>
            </a:r>
          </a:p>
          <a:p>
            <a:pPr marL="0" indent="0">
              <a:buNone/>
            </a:pPr>
            <a:endParaRPr lang="cs-CZ" dirty="0"/>
          </a:p>
          <a:p>
            <a:pPr marL="0" indent="0">
              <a:buNone/>
            </a:pPr>
            <a:endParaRPr lang="cs-CZ" dirty="0"/>
          </a:p>
          <a:p>
            <a:pPr marL="0" indent="0">
              <a:buNone/>
            </a:pPr>
            <a:endParaRPr lang="cs-CZ" i="1" dirty="0"/>
          </a:p>
          <a:p>
            <a:endParaRPr lang="cs-CZ" dirty="0"/>
          </a:p>
          <a:p>
            <a:pPr marL="0" indent="0">
              <a:buNone/>
            </a:pPr>
            <a:endParaRPr lang="cs-CZ" dirty="0"/>
          </a:p>
        </p:txBody>
      </p:sp>
    </p:spTree>
    <p:extLst>
      <p:ext uri="{BB962C8B-B14F-4D97-AF65-F5344CB8AC3E}">
        <p14:creationId xmlns:p14="http://schemas.microsoft.com/office/powerpoint/2010/main" val="1230460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2. Práva dítěte jako součást společných lidsko-právních dokumentů</a:t>
            </a:r>
          </a:p>
        </p:txBody>
      </p:sp>
      <p:sp>
        <p:nvSpPr>
          <p:cNvPr id="3" name="Zástupný symbol pro obsah 2"/>
          <p:cNvSpPr>
            <a:spLocks noGrp="1"/>
          </p:cNvSpPr>
          <p:nvPr>
            <p:ph sz="quarter" idx="1"/>
          </p:nvPr>
        </p:nvSpPr>
        <p:spPr>
          <a:xfrm>
            <a:off x="457200" y="1219200"/>
            <a:ext cx="8507288" cy="5306144"/>
          </a:xfrm>
        </p:spPr>
        <p:txBody>
          <a:bodyPr>
            <a:normAutofit fontScale="92500"/>
          </a:bodyPr>
          <a:lstStyle/>
          <a:p>
            <a:r>
              <a:rPr lang="cs-CZ" altLang="cs-CZ" dirty="0"/>
              <a:t>Všichni lidé mají podle lidskoprávních dokumentů </a:t>
            </a:r>
            <a:r>
              <a:rPr lang="cs-CZ" altLang="cs-CZ" i="1" dirty="0"/>
              <a:t>stejnou lidskou důstojnost</a:t>
            </a:r>
            <a:r>
              <a:rPr lang="cs-CZ" altLang="cs-CZ" dirty="0"/>
              <a:t> </a:t>
            </a:r>
          </a:p>
          <a:p>
            <a:r>
              <a:rPr lang="cs-CZ" altLang="cs-CZ" b="1" dirty="0"/>
              <a:t>Listina (Charta) základních práv Evropské unie(2000)</a:t>
            </a:r>
            <a:r>
              <a:rPr lang="cs-CZ" altLang="cs-CZ" dirty="0"/>
              <a:t> </a:t>
            </a:r>
          </a:p>
          <a:p>
            <a:pPr marL="0" indent="0">
              <a:buNone/>
            </a:pPr>
            <a:r>
              <a:rPr lang="cs-CZ" altLang="cs-CZ" dirty="0"/>
              <a:t>   Kapitola III </a:t>
            </a:r>
            <a:r>
              <a:rPr lang="cs-CZ" altLang="cs-CZ" i="1" dirty="0"/>
              <a:t>Rovnost</a:t>
            </a:r>
            <a:r>
              <a:rPr lang="cs-CZ" altLang="cs-CZ" dirty="0"/>
              <a:t> čl. 24 o </a:t>
            </a:r>
            <a:r>
              <a:rPr lang="cs-CZ" altLang="cs-CZ" i="1" dirty="0"/>
              <a:t>právech</a:t>
            </a:r>
            <a:r>
              <a:rPr lang="cs-CZ" altLang="cs-CZ" dirty="0"/>
              <a:t> </a:t>
            </a:r>
            <a:r>
              <a:rPr lang="cs-CZ" altLang="cs-CZ" i="1" dirty="0"/>
              <a:t>dítěte:</a:t>
            </a:r>
          </a:p>
          <a:p>
            <a:pPr>
              <a:defRPr/>
            </a:pPr>
            <a:r>
              <a:rPr lang="cs-CZ" dirty="0"/>
              <a:t>(1)„nárok na takovou </a:t>
            </a:r>
            <a:r>
              <a:rPr lang="cs-CZ" b="1" i="1" dirty="0">
                <a:solidFill>
                  <a:schemeClr val="tx1">
                    <a:lumMod val="50000"/>
                  </a:schemeClr>
                </a:solidFill>
              </a:rPr>
              <a:t>ochranu a péči</a:t>
            </a:r>
            <a:r>
              <a:rPr lang="cs-CZ" dirty="0"/>
              <a:t>, která je nutná pro jejich dobro. Mohou svobodně vyjádřit svůj </a:t>
            </a:r>
            <a:r>
              <a:rPr lang="cs-CZ" b="1" i="1" dirty="0">
                <a:solidFill>
                  <a:schemeClr val="tx1">
                    <a:lumMod val="50000"/>
                  </a:schemeClr>
                </a:solidFill>
              </a:rPr>
              <a:t>názor</a:t>
            </a:r>
            <a:r>
              <a:rPr lang="cs-CZ" dirty="0"/>
              <a:t>. Na jejich názor se bude brát zřetel v záležitostech, které se jich týkají, a to způsobem, který odpovídá jejich věku a stupni zralosti; </a:t>
            </a:r>
          </a:p>
          <a:p>
            <a:pPr>
              <a:defRPr/>
            </a:pPr>
            <a:r>
              <a:rPr lang="cs-CZ" dirty="0"/>
              <a:t>(2) </a:t>
            </a:r>
            <a:r>
              <a:rPr lang="cs-CZ" b="1" i="1" dirty="0">
                <a:solidFill>
                  <a:schemeClr val="tx1">
                    <a:lumMod val="50000"/>
                  </a:schemeClr>
                </a:solidFill>
              </a:rPr>
              <a:t>dobro dítěte </a:t>
            </a:r>
            <a:r>
              <a:rPr lang="cs-CZ" dirty="0"/>
              <a:t>musí být </a:t>
            </a:r>
            <a:r>
              <a:rPr lang="cs-CZ" b="1" dirty="0">
                <a:solidFill>
                  <a:schemeClr val="tx1">
                    <a:lumMod val="50000"/>
                  </a:schemeClr>
                </a:solidFill>
              </a:rPr>
              <a:t>přednostní úvahou </a:t>
            </a:r>
            <a:r>
              <a:rPr lang="cs-CZ" dirty="0"/>
              <a:t>u všech opatření veřejných či soukromých zařízení, jež se dětí týkají; </a:t>
            </a:r>
          </a:p>
          <a:p>
            <a:pPr>
              <a:defRPr/>
            </a:pPr>
            <a:r>
              <a:rPr lang="cs-CZ" dirty="0"/>
              <a:t>(3) každé dítě má nárok na </a:t>
            </a:r>
            <a:r>
              <a:rPr lang="cs-CZ" b="1" dirty="0">
                <a:solidFill>
                  <a:schemeClr val="tx1">
                    <a:lumMod val="50000"/>
                  </a:schemeClr>
                </a:solidFill>
              </a:rPr>
              <a:t>pravidelné osobní vztahy </a:t>
            </a:r>
            <a:r>
              <a:rPr lang="cs-CZ" dirty="0"/>
              <a:t>a přímé kontakty s </a:t>
            </a:r>
            <a:r>
              <a:rPr lang="cs-CZ" b="1" dirty="0">
                <a:solidFill>
                  <a:schemeClr val="tx1">
                    <a:lumMod val="50000"/>
                  </a:schemeClr>
                </a:solidFill>
              </a:rPr>
              <a:t>oběma rodiči</a:t>
            </a:r>
            <a:r>
              <a:rPr lang="cs-CZ" dirty="0"/>
              <a:t>, kromě případů, kdy to odporuje jejich dobru.“ </a:t>
            </a:r>
          </a:p>
          <a:p>
            <a:endParaRPr lang="cs-CZ" dirty="0"/>
          </a:p>
        </p:txBody>
      </p:sp>
    </p:spTree>
    <p:extLst>
      <p:ext uri="{BB962C8B-B14F-4D97-AF65-F5344CB8AC3E}">
        <p14:creationId xmlns:p14="http://schemas.microsoft.com/office/powerpoint/2010/main" val="3576931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2. Práva dítěte jako součást společných lidsko-právních dokumentů</a:t>
            </a:r>
          </a:p>
        </p:txBody>
      </p:sp>
      <p:sp>
        <p:nvSpPr>
          <p:cNvPr id="3" name="Zástupný symbol pro obsah 2"/>
          <p:cNvSpPr>
            <a:spLocks noGrp="1"/>
          </p:cNvSpPr>
          <p:nvPr>
            <p:ph sz="quarter" idx="1"/>
          </p:nvPr>
        </p:nvSpPr>
        <p:spPr>
          <a:xfrm>
            <a:off x="457200" y="1219200"/>
            <a:ext cx="8579296" cy="4937760"/>
          </a:xfrm>
        </p:spPr>
        <p:txBody>
          <a:bodyPr>
            <a:normAutofit lnSpcReduction="10000"/>
          </a:bodyPr>
          <a:lstStyle/>
          <a:p>
            <a:r>
              <a:rPr lang="cs-CZ" altLang="cs-CZ" dirty="0"/>
              <a:t>Kapitola IV </a:t>
            </a:r>
            <a:r>
              <a:rPr lang="cs-CZ" altLang="cs-CZ" i="1" dirty="0"/>
              <a:t>Solidarita</a:t>
            </a:r>
            <a:r>
              <a:rPr lang="cs-CZ" altLang="cs-CZ" dirty="0"/>
              <a:t>, čl. 32 zákaz dětské práce a ochrana mladistvých na pracovišti; </a:t>
            </a:r>
          </a:p>
          <a:p>
            <a:endParaRPr lang="cs-CZ" dirty="0"/>
          </a:p>
          <a:p>
            <a:r>
              <a:rPr lang="cs-CZ" b="1" dirty="0"/>
              <a:t>Revidovaná Evropská sociální charta </a:t>
            </a:r>
            <a:r>
              <a:rPr lang="cs-CZ" dirty="0"/>
              <a:t>(1991):</a:t>
            </a:r>
          </a:p>
          <a:p>
            <a:pPr marL="0" indent="0">
              <a:buNone/>
            </a:pPr>
            <a:r>
              <a:rPr lang="cs-CZ" dirty="0"/>
              <a:t>-kromě univerzálních práv, i zvlášť chráněným osobám</a:t>
            </a:r>
          </a:p>
          <a:p>
            <a:pPr>
              <a:buFontTx/>
              <a:buChar char="-"/>
            </a:pPr>
            <a:r>
              <a:rPr lang="cs-CZ" altLang="cs-CZ" dirty="0"/>
              <a:t>jedno z nejdůležitějších práv právo </a:t>
            </a:r>
            <a:r>
              <a:rPr lang="cs-CZ" altLang="cs-CZ" i="1" dirty="0"/>
              <a:t>dětí</a:t>
            </a:r>
            <a:r>
              <a:rPr lang="cs-CZ" altLang="cs-CZ" dirty="0"/>
              <a:t> a mladých osob na ochranu: </a:t>
            </a:r>
          </a:p>
          <a:p>
            <a:pPr>
              <a:buFontTx/>
              <a:buChar char="-"/>
            </a:pPr>
            <a:r>
              <a:rPr lang="cs-CZ" altLang="cs-CZ" dirty="0"/>
              <a:t>v čl. 7 „</a:t>
            </a:r>
            <a:r>
              <a:rPr lang="cs-CZ" altLang="cs-CZ" i="1" dirty="0"/>
              <a:t>Děti</a:t>
            </a:r>
            <a:r>
              <a:rPr lang="cs-CZ" altLang="cs-CZ" dirty="0"/>
              <a:t> a mladiství mají právo na zvláštní ochranu proti tělesným a </a:t>
            </a:r>
            <a:r>
              <a:rPr lang="cs-CZ" altLang="cs-CZ" i="1" dirty="0"/>
              <a:t>mravním nebezpečím</a:t>
            </a:r>
            <a:r>
              <a:rPr lang="cs-CZ" altLang="cs-CZ" dirty="0"/>
              <a:t>, kterým jsou vystaveni“ a </a:t>
            </a:r>
          </a:p>
          <a:p>
            <a:pPr>
              <a:buFontTx/>
              <a:buChar char="-"/>
            </a:pPr>
            <a:r>
              <a:rPr lang="cs-CZ" altLang="cs-CZ" dirty="0"/>
              <a:t>„matky a </a:t>
            </a:r>
            <a:r>
              <a:rPr lang="cs-CZ" altLang="cs-CZ" i="1" dirty="0"/>
              <a:t>děti</a:t>
            </a:r>
            <a:r>
              <a:rPr lang="cs-CZ" altLang="cs-CZ" dirty="0"/>
              <a:t> mají, nezávisle na existenci manželství a na </a:t>
            </a:r>
            <a:r>
              <a:rPr lang="cs-CZ" altLang="cs-CZ" dirty="0" err="1"/>
              <a:t>rodinněprávních</a:t>
            </a:r>
            <a:r>
              <a:rPr lang="cs-CZ" altLang="cs-CZ" dirty="0"/>
              <a:t> vztazích, právo na přiměřenou sociální a hospodářskou ochranu.“</a:t>
            </a:r>
            <a:endParaRPr lang="cs-CZ" dirty="0"/>
          </a:p>
        </p:txBody>
      </p:sp>
    </p:spTree>
    <p:extLst>
      <p:ext uri="{BB962C8B-B14F-4D97-AF65-F5344CB8AC3E}">
        <p14:creationId xmlns:p14="http://schemas.microsoft.com/office/powerpoint/2010/main" val="26548998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ůvod">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A82912-2D86-4F50-9E2B-8B60C2F73EE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Prezentace Školicí seminář</Template>
  <TotalTime>0</TotalTime>
  <Words>2560</Words>
  <Application>Microsoft Office PowerPoint</Application>
  <PresentationFormat>Předvádění na obrazovce (4:3)</PresentationFormat>
  <Paragraphs>221</Paragraphs>
  <Slides>35</Slides>
  <Notes>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35</vt:i4>
      </vt:variant>
    </vt:vector>
  </HeadingPairs>
  <TitlesOfParts>
    <vt:vector size="41" baseType="lpstr">
      <vt:lpstr>Bookman Old Style</vt:lpstr>
      <vt:lpstr>Calibri</vt:lpstr>
      <vt:lpstr>Gill Sans MT</vt:lpstr>
      <vt:lpstr>Wingdings</vt:lpstr>
      <vt:lpstr>Wingdings 3</vt:lpstr>
      <vt:lpstr>Původ</vt:lpstr>
      <vt:lpstr>Úmluva o právech dětí </vt:lpstr>
      <vt:lpstr>Hlavní struktura:</vt:lpstr>
      <vt:lpstr>Úvodem</vt:lpstr>
      <vt:lpstr>1. Historický vývoj práv dítěte</vt:lpstr>
      <vt:lpstr>1. Historický vývoj práv dítěte</vt:lpstr>
      <vt:lpstr>1. Historický vývoj práv dítěte</vt:lpstr>
      <vt:lpstr>1. Historický vývoj práv dítěte</vt:lpstr>
      <vt:lpstr>2. Práva dítěte jako součást společných lidsko-právních dokumentů</vt:lpstr>
      <vt:lpstr>2. Práva dítěte jako součást společných lidsko-právních dokumentů</vt:lpstr>
      <vt:lpstr>2. Práva dítěte jako součást společných lidsko-právních dokumentů</vt:lpstr>
      <vt:lpstr>2. Práva dítěte jako součást společných lidsko-právních dokumentů</vt:lpstr>
      <vt:lpstr>3. Specifická lidská práva zvláště zranitelné skupiny</vt:lpstr>
      <vt:lpstr>4. Úmluva o právech dětí.</vt:lpstr>
      <vt:lpstr>4. Úmluva o právech dětí.</vt:lpstr>
      <vt:lpstr>4. Úmluva o právech dětí.</vt:lpstr>
      <vt:lpstr>4. Úmluva o právech dětí.</vt:lpstr>
      <vt:lpstr>4. Úmluva o právech dětí.</vt:lpstr>
      <vt:lpstr>4. Úmluva o právech dětí.</vt:lpstr>
      <vt:lpstr>4. Úmluva o právech dětí.</vt:lpstr>
      <vt:lpstr>4. Úmluva o právech dětí.</vt:lpstr>
      <vt:lpstr>4. Úmluva o právech dětí.</vt:lpstr>
      <vt:lpstr>4. Úmluva o právech dětí.</vt:lpstr>
      <vt:lpstr>4. Úmluva o právech dětí.</vt:lpstr>
      <vt:lpstr>4. Úmluva o právech dětí.</vt:lpstr>
      <vt:lpstr>4. Úmluva o právech dětí.</vt:lpstr>
      <vt:lpstr>4. Úmluva o právech dětí.</vt:lpstr>
      <vt:lpstr>4. Úmluva o právech dětí.</vt:lpstr>
      <vt:lpstr>4. Úmluva o právech dětí.</vt:lpstr>
      <vt:lpstr>4. Úmluva o právech dětí.</vt:lpstr>
      <vt:lpstr>4. Úmluva o právech dětí.</vt:lpstr>
      <vt:lpstr>4. Úmluva o právech dětí</vt:lpstr>
      <vt:lpstr>4. Úmluva o právech dětí</vt:lpstr>
      <vt:lpstr>4. Úmluva o právech dětí</vt:lpstr>
      <vt:lpstr>4. Úmluva o právech dětí</vt:lpstr>
      <vt:lpstr>Prezentace aplikace PowerPoint</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2015-11-22T16:03:58Z</dcterms:created>
  <dcterms:modified xsi:type="dcterms:W3CDTF">2017-02-14T00:43:24Z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TC101671269990</vt:lpwstr>
  </property>
</Properties>
</file>