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9" r:id="rId3"/>
    <p:sldId id="264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123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53992EC-EC29-49E8-BBF5-0D04E4F8DD5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/>
      <p:bldP spid="51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1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8AA9E-EDB0-41C2-9DCF-EBE11005E0F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9452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9C265-A6A1-4A61-8226-4B25C2784CC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8906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A2944-E821-4013-8E1D-6ECEA1356D7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0323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BF1E9-D55B-4567-8FC2-BAAFC052078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2373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9A330-3FC3-41BA-A92A-1E0691E4C25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60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C1BE6-88EB-4433-8270-40247EE9B64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2348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DB989-D5CD-46FD-8084-3647203D5F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5083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6CEFF-F2B9-4F71-AA29-C19DB3893CE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9944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181CF-11A3-428B-A534-AC54BFD7A7E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69676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3FA43-E395-4994-942E-0AA720102C2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1021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0AB9001-27CB-4677-8C3A-6AD92DC6EC20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411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411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" grpId="0"/>
      <p:bldP spid="4111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11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11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11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11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41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Podobenství o Božím království (Mk 4,26-31)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773238"/>
            <a:ext cx="8666162" cy="4968875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300">
                <a:effectLst/>
              </a:rPr>
              <a:t>26 Dále řekl: "S královstvím Božím je to tak, jako</a:t>
            </a:r>
            <a:endParaRPr lang="cs-CZ" altLang="cs-CZ" sz="2300">
              <a:effectLst/>
            </a:endParaRP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300">
                <a:effectLst/>
              </a:rPr>
              <a:t>	k</a:t>
            </a:r>
            <a:r>
              <a:rPr lang="en-US" altLang="cs-CZ" sz="2300">
                <a:effectLst/>
              </a:rPr>
              <a:t>dyž</a:t>
            </a:r>
            <a:r>
              <a:rPr lang="cs-CZ" altLang="cs-CZ" sz="2300">
                <a:effectLst/>
              </a:rPr>
              <a:t> </a:t>
            </a:r>
            <a:r>
              <a:rPr lang="en-US" altLang="cs-CZ" sz="2300">
                <a:effectLst/>
              </a:rPr>
              <a:t>člověk vhodí semeno do země;  </a:t>
            </a:r>
            <a:endParaRPr lang="cs-CZ" altLang="cs-CZ" sz="2300">
              <a:effectLst/>
            </a:endParaRP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300">
                <a:effectLst/>
              </a:rPr>
              <a:t>27 ať spí či bdí, v noci i ve dne, semeno vzchází a roste, on ani neví jak.  </a:t>
            </a:r>
            <a:endParaRPr lang="cs-CZ" altLang="cs-CZ" sz="2300">
              <a:effectLst/>
            </a:endParaRP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300">
                <a:effectLst/>
              </a:rPr>
              <a:t>28 Země sama od sebe plodí nejprve stéblo, potom klas a nakonec zralé obilí v klasu.  </a:t>
            </a:r>
            <a:endParaRPr lang="cs-CZ" altLang="cs-CZ" sz="2300">
              <a:effectLst/>
            </a:endParaRP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300">
                <a:effectLst/>
              </a:rPr>
              <a:t>29 A když úroda dozraje, hned hospodář pošle srp, protože nastala žeň."  </a:t>
            </a:r>
            <a:endParaRPr lang="cs-CZ" altLang="cs-CZ" sz="2300">
              <a:effectLst/>
            </a:endParaRP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cs-CZ" sz="2300">
              <a:effectLst/>
            </a:endParaRP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300">
                <a:effectLst/>
              </a:rPr>
              <a:t>30 Také řekl: "K čemu přirovnáme Boží království nebo jakým podobenstvím je znázorníme?  </a:t>
            </a:r>
            <a:endParaRPr lang="cs-CZ" altLang="cs-CZ" sz="2300">
              <a:effectLst/>
            </a:endParaRP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300">
                <a:effectLst/>
              </a:rPr>
              <a:t>31 Je jako hořčičné zrno: Když je zaseto do země, je menší, než všecka semena na zemi;  </a:t>
            </a:r>
            <a:endParaRPr lang="cs-CZ" altLang="cs-CZ" sz="2300">
              <a:effectLst/>
            </a:endParaRP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cs-CZ" sz="2300">
                <a:effectLst/>
              </a:rPr>
              <a:t>32 ale když je zaseto, vzejde, přerůstá všechny byliny a vyhání tak velké větve, že ptáci mohou hnízdit v jejich stínu."</a:t>
            </a:r>
            <a:r>
              <a:rPr lang="en-US" altLang="cs-CZ" sz="2300"/>
              <a:t> </a:t>
            </a:r>
            <a:endParaRPr lang="cs-CZ" altLang="cs-CZ" sz="23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1. Kontext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484313"/>
            <a:ext cx="8856662" cy="51847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 sz="2800"/>
              <a:t>1.1 Vzdálený kontext</a:t>
            </a:r>
          </a:p>
          <a:p>
            <a:pPr>
              <a:buFontTx/>
              <a:buChar char="-"/>
            </a:pPr>
            <a:r>
              <a:rPr lang="cs-CZ" altLang="cs-CZ" sz="2800"/>
              <a:t>poté, co je Ježíš představen (křest, základ jeho poselství Mk 1,15; učedníci, uzdravování...)</a:t>
            </a:r>
          </a:p>
          <a:p>
            <a:pPr>
              <a:buFontTx/>
              <a:buChar char="-"/>
            </a:pPr>
            <a:r>
              <a:rPr lang="cs-CZ" altLang="cs-CZ" sz="2800"/>
              <a:t>rodina jej považuje za blázna (3,21), zákoníci za posedlého (3,22nn), Ježíš se však solidarizuje s tím, kdo činí vůli Boží (3,34), učedníky</a:t>
            </a:r>
          </a:p>
          <a:p>
            <a:pPr>
              <a:buFontTx/>
              <a:buChar char="-"/>
            </a:pPr>
            <a:r>
              <a:rPr lang="cs-CZ" altLang="cs-CZ" sz="2800"/>
              <a:t>velké učení o Božím královstí Mk 4; jen učedníci to chápou (4,10nn)</a:t>
            </a:r>
          </a:p>
          <a:p>
            <a:pPr>
              <a:buFontTx/>
              <a:buChar char="-"/>
            </a:pPr>
            <a:r>
              <a:rPr lang="cs-CZ" altLang="cs-CZ" sz="2800"/>
              <a:t>závěr řeči v podobenstvích a utišení bouře (4,33nn)</a:t>
            </a:r>
          </a:p>
          <a:p>
            <a:pPr>
              <a:buFontTx/>
              <a:buChar char="-"/>
            </a:pPr>
            <a:r>
              <a:rPr lang="cs-CZ" altLang="cs-CZ" sz="2800"/>
              <a:t>- kdo to jen je?! (4,41)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… kontext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844675"/>
            <a:ext cx="8521700" cy="42513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/>
              <a:t>1.2 Blízký kontext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/>
              <a:t>v. 24-25: upozornění na naslouchání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/>
              <a:t>„Dávejte pozor na to, </a:t>
            </a:r>
            <a:r>
              <a:rPr lang="cs-CZ" altLang="cs-CZ" sz="2800" b="1" i="1"/>
              <a:t>co</a:t>
            </a:r>
            <a:r>
              <a:rPr lang="cs-CZ" altLang="cs-CZ" sz="2800" b="1"/>
              <a:t> slyšíte! Jakou měrou měříte, takovou Bůh naměří vám, a ještě přidá. Neboť kdo má, tomu bude dáno, a kdo nemá, tomu bude odňato i to, co má.“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/>
              <a:t>v. 33-34: </a:t>
            </a:r>
            <a:r>
              <a:rPr lang="cs-CZ" altLang="cs-CZ" sz="2800" b="1"/>
              <a:t>V mnoha takových podobenstvích k nim mluvil, tak jak mohli </a:t>
            </a:r>
            <a:r>
              <a:rPr lang="cs-CZ" altLang="cs-CZ" sz="2800" b="1" i="1"/>
              <a:t>slyšet </a:t>
            </a:r>
            <a:r>
              <a:rPr lang="cs-CZ" altLang="cs-CZ" sz="2800" b="1"/>
              <a:t>(ř.). Bez podobenství k nim nemluvil, ale v soukromí svým učedníkům všechno vykládal.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altLang="cs-CZ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2. Struktura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/>
              <a:t>Úryvek součástí řady podobenství a přirovnání; vymezili jsme 2 sekce: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/>
              <a:t>(1) Semeno zaseté do země (vv.26-29)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/>
              <a:t>(2) Hořčičné zrno (vv. 30-32)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/>
          </a:p>
          <a:p>
            <a:pPr>
              <a:buFont typeface="Wingdings" panose="05000000000000000000" pitchFamily="2" charset="2"/>
              <a:buNone/>
            </a:pPr>
            <a:r>
              <a:rPr lang="cs-CZ" altLang="cs-CZ"/>
              <a:t>Důležité prvky: 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/>
              <a:t>„je to tak, jako když…“, „je jako…“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3. Výklad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484313"/>
            <a:ext cx="8785225" cy="5257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 sz="2800"/>
              <a:t>v.26 </a:t>
            </a:r>
            <a:r>
              <a:rPr lang="cs-CZ" altLang="cs-CZ" sz="2800" b="1"/>
              <a:t>S Božím královstvím je to tak, jako když člověk zaseje semeno do země…</a:t>
            </a:r>
          </a:p>
          <a:p>
            <a:pPr>
              <a:buFontTx/>
              <a:buChar char="-"/>
            </a:pPr>
            <a:r>
              <a:rPr lang="cs-CZ" altLang="cs-CZ" sz="2800"/>
              <a:t>setba zaseta, Boží moc se ujala svého díla, i když růst skrytý a nepozorovatelný</a:t>
            </a:r>
          </a:p>
          <a:p>
            <a:pPr>
              <a:buFontTx/>
              <a:buChar char="-"/>
            </a:pPr>
            <a:r>
              <a:rPr lang="cs-CZ" altLang="cs-CZ" sz="2800"/>
              <a:t>čas sbírání přijde, je třeba čekat a důvěřovat, i samotný růst je dar</a:t>
            </a:r>
          </a:p>
          <a:p>
            <a:pPr>
              <a:buFontTx/>
              <a:buChar char="-"/>
            </a:pPr>
            <a:r>
              <a:rPr lang="cs-CZ" altLang="cs-CZ" sz="2800"/>
              <a:t>země sama od sebe plodí („automaté“)</a:t>
            </a:r>
          </a:p>
          <a:p>
            <a:pPr>
              <a:buFontTx/>
              <a:buChar char="-"/>
            </a:pPr>
            <a:r>
              <a:rPr lang="cs-CZ" altLang="cs-CZ" sz="2800"/>
              <a:t>námi nevynaložená energie skrytým způsobem mění malé počátky ve velký výsledkek</a:t>
            </a:r>
          </a:p>
          <a:p>
            <a:pPr>
              <a:buFontTx/>
              <a:buNone/>
            </a:pPr>
            <a:r>
              <a:rPr lang="cs-CZ" altLang="cs-CZ" sz="2800"/>
              <a:t>v. 29 je citát z Joele (4,13); silou učedníků je to, že znají tajemství Království Božího (v.11)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…výklad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341438"/>
            <a:ext cx="8785225" cy="53276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/>
              <a:t>v.31 </a:t>
            </a:r>
            <a:r>
              <a:rPr lang="cs-CZ" altLang="cs-CZ" b="1"/>
              <a:t>Je jako hořčičné zrno…</a:t>
            </a:r>
            <a:endParaRPr lang="cs-CZ" altLang="cs-CZ"/>
          </a:p>
          <a:p>
            <a:pPr>
              <a:buFontTx/>
              <a:buChar char="-"/>
            </a:pPr>
            <a:r>
              <a:rPr lang="cs-CZ" altLang="cs-CZ"/>
              <a:t>velký růst z nepatrného počátku</a:t>
            </a:r>
          </a:p>
          <a:p>
            <a:pPr>
              <a:buFontTx/>
              <a:buChar char="-"/>
            </a:pPr>
            <a:r>
              <a:rPr lang="cs-CZ" altLang="cs-CZ"/>
              <a:t>důraz na rozdíl mezi počátkem a výsledkem </a:t>
            </a:r>
          </a:p>
          <a:p>
            <a:pPr>
              <a:buFontTx/>
              <a:buChar char="-"/>
            </a:pPr>
            <a:r>
              <a:rPr lang="cs-CZ" altLang="cs-CZ"/>
              <a:t>strom (Dan 4,8-9; Ez 17,23; 31,6)</a:t>
            </a:r>
          </a:p>
          <a:p>
            <a:pPr>
              <a:buFontTx/>
              <a:buChar char="-"/>
            </a:pPr>
            <a:r>
              <a:rPr lang="cs-CZ" altLang="cs-CZ"/>
              <a:t>Zrno (J 12,24; 1K 15,35-38)</a:t>
            </a:r>
          </a:p>
          <a:p>
            <a:pPr>
              <a:buFontTx/>
              <a:buChar char="-"/>
            </a:pPr>
            <a:r>
              <a:rPr lang="cs-CZ" altLang="cs-CZ"/>
              <a:t>Ježíš hovoří k lidem slabým a ponižovaným, protože takto se Království Boží dá vidět jen očima víry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4. Shrnutí a aplikace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557338"/>
            <a:ext cx="8713788" cy="5111750"/>
          </a:xfrm>
        </p:spPr>
        <p:txBody>
          <a:bodyPr/>
          <a:lstStyle/>
          <a:p>
            <a:pPr marL="609600" indent="-609600">
              <a:buFontTx/>
              <a:buChar char="-"/>
            </a:pPr>
            <a:r>
              <a:rPr lang="cs-CZ" altLang="cs-CZ"/>
              <a:t>2 obrazy: </a:t>
            </a:r>
          </a:p>
          <a:p>
            <a:pPr marL="609600" indent="-609600">
              <a:buFontTx/>
              <a:buAutoNum type="arabicParenBoth"/>
            </a:pPr>
            <a:r>
              <a:rPr lang="cs-CZ" altLang="cs-CZ"/>
              <a:t>kontrast mezi zdánlivou nečinností a konečným výsledkem</a:t>
            </a:r>
          </a:p>
          <a:p>
            <a:pPr marL="609600" indent="-609600">
              <a:buFontTx/>
              <a:buAutoNum type="arabicParenBoth"/>
            </a:pPr>
            <a:r>
              <a:rPr lang="cs-CZ" altLang="cs-CZ"/>
              <a:t>kontrast mezi zdánlivou nepatrností a konečným výsledkem</a:t>
            </a:r>
          </a:p>
          <a:p>
            <a:pPr marL="609600" indent="-609600">
              <a:buFontTx/>
              <a:buChar char="-"/>
            </a:pPr>
            <a:r>
              <a:rPr lang="cs-CZ" altLang="cs-CZ"/>
              <a:t>Oba obrazy inspirují: optimismus, trpělivost</a:t>
            </a:r>
          </a:p>
          <a:p>
            <a:pPr marL="609600" indent="-609600">
              <a:buFontTx/>
              <a:buChar char="-"/>
            </a:pPr>
            <a:r>
              <a:rPr lang="cs-CZ" altLang="cs-CZ"/>
              <a:t>Pro pochopení důležitý kontext: </a:t>
            </a:r>
            <a:r>
              <a:rPr lang="cs-CZ" altLang="cs-CZ" b="1"/>
              <a:t>„vám je dáno znát tajemství…“</a:t>
            </a:r>
            <a:r>
              <a:rPr lang="cs-CZ" altLang="cs-CZ"/>
              <a:t> (v.11); </a:t>
            </a:r>
            <a:r>
              <a:rPr lang="cs-CZ" altLang="cs-CZ" b="1"/>
              <a:t>„dávejte pozor, co slyšíte“ </a:t>
            </a:r>
            <a:r>
              <a:rPr lang="cs-CZ" altLang="cs-CZ"/>
              <a:t>(v. 24)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rstvy skla">
  <a:themeElements>
    <a:clrScheme name="Vrstvy skla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Vrstvy skl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rstvy skla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skla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315</TotalTime>
  <Words>451</Words>
  <Application>Microsoft Office PowerPoint</Application>
  <PresentationFormat>Předvádění na obrazovce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Times New Roman</vt:lpstr>
      <vt:lpstr>Wingdings</vt:lpstr>
      <vt:lpstr>Vrstvy skla</vt:lpstr>
      <vt:lpstr>Podobenství o Božím království (Mk 4,26-31)</vt:lpstr>
      <vt:lpstr>1. Kontext</vt:lpstr>
      <vt:lpstr>… kontext</vt:lpstr>
      <vt:lpstr>2. Struktura</vt:lpstr>
      <vt:lpstr>3. Výklad</vt:lpstr>
      <vt:lpstr>…výklad</vt:lpstr>
      <vt:lpstr>4. Shrnutí a aplikace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Podobenství o Božím království (Mk 4,26-31)</dc:title>
  <dc:creator>Heryan</dc:creator>
  <cp:lastModifiedBy>Ladislav Heryán</cp:lastModifiedBy>
  <cp:revision>3</cp:revision>
  <dcterms:created xsi:type="dcterms:W3CDTF">2011-02-15T09:14:40Z</dcterms:created>
  <dcterms:modified xsi:type="dcterms:W3CDTF">2015-02-04T12:29:13Z</dcterms:modified>
</cp:coreProperties>
</file>