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60" r:id="rId4"/>
    <p:sldId id="259" r:id="rId5"/>
    <p:sldId id="266" r:id="rId6"/>
    <p:sldId id="267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0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24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48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55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98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16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6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3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29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5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25/03/2018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64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Základní teorie zahradní terapie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Výběrový kurz Úvod do zahradní terapie, 23. 3. 2018, VOŠ </a:t>
            </a:r>
            <a:r>
              <a:rPr lang="cs-CZ" b="1" dirty="0" err="1" smtClean="0"/>
              <a:t>Jabok</a:t>
            </a:r>
            <a:endParaRPr lang="cs-CZ" b="1" dirty="0" smtClean="0"/>
          </a:p>
          <a:p>
            <a:r>
              <a:rPr lang="cs-CZ" b="1" dirty="0" smtClean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24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Myšlenkově uspokojivý celkový výklad příčin a souvislostí jevů určité oblasti, který lze ověřovat, či vyvracet, a to buď logicky, nebo experimentem – zkušeností. (Sokol)</a:t>
            </a:r>
          </a:p>
          <a:p>
            <a:r>
              <a:rPr lang="cs-CZ" dirty="0" smtClean="0"/>
              <a:t>Soubor tvrzení o předmětu výzkumu, která považujeme za pravdivá. (Wikipedie)</a:t>
            </a:r>
          </a:p>
          <a:p>
            <a:r>
              <a:rPr lang="cs-CZ" dirty="0" smtClean="0"/>
              <a:t>Teorie je základním kamenem vědeckého poznání, každá výpověď, ale i experiment a měření, vychází z určité teorie. Bez ní bychom nevěděli, co měřit a jak výsledek interpretovat.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75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1634"/>
            <a:ext cx="3622371" cy="251509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515098"/>
            <a:ext cx="3064555" cy="433407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305258"/>
            <a:ext cx="3027096" cy="454064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21577" cy="2769326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5" y="2518366"/>
            <a:ext cx="2909525" cy="4327537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-15363"/>
            <a:ext cx="3396343" cy="6861266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4" y="-13063"/>
            <a:ext cx="2909525" cy="2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94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Savanová</a:t>
            </a:r>
            <a:r>
              <a:rPr lang="cs-CZ" dirty="0" smtClean="0"/>
              <a:t> hypotéza, </a:t>
            </a:r>
            <a:r>
              <a:rPr lang="cs-CZ" dirty="0" err="1" smtClean="0"/>
              <a:t>Orians</a:t>
            </a:r>
            <a:r>
              <a:rPr lang="cs-CZ" dirty="0" smtClean="0"/>
              <a:t>, 1980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Evoluční psychologie, preference krajiny</a:t>
            </a:r>
          </a:p>
          <a:p>
            <a:r>
              <a:rPr lang="cs-CZ" dirty="0" smtClean="0"/>
              <a:t>Otevřená krajina s vodou, vysokými stromy a velkými savci (africká savana) v průběhu lidské evoluce</a:t>
            </a:r>
          </a:p>
          <a:p>
            <a:r>
              <a:rPr lang="cs-CZ" dirty="0" smtClean="0"/>
              <a:t>Podobně parky, travnaté plochy, stromy</a:t>
            </a:r>
          </a:p>
          <a:p>
            <a:pPr lvl="1"/>
            <a:r>
              <a:rPr lang="cs-CZ" dirty="0" smtClean="0"/>
              <a:t>Přehlednost - pocit bezpečí</a:t>
            </a:r>
          </a:p>
          <a:p>
            <a:pPr lvl="1"/>
            <a:r>
              <a:rPr lang="cs-CZ" dirty="0" smtClean="0"/>
              <a:t>Zajištění potravy</a:t>
            </a:r>
          </a:p>
          <a:p>
            <a:pPr lvl="1"/>
            <a:r>
              <a:rPr lang="cs-CZ" dirty="0" smtClean="0"/>
              <a:t>Voda  </a:t>
            </a:r>
          </a:p>
          <a:p>
            <a:pPr lvl="1"/>
            <a:r>
              <a:rPr lang="cs-CZ" dirty="0" smtClean="0"/>
              <a:t>Úkryt</a:t>
            </a:r>
          </a:p>
        </p:txBody>
      </p:sp>
    </p:spTree>
    <p:extLst>
      <p:ext uri="{BB962C8B-B14F-4D97-AF65-F5344CB8AC3E}">
        <p14:creationId xmlns:p14="http://schemas.microsoft.com/office/powerpoint/2010/main" val="283278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Place identity </a:t>
            </a:r>
            <a:r>
              <a:rPr lang="cs-CZ" dirty="0" err="1" smtClean="0"/>
              <a:t>theory</a:t>
            </a:r>
            <a:r>
              <a:rPr lang="cs-CZ" dirty="0" smtClean="0"/>
              <a:t>, </a:t>
            </a:r>
            <a:br>
              <a:rPr lang="cs-CZ" dirty="0" smtClean="0"/>
            </a:br>
            <a:r>
              <a:rPr lang="cs-CZ" dirty="0" err="1" smtClean="0"/>
              <a:t>Proshansky</a:t>
            </a:r>
            <a:r>
              <a:rPr lang="cs-CZ" dirty="0" smtClean="0"/>
              <a:t> a kol., 1983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1600" y="2573382"/>
            <a:ext cx="4447786" cy="3581401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Environmentální psychologie</a:t>
            </a:r>
          </a:p>
          <a:p>
            <a:r>
              <a:rPr lang="cs-CZ" dirty="0" smtClean="0"/>
              <a:t>Koncept „připoutání k místu“</a:t>
            </a:r>
          </a:p>
          <a:p>
            <a:r>
              <a:rPr lang="cs-CZ" dirty="0" smtClean="0"/>
              <a:t>Tvorba identity jako sociální konstrukt odvislý od: </a:t>
            </a:r>
          </a:p>
          <a:p>
            <a:pPr marL="457200" lvl="1" indent="0">
              <a:buNone/>
            </a:pPr>
            <a:r>
              <a:rPr lang="cs-CZ" dirty="0" smtClean="0"/>
              <a:t>komunity, sdílených norem, historickému determinismu, kultury, jazyka, příbuzenství, genderu, sociální třídy, etnicity, krajiny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25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Hypotéza biofilie, Wilson, 1993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1600" y="1606731"/>
            <a:ext cx="5394960" cy="4260669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Biofilie jako vrozená náklonnost k živým organismům</a:t>
            </a:r>
          </a:p>
          <a:p>
            <a:r>
              <a:rPr lang="cs-CZ" dirty="0"/>
              <a:t>Komplexní pravidla chování osvojená a geneticky zakódovaná (není instinkt)</a:t>
            </a:r>
          </a:p>
          <a:p>
            <a:r>
              <a:rPr lang="cs-CZ" dirty="0"/>
              <a:t>Náklonnost i fobie, pozitivní i odmítavé emoce i reakce</a:t>
            </a:r>
          </a:p>
          <a:p>
            <a:r>
              <a:rPr lang="cs-CZ" dirty="0"/>
              <a:t>Odpoutá-li se člověk od přírody, nejsou </a:t>
            </a:r>
            <a:r>
              <a:rPr lang="cs-CZ" dirty="0" err="1"/>
              <a:t>biofilní</a:t>
            </a:r>
            <a:r>
              <a:rPr lang="cs-CZ" dirty="0"/>
              <a:t> pravidla </a:t>
            </a:r>
            <a:r>
              <a:rPr lang="cs-CZ" dirty="0" smtClean="0"/>
              <a:t>nahrazena</a:t>
            </a:r>
            <a:endParaRPr lang="cs-CZ" dirty="0"/>
          </a:p>
          <a:p>
            <a:r>
              <a:rPr lang="cs-CZ" dirty="0"/>
              <a:t>V roce 2014 žilo 54% světové populace ve městech oproti roku 1950 kdy zde žilo jen 30%. Podle OSN by do roku 2050 mělo ve městech žít až 66% lidí.</a:t>
            </a:r>
            <a:endParaRPr lang="en-GB" dirty="0"/>
          </a:p>
          <a:p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7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Attention</a:t>
            </a:r>
            <a:r>
              <a:rPr lang="cs-CZ" dirty="0" smtClean="0"/>
              <a:t> </a:t>
            </a:r>
            <a:r>
              <a:rPr lang="cs-CZ" dirty="0" err="1" smtClean="0"/>
              <a:t>restoration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, Kaplan, Kaplan, 1983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Pozornost vědomá – zaměřená x bezděčná – nezaměřená</a:t>
            </a:r>
          </a:p>
          <a:p>
            <a:r>
              <a:rPr lang="cs-CZ" dirty="0" smtClean="0"/>
              <a:t>Zaměřená pozornost spotřebovává energii – duševní únava – příroda jako médium regenerace, pozorování bez dalších energetických zdrojů (obnova)</a:t>
            </a:r>
          </a:p>
          <a:p>
            <a:pPr lvl="1"/>
            <a:r>
              <a:rPr lang="cs-CZ" dirty="0" smtClean="0"/>
              <a:t>Fascinace (mírná a silná)</a:t>
            </a:r>
          </a:p>
          <a:p>
            <a:pPr lvl="1"/>
            <a:r>
              <a:rPr lang="cs-CZ" dirty="0" smtClean="0"/>
              <a:t>Odpoutání se (časové i prostorové, odstup od všedního dne)</a:t>
            </a:r>
          </a:p>
          <a:p>
            <a:pPr lvl="1"/>
            <a:r>
              <a:rPr lang="cs-CZ" dirty="0" smtClean="0"/>
              <a:t>Šíře /rozsáhlost (paleta a komplexita dojmů)</a:t>
            </a:r>
          </a:p>
          <a:p>
            <a:pPr lvl="1"/>
            <a:r>
              <a:rPr lang="cs-CZ" dirty="0" smtClean="0"/>
              <a:t>Kompatibilita / slučitelnost (soulad s potřebami člověka)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46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Psycho evoluční teorie, Ulrich, 1983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5880" y="1950720"/>
            <a:ext cx="9601200" cy="3581400"/>
          </a:xfrm>
        </p:spPr>
        <p:txBody>
          <a:bodyPr>
            <a:normAutofit/>
          </a:bodyPr>
          <a:lstStyle/>
          <a:p>
            <a:r>
              <a:rPr lang="cs-CZ" dirty="0" smtClean="0"/>
              <a:t>Regenerační a protistresová funkce přírody</a:t>
            </a:r>
          </a:p>
          <a:p>
            <a:r>
              <a:rPr lang="cs-CZ" dirty="0" smtClean="0"/>
              <a:t>Vizuální vnímání přírody, vrozené reakce na přírodní prvky mají fyziologickou odpověď, dopad na emocionalitu, kognici, fyziologii, chování</a:t>
            </a:r>
          </a:p>
          <a:p>
            <a:r>
              <a:rPr lang="cs-CZ" dirty="0" smtClean="0"/>
              <a:t>Stresové indikátory při pozorování přírody nahrazovány pozitivními pocity</a:t>
            </a:r>
          </a:p>
          <a:p>
            <a:r>
              <a:rPr lang="cs-CZ" dirty="0" smtClean="0"/>
              <a:t>Výzkumy postoperačního zotavování (1972-1981)</a:t>
            </a:r>
            <a:endParaRPr lang="en-GB" dirty="0"/>
          </a:p>
        </p:txBody>
      </p:sp>
      <p:sp>
        <p:nvSpPr>
          <p:cNvPr id="7" name="AutoShape 2" descr="Výsledek obrázku pro anglický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141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Information-processing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, Kaplan a Kaplan, 1989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Krajina zajišťuje přežití</a:t>
            </a:r>
          </a:p>
          <a:p>
            <a:r>
              <a:rPr lang="cs-CZ" dirty="0" smtClean="0"/>
              <a:t>Sbírání informací, spojování, propojování a zapamatování – zvýšení šance na přežití</a:t>
            </a:r>
          </a:p>
          <a:p>
            <a:r>
              <a:rPr lang="cs-CZ" dirty="0" smtClean="0"/>
              <a:t>Přehledné krajiny snazší zapamatování upřednostňovány</a:t>
            </a:r>
          </a:p>
          <a:p>
            <a:pPr lvl="1"/>
            <a:r>
              <a:rPr lang="cs-CZ" dirty="0" smtClean="0"/>
              <a:t>Komplexita: různorodost prvků, ale ne extrémní</a:t>
            </a:r>
          </a:p>
          <a:p>
            <a:pPr lvl="1"/>
            <a:r>
              <a:rPr lang="cs-CZ" dirty="0" smtClean="0"/>
              <a:t>Koherence: symetrické uspořádání prvků, rozeznatelnost</a:t>
            </a:r>
          </a:p>
          <a:p>
            <a:pPr lvl="1"/>
            <a:r>
              <a:rPr lang="cs-CZ" dirty="0" smtClean="0"/>
              <a:t>Čitelnost: pochopitelné a zapamatovatelné struktury, identifikovatelnost, interpretace a významnost, orientace</a:t>
            </a:r>
          </a:p>
          <a:p>
            <a:pPr lvl="1"/>
            <a:r>
              <a:rPr lang="cs-CZ" dirty="0" smtClean="0"/>
              <a:t>Záhadnost: zvědavost a zájem, příslib dalších informací, ale ne extrémní</a:t>
            </a:r>
          </a:p>
          <a:p>
            <a:pPr lvl="1"/>
            <a:endParaRPr lang="cs-CZ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1613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1599</TotalTime>
  <Words>446</Words>
  <Application>Microsoft Office PowerPoint</Application>
  <PresentationFormat>Širokoúhlá obrazovka</PresentationFormat>
  <Paragraphs>46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Základní teorie zahradní terapie</vt:lpstr>
      <vt:lpstr>Teorie</vt:lpstr>
      <vt:lpstr>Prezentace aplikace PowerPoint</vt:lpstr>
      <vt:lpstr>Savanová hypotéza, Orians, 1980 </vt:lpstr>
      <vt:lpstr> Place identity theory,  Proshansky a kol., 1983 </vt:lpstr>
      <vt:lpstr>Hypotéza biofilie, Wilson, 1993</vt:lpstr>
      <vt:lpstr>Attention restoration theory, Kaplan, Kaplan, 1983</vt:lpstr>
      <vt:lpstr> Psycho evoluční teorie, Ulrich, 1983 </vt:lpstr>
      <vt:lpstr>Information-processing theory, Kaplan a Kaplan, 1989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teorie zahradní terapie</dc:title>
  <dc:creator>Uživatel systému Windows</dc:creator>
  <cp:lastModifiedBy>Uživatel systému Windows</cp:lastModifiedBy>
  <cp:revision>19</cp:revision>
  <dcterms:created xsi:type="dcterms:W3CDTF">2018-03-21T08:08:17Z</dcterms:created>
  <dcterms:modified xsi:type="dcterms:W3CDTF">2018-03-25T15:38:14Z</dcterms:modified>
</cp:coreProperties>
</file>