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74" r:id="rId3"/>
    <p:sldId id="273" r:id="rId4"/>
    <p:sldId id="257" r:id="rId5"/>
    <p:sldId id="272" r:id="rId6"/>
    <p:sldId id="259" r:id="rId7"/>
    <p:sldId id="278" r:id="rId8"/>
    <p:sldId id="277" r:id="rId9"/>
    <p:sldId id="280" r:id="rId10"/>
    <p:sldId id="281" r:id="rId11"/>
    <p:sldId id="282" r:id="rId12"/>
    <p:sldId id="283" r:id="rId13"/>
    <p:sldId id="284" r:id="rId14"/>
    <p:sldId id="263" r:id="rId15"/>
    <p:sldId id="270" r:id="rId16"/>
    <p:sldId id="26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11CAB-4550-42A9-BCF3-0E70CC18AB15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146E8BCA-D6F0-4BC4-A393-A6EF38186C4C}">
      <dgm:prSet phldrT="[Text]"/>
      <dgm:spPr/>
      <dgm:t>
        <a:bodyPr/>
        <a:lstStyle/>
        <a:p>
          <a:r>
            <a:rPr lang="cs-CZ" dirty="0" smtClean="0"/>
            <a:t>účastníci</a:t>
          </a:r>
          <a:endParaRPr lang="cs-CZ" dirty="0"/>
        </a:p>
      </dgm:t>
    </dgm:pt>
    <dgm:pt modelId="{A10E27C2-8989-4B29-98A8-B02BC59AF233}" type="parTrans" cxnId="{59DC3BE0-1EB3-449E-B0BD-0D49507B9405}">
      <dgm:prSet/>
      <dgm:spPr/>
      <dgm:t>
        <a:bodyPr/>
        <a:lstStyle/>
        <a:p>
          <a:endParaRPr lang="cs-CZ"/>
        </a:p>
      </dgm:t>
    </dgm:pt>
    <dgm:pt modelId="{509B85EE-E9CA-42B5-AF09-792AC6E6730B}" type="sibTrans" cxnId="{59DC3BE0-1EB3-449E-B0BD-0D49507B9405}">
      <dgm:prSet/>
      <dgm:spPr/>
      <dgm:t>
        <a:bodyPr/>
        <a:lstStyle/>
        <a:p>
          <a:endParaRPr lang="cs-CZ"/>
        </a:p>
      </dgm:t>
    </dgm:pt>
    <dgm:pt modelId="{C24F9B47-7554-4F2B-8DE2-BDF65F0F8B99}">
      <dgm:prSet phldrT="[Text]"/>
      <dgm:spPr/>
      <dgm:t>
        <a:bodyPr/>
        <a:lstStyle/>
        <a:p>
          <a:r>
            <a:rPr lang="cs-CZ" dirty="0" smtClean="0"/>
            <a:t>odborníci</a:t>
          </a:r>
          <a:endParaRPr lang="cs-CZ" dirty="0"/>
        </a:p>
      </dgm:t>
    </dgm:pt>
    <dgm:pt modelId="{C3175A73-0193-428D-977B-09729D06C41A}" type="parTrans" cxnId="{52D06EDA-B61B-4333-9CB6-93DD234410AB}">
      <dgm:prSet/>
      <dgm:spPr/>
      <dgm:t>
        <a:bodyPr/>
        <a:lstStyle/>
        <a:p>
          <a:endParaRPr lang="cs-CZ"/>
        </a:p>
      </dgm:t>
    </dgm:pt>
    <dgm:pt modelId="{FBCF1E35-1958-4381-BB77-D824A7ED13EE}" type="sibTrans" cxnId="{52D06EDA-B61B-4333-9CB6-93DD234410AB}">
      <dgm:prSet/>
      <dgm:spPr/>
      <dgm:t>
        <a:bodyPr/>
        <a:lstStyle/>
        <a:p>
          <a:endParaRPr lang="cs-CZ"/>
        </a:p>
      </dgm:t>
    </dgm:pt>
    <dgm:pt modelId="{B55770EE-07A4-4ED4-A395-4D6167653878}">
      <dgm:prSet phldrT="[Text]"/>
      <dgm:spPr/>
      <dgm:t>
        <a:bodyPr/>
        <a:lstStyle/>
        <a:p>
          <a:r>
            <a:rPr lang="cs-CZ" dirty="0" smtClean="0"/>
            <a:t>cíle</a:t>
          </a:r>
          <a:endParaRPr lang="cs-CZ" dirty="0"/>
        </a:p>
      </dgm:t>
    </dgm:pt>
    <dgm:pt modelId="{DBA031D7-9F01-4942-920D-C2477BC634B5}" type="parTrans" cxnId="{98876DFB-A6A2-40B5-8A5F-DB47ECE9AF97}">
      <dgm:prSet/>
      <dgm:spPr/>
      <dgm:t>
        <a:bodyPr/>
        <a:lstStyle/>
        <a:p>
          <a:endParaRPr lang="cs-CZ"/>
        </a:p>
      </dgm:t>
    </dgm:pt>
    <dgm:pt modelId="{8B18D2DB-F4F4-489A-9625-50CF11A4B3D3}" type="sibTrans" cxnId="{98876DFB-A6A2-40B5-8A5F-DB47ECE9AF97}">
      <dgm:prSet/>
      <dgm:spPr/>
      <dgm:t>
        <a:bodyPr/>
        <a:lstStyle/>
        <a:p>
          <a:endParaRPr lang="cs-CZ"/>
        </a:p>
      </dgm:t>
    </dgm:pt>
    <dgm:pt modelId="{1C7A0519-A8D1-46CA-9D73-569209A59A35}">
      <dgm:prSet phldrT="[Text]"/>
      <dgm:spPr/>
      <dgm:t>
        <a:bodyPr/>
        <a:lstStyle/>
        <a:p>
          <a:r>
            <a:rPr lang="cs-CZ" dirty="0" smtClean="0"/>
            <a:t>aktivity zahradní terapie</a:t>
          </a:r>
          <a:endParaRPr lang="cs-CZ" dirty="0"/>
        </a:p>
      </dgm:t>
    </dgm:pt>
    <dgm:pt modelId="{EAEC1357-2766-405D-B92E-7ED014E39A71}" type="parTrans" cxnId="{D0FD871D-B510-4A52-9EA0-A1B3BEE95BE1}">
      <dgm:prSet/>
      <dgm:spPr/>
      <dgm:t>
        <a:bodyPr/>
        <a:lstStyle/>
        <a:p>
          <a:endParaRPr lang="cs-CZ"/>
        </a:p>
      </dgm:t>
    </dgm:pt>
    <dgm:pt modelId="{57728F47-13A8-4B37-8FEC-2BC7986A2983}" type="sibTrans" cxnId="{D0FD871D-B510-4A52-9EA0-A1B3BEE95BE1}">
      <dgm:prSet/>
      <dgm:spPr/>
      <dgm:t>
        <a:bodyPr/>
        <a:lstStyle/>
        <a:p>
          <a:endParaRPr lang="cs-CZ"/>
        </a:p>
      </dgm:t>
    </dgm:pt>
    <dgm:pt modelId="{C99CBB82-14F6-4979-98D1-9EEE89FD27EE}">
      <dgm:prSet phldrT="[Text]"/>
      <dgm:spPr/>
      <dgm:t>
        <a:bodyPr/>
        <a:lstStyle/>
        <a:p>
          <a:r>
            <a:rPr lang="cs-CZ" dirty="0" smtClean="0"/>
            <a:t>účinky a vyhodnocení</a:t>
          </a:r>
          <a:endParaRPr lang="cs-CZ" dirty="0"/>
        </a:p>
      </dgm:t>
    </dgm:pt>
    <dgm:pt modelId="{A5803B4A-0B0D-43EA-9038-8FDB46B98BBD}" type="parTrans" cxnId="{7FE12C23-401E-4139-A0AE-9D370F667735}">
      <dgm:prSet/>
      <dgm:spPr/>
      <dgm:t>
        <a:bodyPr/>
        <a:lstStyle/>
        <a:p>
          <a:endParaRPr lang="cs-CZ"/>
        </a:p>
      </dgm:t>
    </dgm:pt>
    <dgm:pt modelId="{AA44F298-5831-4E46-96B6-08BCFA891350}" type="sibTrans" cxnId="{7FE12C23-401E-4139-A0AE-9D370F667735}">
      <dgm:prSet/>
      <dgm:spPr/>
      <dgm:t>
        <a:bodyPr/>
        <a:lstStyle/>
        <a:p>
          <a:endParaRPr lang="cs-CZ"/>
        </a:p>
      </dgm:t>
    </dgm:pt>
    <dgm:pt modelId="{F5D6444F-0999-4CF6-9C71-1FFAE1F16C8F}" type="pres">
      <dgm:prSet presAssocID="{98011CAB-4550-42A9-BCF3-0E70CC18AB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FBFF1B-C09C-4CA8-B69C-EF3B3A018CAE}" type="pres">
      <dgm:prSet presAssocID="{146E8BCA-D6F0-4BC4-A393-A6EF38186C4C}" presName="dummy" presStyleCnt="0"/>
      <dgm:spPr/>
    </dgm:pt>
    <dgm:pt modelId="{1323CA19-7BA0-45B1-BB83-7D3C33D19076}" type="pres">
      <dgm:prSet presAssocID="{146E8BCA-D6F0-4BC4-A393-A6EF38186C4C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B2A477-6817-498A-817C-B94A98F28C5F}" type="pres">
      <dgm:prSet presAssocID="{509B85EE-E9CA-42B5-AF09-792AC6E6730B}" presName="sibTrans" presStyleLbl="node1" presStyleIdx="0" presStyleCnt="5"/>
      <dgm:spPr/>
      <dgm:t>
        <a:bodyPr/>
        <a:lstStyle/>
        <a:p>
          <a:endParaRPr lang="cs-CZ"/>
        </a:p>
      </dgm:t>
    </dgm:pt>
    <dgm:pt modelId="{292E278C-D376-4A24-861A-86960EABEB83}" type="pres">
      <dgm:prSet presAssocID="{C24F9B47-7554-4F2B-8DE2-BDF65F0F8B99}" presName="dummy" presStyleCnt="0"/>
      <dgm:spPr/>
    </dgm:pt>
    <dgm:pt modelId="{7C2A1280-508D-4A96-B6A6-5228ADCFEFE0}" type="pres">
      <dgm:prSet presAssocID="{C24F9B47-7554-4F2B-8DE2-BDF65F0F8B9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2085F1-69A1-4FA4-B485-2A761FC0D688}" type="pres">
      <dgm:prSet presAssocID="{FBCF1E35-1958-4381-BB77-D824A7ED13EE}" presName="sibTrans" presStyleLbl="node1" presStyleIdx="1" presStyleCnt="5"/>
      <dgm:spPr/>
      <dgm:t>
        <a:bodyPr/>
        <a:lstStyle/>
        <a:p>
          <a:endParaRPr lang="cs-CZ"/>
        </a:p>
      </dgm:t>
    </dgm:pt>
    <dgm:pt modelId="{F83177F8-B1BD-4084-962A-3FD503B204BC}" type="pres">
      <dgm:prSet presAssocID="{B55770EE-07A4-4ED4-A395-4D6167653878}" presName="dummy" presStyleCnt="0"/>
      <dgm:spPr/>
    </dgm:pt>
    <dgm:pt modelId="{C81835A7-75ED-44F7-A151-12698E5CAB47}" type="pres">
      <dgm:prSet presAssocID="{B55770EE-07A4-4ED4-A395-4D6167653878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9BA460-9800-4B7C-A3CC-BABDF92D4211}" type="pres">
      <dgm:prSet presAssocID="{8B18D2DB-F4F4-489A-9625-50CF11A4B3D3}" presName="sibTrans" presStyleLbl="node1" presStyleIdx="2" presStyleCnt="5"/>
      <dgm:spPr/>
      <dgm:t>
        <a:bodyPr/>
        <a:lstStyle/>
        <a:p>
          <a:endParaRPr lang="cs-CZ"/>
        </a:p>
      </dgm:t>
    </dgm:pt>
    <dgm:pt modelId="{68CBDA85-863C-4BB3-9E1C-854A44E91261}" type="pres">
      <dgm:prSet presAssocID="{1C7A0519-A8D1-46CA-9D73-569209A59A35}" presName="dummy" presStyleCnt="0"/>
      <dgm:spPr/>
    </dgm:pt>
    <dgm:pt modelId="{CEBA7CC5-3884-44BB-A8EA-D56A12490A88}" type="pres">
      <dgm:prSet presAssocID="{1C7A0519-A8D1-46CA-9D73-569209A59A35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292E09-9451-426B-A116-735C3CE15608}" type="pres">
      <dgm:prSet presAssocID="{57728F47-13A8-4B37-8FEC-2BC7986A2983}" presName="sibTrans" presStyleLbl="node1" presStyleIdx="3" presStyleCnt="5"/>
      <dgm:spPr/>
      <dgm:t>
        <a:bodyPr/>
        <a:lstStyle/>
        <a:p>
          <a:endParaRPr lang="cs-CZ"/>
        </a:p>
      </dgm:t>
    </dgm:pt>
    <dgm:pt modelId="{C266B2C7-35C1-4A03-8549-27A3D9D3B96B}" type="pres">
      <dgm:prSet presAssocID="{C99CBB82-14F6-4979-98D1-9EEE89FD27EE}" presName="dummy" presStyleCnt="0"/>
      <dgm:spPr/>
    </dgm:pt>
    <dgm:pt modelId="{48A3022D-EE97-4A61-85DA-8A3393CCE2F3}" type="pres">
      <dgm:prSet presAssocID="{C99CBB82-14F6-4979-98D1-9EEE89FD27E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679357-57AF-4821-8ADA-2252657A1AC6}" type="pres">
      <dgm:prSet presAssocID="{AA44F298-5831-4E46-96B6-08BCFA891350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98876DFB-A6A2-40B5-8A5F-DB47ECE9AF97}" srcId="{98011CAB-4550-42A9-BCF3-0E70CC18AB15}" destId="{B55770EE-07A4-4ED4-A395-4D6167653878}" srcOrd="2" destOrd="0" parTransId="{DBA031D7-9F01-4942-920D-C2477BC634B5}" sibTransId="{8B18D2DB-F4F4-489A-9625-50CF11A4B3D3}"/>
    <dgm:cxn modelId="{52D06EDA-B61B-4333-9CB6-93DD234410AB}" srcId="{98011CAB-4550-42A9-BCF3-0E70CC18AB15}" destId="{C24F9B47-7554-4F2B-8DE2-BDF65F0F8B99}" srcOrd="1" destOrd="0" parTransId="{C3175A73-0193-428D-977B-09729D06C41A}" sibTransId="{FBCF1E35-1958-4381-BB77-D824A7ED13EE}"/>
    <dgm:cxn modelId="{7FE12C23-401E-4139-A0AE-9D370F667735}" srcId="{98011CAB-4550-42A9-BCF3-0E70CC18AB15}" destId="{C99CBB82-14F6-4979-98D1-9EEE89FD27EE}" srcOrd="4" destOrd="0" parTransId="{A5803B4A-0B0D-43EA-9038-8FDB46B98BBD}" sibTransId="{AA44F298-5831-4E46-96B6-08BCFA891350}"/>
    <dgm:cxn modelId="{ACF0B839-637E-418B-A83E-6C8FE1BA722F}" type="presOf" srcId="{509B85EE-E9CA-42B5-AF09-792AC6E6730B}" destId="{17B2A477-6817-498A-817C-B94A98F28C5F}" srcOrd="0" destOrd="0" presId="urn:microsoft.com/office/officeart/2005/8/layout/cycle1"/>
    <dgm:cxn modelId="{04631FB1-FCE3-43E2-A7B3-DEAB2A48D369}" type="presOf" srcId="{C24F9B47-7554-4F2B-8DE2-BDF65F0F8B99}" destId="{7C2A1280-508D-4A96-B6A6-5228ADCFEFE0}" srcOrd="0" destOrd="0" presId="urn:microsoft.com/office/officeart/2005/8/layout/cycle1"/>
    <dgm:cxn modelId="{D0FD871D-B510-4A52-9EA0-A1B3BEE95BE1}" srcId="{98011CAB-4550-42A9-BCF3-0E70CC18AB15}" destId="{1C7A0519-A8D1-46CA-9D73-569209A59A35}" srcOrd="3" destOrd="0" parTransId="{EAEC1357-2766-405D-B92E-7ED014E39A71}" sibTransId="{57728F47-13A8-4B37-8FEC-2BC7986A2983}"/>
    <dgm:cxn modelId="{B292E18C-81FE-4D28-9AF9-C3A3031CC6AD}" type="presOf" srcId="{98011CAB-4550-42A9-BCF3-0E70CC18AB15}" destId="{F5D6444F-0999-4CF6-9C71-1FFAE1F16C8F}" srcOrd="0" destOrd="0" presId="urn:microsoft.com/office/officeart/2005/8/layout/cycle1"/>
    <dgm:cxn modelId="{F9AE88CC-A48E-4D9A-AF1A-4BDB268FA888}" type="presOf" srcId="{FBCF1E35-1958-4381-BB77-D824A7ED13EE}" destId="{762085F1-69A1-4FA4-B485-2A761FC0D688}" srcOrd="0" destOrd="0" presId="urn:microsoft.com/office/officeart/2005/8/layout/cycle1"/>
    <dgm:cxn modelId="{E101AC2F-CB8E-41E3-A29B-001C2A6193BE}" type="presOf" srcId="{146E8BCA-D6F0-4BC4-A393-A6EF38186C4C}" destId="{1323CA19-7BA0-45B1-BB83-7D3C33D19076}" srcOrd="0" destOrd="0" presId="urn:microsoft.com/office/officeart/2005/8/layout/cycle1"/>
    <dgm:cxn modelId="{76D51F7D-375B-4528-BA82-AAC7BDB5D72A}" type="presOf" srcId="{B55770EE-07A4-4ED4-A395-4D6167653878}" destId="{C81835A7-75ED-44F7-A151-12698E5CAB47}" srcOrd="0" destOrd="0" presId="urn:microsoft.com/office/officeart/2005/8/layout/cycle1"/>
    <dgm:cxn modelId="{C1810DD1-DD97-4BB0-9636-93CFB4828087}" type="presOf" srcId="{C99CBB82-14F6-4979-98D1-9EEE89FD27EE}" destId="{48A3022D-EE97-4A61-85DA-8A3393CCE2F3}" srcOrd="0" destOrd="0" presId="urn:microsoft.com/office/officeart/2005/8/layout/cycle1"/>
    <dgm:cxn modelId="{59DC3BE0-1EB3-449E-B0BD-0D49507B9405}" srcId="{98011CAB-4550-42A9-BCF3-0E70CC18AB15}" destId="{146E8BCA-D6F0-4BC4-A393-A6EF38186C4C}" srcOrd="0" destOrd="0" parTransId="{A10E27C2-8989-4B29-98A8-B02BC59AF233}" sibTransId="{509B85EE-E9CA-42B5-AF09-792AC6E6730B}"/>
    <dgm:cxn modelId="{36C990EC-B9C2-4C55-AF35-1C12C4C5338A}" type="presOf" srcId="{1C7A0519-A8D1-46CA-9D73-569209A59A35}" destId="{CEBA7CC5-3884-44BB-A8EA-D56A12490A88}" srcOrd="0" destOrd="0" presId="urn:microsoft.com/office/officeart/2005/8/layout/cycle1"/>
    <dgm:cxn modelId="{8EF3069A-7EEC-47B6-8174-63B230155F45}" type="presOf" srcId="{AA44F298-5831-4E46-96B6-08BCFA891350}" destId="{22679357-57AF-4821-8ADA-2252657A1AC6}" srcOrd="0" destOrd="0" presId="urn:microsoft.com/office/officeart/2005/8/layout/cycle1"/>
    <dgm:cxn modelId="{32F81EE1-76D5-4588-80DD-CB9BB4C9ABE3}" type="presOf" srcId="{57728F47-13A8-4B37-8FEC-2BC7986A2983}" destId="{89292E09-9451-426B-A116-735C3CE15608}" srcOrd="0" destOrd="0" presId="urn:microsoft.com/office/officeart/2005/8/layout/cycle1"/>
    <dgm:cxn modelId="{9416453C-E77C-400E-8E8D-F96B3A2F8BD9}" type="presOf" srcId="{8B18D2DB-F4F4-489A-9625-50CF11A4B3D3}" destId="{EB9BA460-9800-4B7C-A3CC-BABDF92D4211}" srcOrd="0" destOrd="0" presId="urn:microsoft.com/office/officeart/2005/8/layout/cycle1"/>
    <dgm:cxn modelId="{3D75CBC2-8012-41D8-9A8B-7F884DB47481}" type="presParOf" srcId="{F5D6444F-0999-4CF6-9C71-1FFAE1F16C8F}" destId="{F5FBFF1B-C09C-4CA8-B69C-EF3B3A018CAE}" srcOrd="0" destOrd="0" presId="urn:microsoft.com/office/officeart/2005/8/layout/cycle1"/>
    <dgm:cxn modelId="{13DCCF77-9A00-4846-BCB3-931AF66178B0}" type="presParOf" srcId="{F5D6444F-0999-4CF6-9C71-1FFAE1F16C8F}" destId="{1323CA19-7BA0-45B1-BB83-7D3C33D19076}" srcOrd="1" destOrd="0" presId="urn:microsoft.com/office/officeart/2005/8/layout/cycle1"/>
    <dgm:cxn modelId="{AE931267-4A0B-44FD-8B92-4373C49ECB43}" type="presParOf" srcId="{F5D6444F-0999-4CF6-9C71-1FFAE1F16C8F}" destId="{17B2A477-6817-498A-817C-B94A98F28C5F}" srcOrd="2" destOrd="0" presId="urn:microsoft.com/office/officeart/2005/8/layout/cycle1"/>
    <dgm:cxn modelId="{430F218F-116B-4AB3-B0A6-CCDE4BD278CB}" type="presParOf" srcId="{F5D6444F-0999-4CF6-9C71-1FFAE1F16C8F}" destId="{292E278C-D376-4A24-861A-86960EABEB83}" srcOrd="3" destOrd="0" presId="urn:microsoft.com/office/officeart/2005/8/layout/cycle1"/>
    <dgm:cxn modelId="{A05B4888-008D-4F19-8F28-061E2EABF18B}" type="presParOf" srcId="{F5D6444F-0999-4CF6-9C71-1FFAE1F16C8F}" destId="{7C2A1280-508D-4A96-B6A6-5228ADCFEFE0}" srcOrd="4" destOrd="0" presId="urn:microsoft.com/office/officeart/2005/8/layout/cycle1"/>
    <dgm:cxn modelId="{B409694C-A3D8-4F26-B13F-0A6D59913124}" type="presParOf" srcId="{F5D6444F-0999-4CF6-9C71-1FFAE1F16C8F}" destId="{762085F1-69A1-4FA4-B485-2A761FC0D688}" srcOrd="5" destOrd="0" presId="urn:microsoft.com/office/officeart/2005/8/layout/cycle1"/>
    <dgm:cxn modelId="{4C675404-A11A-47F0-95B9-6C96B1A19F88}" type="presParOf" srcId="{F5D6444F-0999-4CF6-9C71-1FFAE1F16C8F}" destId="{F83177F8-B1BD-4084-962A-3FD503B204BC}" srcOrd="6" destOrd="0" presId="urn:microsoft.com/office/officeart/2005/8/layout/cycle1"/>
    <dgm:cxn modelId="{42500D66-448A-46B9-ABCB-9D9080B93B51}" type="presParOf" srcId="{F5D6444F-0999-4CF6-9C71-1FFAE1F16C8F}" destId="{C81835A7-75ED-44F7-A151-12698E5CAB47}" srcOrd="7" destOrd="0" presId="urn:microsoft.com/office/officeart/2005/8/layout/cycle1"/>
    <dgm:cxn modelId="{78BB3DB9-08B5-4C5C-8751-612366F190BB}" type="presParOf" srcId="{F5D6444F-0999-4CF6-9C71-1FFAE1F16C8F}" destId="{EB9BA460-9800-4B7C-A3CC-BABDF92D4211}" srcOrd="8" destOrd="0" presId="urn:microsoft.com/office/officeart/2005/8/layout/cycle1"/>
    <dgm:cxn modelId="{75A8E853-FC1F-4A93-88AE-163E917E219A}" type="presParOf" srcId="{F5D6444F-0999-4CF6-9C71-1FFAE1F16C8F}" destId="{68CBDA85-863C-4BB3-9E1C-854A44E91261}" srcOrd="9" destOrd="0" presId="urn:microsoft.com/office/officeart/2005/8/layout/cycle1"/>
    <dgm:cxn modelId="{5BABB4A4-2457-45F8-B433-64597FC1AB4B}" type="presParOf" srcId="{F5D6444F-0999-4CF6-9C71-1FFAE1F16C8F}" destId="{CEBA7CC5-3884-44BB-A8EA-D56A12490A88}" srcOrd="10" destOrd="0" presId="urn:microsoft.com/office/officeart/2005/8/layout/cycle1"/>
    <dgm:cxn modelId="{AE7B2386-C71D-41C9-B7FB-1F991B7D030C}" type="presParOf" srcId="{F5D6444F-0999-4CF6-9C71-1FFAE1F16C8F}" destId="{89292E09-9451-426B-A116-735C3CE15608}" srcOrd="11" destOrd="0" presId="urn:microsoft.com/office/officeart/2005/8/layout/cycle1"/>
    <dgm:cxn modelId="{DF622F4A-A1AB-4CA5-986D-2A99E62BC160}" type="presParOf" srcId="{F5D6444F-0999-4CF6-9C71-1FFAE1F16C8F}" destId="{C266B2C7-35C1-4A03-8549-27A3D9D3B96B}" srcOrd="12" destOrd="0" presId="urn:microsoft.com/office/officeart/2005/8/layout/cycle1"/>
    <dgm:cxn modelId="{2F9E9BF4-CB56-4B9B-BF63-98F9AB841045}" type="presParOf" srcId="{F5D6444F-0999-4CF6-9C71-1FFAE1F16C8F}" destId="{48A3022D-EE97-4A61-85DA-8A3393CCE2F3}" srcOrd="13" destOrd="0" presId="urn:microsoft.com/office/officeart/2005/8/layout/cycle1"/>
    <dgm:cxn modelId="{2E92E7A0-2F4A-4A1B-8FE7-947B82B952A0}" type="presParOf" srcId="{F5D6444F-0999-4CF6-9C71-1FFAE1F16C8F}" destId="{22679357-57AF-4821-8ADA-2252657A1AC6}" srcOrd="14" destOrd="0" presId="urn:microsoft.com/office/officeart/2005/8/layout/cycle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3CA19-7BA0-45B1-BB83-7D3C33D19076}">
      <dsp:nvSpPr>
        <dsp:cNvPr id="0" name=""/>
        <dsp:cNvSpPr/>
      </dsp:nvSpPr>
      <dsp:spPr>
        <a:xfrm>
          <a:off x="3105664" y="30088"/>
          <a:ext cx="1077813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účastníci</a:t>
          </a:r>
          <a:endParaRPr lang="cs-CZ" sz="1500" kern="1200" dirty="0"/>
        </a:p>
      </dsp:txBody>
      <dsp:txXfrm>
        <a:off x="3105664" y="30088"/>
        <a:ext cx="1077813" cy="1077813"/>
      </dsp:txXfrm>
    </dsp:sp>
    <dsp:sp modelId="{17B2A477-6817-498A-817C-B94A98F28C5F}">
      <dsp:nvSpPr>
        <dsp:cNvPr id="0" name=""/>
        <dsp:cNvSpPr/>
      </dsp:nvSpPr>
      <dsp:spPr>
        <a:xfrm>
          <a:off x="570329" y="-1084"/>
          <a:ext cx="4040940" cy="4040940"/>
        </a:xfrm>
        <a:prstGeom prst="circularArrow">
          <a:avLst>
            <a:gd name="adj1" fmla="val 5201"/>
            <a:gd name="adj2" fmla="val 335982"/>
            <a:gd name="adj3" fmla="val 21292961"/>
            <a:gd name="adj4" fmla="val 19766485"/>
            <a:gd name="adj5" fmla="val 606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A1280-508D-4A96-B6A6-5228ADCFEFE0}">
      <dsp:nvSpPr>
        <dsp:cNvPr id="0" name=""/>
        <dsp:cNvSpPr/>
      </dsp:nvSpPr>
      <dsp:spPr>
        <a:xfrm>
          <a:off x="3756930" y="2034479"/>
          <a:ext cx="1077813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odborníci</a:t>
          </a:r>
          <a:endParaRPr lang="cs-CZ" sz="1500" kern="1200" dirty="0"/>
        </a:p>
      </dsp:txBody>
      <dsp:txXfrm>
        <a:off x="3756930" y="2034479"/>
        <a:ext cx="1077813" cy="1077813"/>
      </dsp:txXfrm>
    </dsp:sp>
    <dsp:sp modelId="{762085F1-69A1-4FA4-B485-2A761FC0D688}">
      <dsp:nvSpPr>
        <dsp:cNvPr id="0" name=""/>
        <dsp:cNvSpPr/>
      </dsp:nvSpPr>
      <dsp:spPr>
        <a:xfrm>
          <a:off x="570329" y="-1084"/>
          <a:ext cx="4040940" cy="4040940"/>
        </a:xfrm>
        <a:prstGeom prst="circularArrow">
          <a:avLst>
            <a:gd name="adj1" fmla="val 5201"/>
            <a:gd name="adj2" fmla="val 335982"/>
            <a:gd name="adj3" fmla="val 4014407"/>
            <a:gd name="adj4" fmla="val 2253700"/>
            <a:gd name="adj5" fmla="val 6068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835A7-75ED-44F7-A151-12698E5CAB47}">
      <dsp:nvSpPr>
        <dsp:cNvPr id="0" name=""/>
        <dsp:cNvSpPr/>
      </dsp:nvSpPr>
      <dsp:spPr>
        <a:xfrm>
          <a:off x="2051893" y="3273261"/>
          <a:ext cx="1077813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cíle</a:t>
          </a:r>
          <a:endParaRPr lang="cs-CZ" sz="1500" kern="1200" dirty="0"/>
        </a:p>
      </dsp:txBody>
      <dsp:txXfrm>
        <a:off x="2051893" y="3273261"/>
        <a:ext cx="1077813" cy="1077813"/>
      </dsp:txXfrm>
    </dsp:sp>
    <dsp:sp modelId="{EB9BA460-9800-4B7C-A3CC-BABDF92D4211}">
      <dsp:nvSpPr>
        <dsp:cNvPr id="0" name=""/>
        <dsp:cNvSpPr/>
      </dsp:nvSpPr>
      <dsp:spPr>
        <a:xfrm>
          <a:off x="570329" y="-1084"/>
          <a:ext cx="4040940" cy="4040940"/>
        </a:xfrm>
        <a:prstGeom prst="circularArrow">
          <a:avLst>
            <a:gd name="adj1" fmla="val 5201"/>
            <a:gd name="adj2" fmla="val 335982"/>
            <a:gd name="adj3" fmla="val 8210318"/>
            <a:gd name="adj4" fmla="val 6449611"/>
            <a:gd name="adj5" fmla="val 6068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A7CC5-3884-44BB-A8EA-D56A12490A88}">
      <dsp:nvSpPr>
        <dsp:cNvPr id="0" name=""/>
        <dsp:cNvSpPr/>
      </dsp:nvSpPr>
      <dsp:spPr>
        <a:xfrm>
          <a:off x="346856" y="2034479"/>
          <a:ext cx="1077813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aktivity zahradní terapie</a:t>
          </a:r>
          <a:endParaRPr lang="cs-CZ" sz="1500" kern="1200" dirty="0"/>
        </a:p>
      </dsp:txBody>
      <dsp:txXfrm>
        <a:off x="346856" y="2034479"/>
        <a:ext cx="1077813" cy="1077813"/>
      </dsp:txXfrm>
    </dsp:sp>
    <dsp:sp modelId="{89292E09-9451-426B-A116-735C3CE15608}">
      <dsp:nvSpPr>
        <dsp:cNvPr id="0" name=""/>
        <dsp:cNvSpPr/>
      </dsp:nvSpPr>
      <dsp:spPr>
        <a:xfrm>
          <a:off x="570329" y="-1084"/>
          <a:ext cx="4040940" cy="4040940"/>
        </a:xfrm>
        <a:prstGeom prst="circularArrow">
          <a:avLst>
            <a:gd name="adj1" fmla="val 5201"/>
            <a:gd name="adj2" fmla="val 335982"/>
            <a:gd name="adj3" fmla="val 12297533"/>
            <a:gd name="adj4" fmla="val 10771057"/>
            <a:gd name="adj5" fmla="val 6068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3022D-EE97-4A61-85DA-8A3393CCE2F3}">
      <dsp:nvSpPr>
        <dsp:cNvPr id="0" name=""/>
        <dsp:cNvSpPr/>
      </dsp:nvSpPr>
      <dsp:spPr>
        <a:xfrm>
          <a:off x="998122" y="30088"/>
          <a:ext cx="1077813" cy="1077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účinky a vyhodnocení</a:t>
          </a:r>
          <a:endParaRPr lang="cs-CZ" sz="1500" kern="1200" dirty="0"/>
        </a:p>
      </dsp:txBody>
      <dsp:txXfrm>
        <a:off x="998122" y="30088"/>
        <a:ext cx="1077813" cy="1077813"/>
      </dsp:txXfrm>
    </dsp:sp>
    <dsp:sp modelId="{22679357-57AF-4821-8ADA-2252657A1AC6}">
      <dsp:nvSpPr>
        <dsp:cNvPr id="0" name=""/>
        <dsp:cNvSpPr/>
      </dsp:nvSpPr>
      <dsp:spPr>
        <a:xfrm>
          <a:off x="570329" y="-1084"/>
          <a:ext cx="4040940" cy="4040940"/>
        </a:xfrm>
        <a:prstGeom prst="circularArrow">
          <a:avLst>
            <a:gd name="adj1" fmla="val 5201"/>
            <a:gd name="adj2" fmla="val 335982"/>
            <a:gd name="adj3" fmla="val 16865396"/>
            <a:gd name="adj4" fmla="val 15198622"/>
            <a:gd name="adj5" fmla="val 6068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37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15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92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66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85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32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34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28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5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57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43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5F76-FB56-4465-901F-9A5BA4B539B7}" type="datetimeFigureOut">
              <a:rPr lang="cs-CZ" smtClean="0"/>
              <a:t>25.03.2018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C91A-54FB-4292-B93A-5F4E44A2CA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45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4400" dirty="0" smtClean="0"/>
              <a:t>Základní rámec, DEFINICE, cíle, principy, oblasti působení 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1708" y="5161897"/>
            <a:ext cx="9144000" cy="82627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cs-CZ" dirty="0" smtClean="0"/>
              <a:t>Výběrový kurz Úvod do zahradní terapie, 23. 3. 2018, VOŠ </a:t>
            </a:r>
            <a:r>
              <a:rPr lang="cs-CZ" dirty="0" err="1" smtClean="0"/>
              <a:t>Jabok</a:t>
            </a:r>
            <a:endParaRPr lang="cs-CZ" dirty="0" smtClean="0"/>
          </a:p>
          <a:p>
            <a:r>
              <a:rPr lang="cs-CZ" dirty="0" smtClean="0"/>
              <a:t>Eliška Hudcová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9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Emocionální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41625" y="2194560"/>
            <a:ext cx="3857897" cy="3749040"/>
          </a:xfrm>
          <a:scene3d>
            <a:camera prst="orthographicFront"/>
            <a:lightRig rig="threePt" dir="t"/>
          </a:scene3d>
          <a:sp3d contourW="63500">
            <a:contourClr>
              <a:srgbClr val="FFC000"/>
            </a:contourClr>
          </a:sp3d>
        </p:spPr>
        <p:txBody>
          <a:bodyPr>
            <a:normAutofit/>
          </a:bodyPr>
          <a:lstStyle/>
          <a:p>
            <a:r>
              <a:rPr lang="cs-CZ" sz="2000" dirty="0" smtClean="0"/>
              <a:t>Radost</a:t>
            </a:r>
          </a:p>
          <a:p>
            <a:r>
              <a:rPr lang="cs-CZ" sz="2000" dirty="0" smtClean="0"/>
              <a:t>Pozitivní prožitek odpovědnosti</a:t>
            </a:r>
          </a:p>
          <a:p>
            <a:r>
              <a:rPr lang="cs-CZ" sz="2000" dirty="0" smtClean="0"/>
              <a:t>Tolerance frustrace</a:t>
            </a:r>
          </a:p>
          <a:p>
            <a:r>
              <a:rPr lang="cs-CZ" sz="2000" dirty="0" smtClean="0"/>
              <a:t>Zájem o budoucnost</a:t>
            </a:r>
          </a:p>
          <a:p>
            <a:r>
              <a:rPr lang="cs-CZ" sz="2000" dirty="0" smtClean="0"/>
              <a:t>Stabilita</a:t>
            </a:r>
          </a:p>
          <a:p>
            <a:r>
              <a:rPr lang="cs-CZ" sz="2000" dirty="0" smtClean="0"/>
              <a:t>Flexibilita</a:t>
            </a:r>
          </a:p>
        </p:txBody>
      </p:sp>
    </p:spTree>
    <p:extLst>
      <p:ext uri="{BB962C8B-B14F-4D97-AF65-F5344CB8AC3E}">
        <p14:creationId xmlns:p14="http://schemas.microsoft.com/office/powerpoint/2010/main" val="219480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Pedagogická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93876" y="2241501"/>
            <a:ext cx="3857897" cy="3749040"/>
          </a:xfrm>
          <a:scene3d>
            <a:camera prst="orthographicFront"/>
            <a:lightRig rig="threePt" dir="t"/>
          </a:scene3d>
          <a:sp3d contourW="63500">
            <a:contourClr>
              <a:srgbClr val="7030A0"/>
            </a:contourClr>
          </a:sp3d>
        </p:spPr>
        <p:txBody>
          <a:bodyPr>
            <a:normAutofit/>
          </a:bodyPr>
          <a:lstStyle/>
          <a:p>
            <a:r>
              <a:rPr lang="cs-CZ" sz="2000" dirty="0"/>
              <a:t>Z</a:t>
            </a:r>
            <a:r>
              <a:rPr lang="cs-CZ" sz="2000" dirty="0" smtClean="0"/>
              <a:t>ískání </a:t>
            </a:r>
            <a:r>
              <a:rPr lang="cs-CZ" sz="2000" dirty="0"/>
              <a:t>nových </a:t>
            </a:r>
            <a:r>
              <a:rPr lang="cs-CZ" sz="2000" dirty="0" smtClean="0"/>
              <a:t>dovedností</a:t>
            </a:r>
          </a:p>
          <a:p>
            <a:r>
              <a:rPr lang="cs-CZ" sz="2000" dirty="0" smtClean="0"/>
              <a:t>Podržení dosavadních znalostí</a:t>
            </a:r>
          </a:p>
          <a:p>
            <a:r>
              <a:rPr lang="cs-CZ" sz="2000" dirty="0" smtClean="0"/>
              <a:t>Nové informace</a:t>
            </a:r>
          </a:p>
          <a:p>
            <a:r>
              <a:rPr lang="cs-CZ" sz="2000" dirty="0" smtClean="0"/>
              <a:t>Učení nápodobou</a:t>
            </a:r>
          </a:p>
        </p:txBody>
      </p:sp>
    </p:spTree>
    <p:extLst>
      <p:ext uri="{BB962C8B-B14F-4D97-AF65-F5344CB8AC3E}">
        <p14:creationId xmlns:p14="http://schemas.microsoft.com/office/powerpoint/2010/main" val="110095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Sociální oblast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93876" y="2241501"/>
            <a:ext cx="3979015" cy="4021186"/>
          </a:xfrm>
          <a:scene3d>
            <a:camera prst="orthographicFront"/>
            <a:lightRig rig="threePt" dir="t"/>
          </a:scene3d>
          <a:sp3d contourW="63500">
            <a:contourClr>
              <a:schemeClr val="tx2">
                <a:lumMod val="25000"/>
              </a:schemeClr>
            </a:contourClr>
          </a:sp3d>
        </p:spPr>
        <p:txBody>
          <a:bodyPr>
            <a:normAutofit/>
          </a:bodyPr>
          <a:lstStyle/>
          <a:p>
            <a:r>
              <a:rPr lang="cs-CZ" sz="2000" dirty="0" smtClean="0"/>
              <a:t>Komunikace</a:t>
            </a:r>
          </a:p>
          <a:p>
            <a:r>
              <a:rPr lang="cs-CZ" sz="2000" dirty="0" smtClean="0"/>
              <a:t>Kontakt </a:t>
            </a:r>
            <a:r>
              <a:rPr lang="cs-CZ" sz="2000" dirty="0"/>
              <a:t>s </a:t>
            </a:r>
            <a:r>
              <a:rPr lang="cs-CZ" sz="2000" dirty="0" smtClean="0"/>
              <a:t>okolím</a:t>
            </a:r>
          </a:p>
          <a:p>
            <a:r>
              <a:rPr lang="cs-CZ" sz="2000" dirty="0" smtClean="0"/>
              <a:t>Identifikace </a:t>
            </a:r>
            <a:r>
              <a:rPr lang="cs-CZ" sz="2000" dirty="0"/>
              <a:t>se </a:t>
            </a:r>
            <a:r>
              <a:rPr lang="cs-CZ" sz="2000" dirty="0" smtClean="0"/>
              <a:t>skupinou a pocit sounáležitosti </a:t>
            </a:r>
          </a:p>
          <a:p>
            <a:r>
              <a:rPr lang="cs-CZ" sz="2000" dirty="0" smtClean="0"/>
              <a:t>Jednání </a:t>
            </a:r>
            <a:r>
              <a:rPr lang="cs-CZ" sz="2000" dirty="0"/>
              <a:t>vůči sobě a okolí</a:t>
            </a:r>
            <a:endParaRPr lang="cs-CZ" sz="20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78" y="2241501"/>
            <a:ext cx="5467461" cy="40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Sebepojetí</a:t>
            </a:r>
            <a:endParaRPr lang="en-GB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93876" y="2241501"/>
            <a:ext cx="3979015" cy="4021186"/>
          </a:xfrm>
          <a:scene3d>
            <a:camera prst="orthographicFront"/>
            <a:lightRig rig="threePt" dir="t"/>
          </a:scene3d>
          <a:sp3d contourW="63500">
            <a:contourClr>
              <a:schemeClr val="tx2">
                <a:lumMod val="25000"/>
              </a:schemeClr>
            </a:contourClr>
          </a:sp3d>
        </p:spPr>
        <p:txBody>
          <a:bodyPr>
            <a:normAutofit/>
          </a:bodyPr>
          <a:lstStyle/>
          <a:p>
            <a:r>
              <a:rPr lang="cs-CZ" sz="2000" dirty="0" smtClean="0"/>
              <a:t>Vnímání </a:t>
            </a:r>
            <a:r>
              <a:rPr lang="cs-CZ" sz="2000" dirty="0"/>
              <a:t>vlastního </a:t>
            </a:r>
            <a:r>
              <a:rPr lang="cs-CZ" sz="2000" dirty="0" smtClean="0"/>
              <a:t>já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výšení </a:t>
            </a:r>
            <a:r>
              <a:rPr lang="cs-CZ" sz="2000" dirty="0"/>
              <a:t>vlastní </a:t>
            </a:r>
            <a:r>
              <a:rPr lang="cs-CZ" sz="2000" dirty="0" smtClean="0"/>
              <a:t>hodnoty</a:t>
            </a:r>
          </a:p>
          <a:p>
            <a:r>
              <a:rPr lang="cs-CZ" sz="2000" dirty="0" smtClean="0"/>
              <a:t>Příležitost </a:t>
            </a:r>
            <a:r>
              <a:rPr lang="cs-CZ" sz="2000" dirty="0"/>
              <a:t>být </a:t>
            </a:r>
            <a:r>
              <a:rPr lang="cs-CZ" sz="2000" dirty="0" smtClean="0"/>
              <a:t>potřebný</a:t>
            </a:r>
          </a:p>
          <a:p>
            <a:r>
              <a:rPr lang="cs-CZ" sz="2000" dirty="0" smtClean="0"/>
              <a:t>Prožitek </a:t>
            </a:r>
            <a:r>
              <a:rPr lang="cs-CZ" sz="2000" dirty="0"/>
              <a:t>vlastních hranic v pozitivním i negativním </a:t>
            </a:r>
            <a:r>
              <a:rPr lang="cs-CZ" sz="2000" dirty="0" smtClean="0"/>
              <a:t>smyslu</a:t>
            </a:r>
          </a:p>
          <a:p>
            <a:r>
              <a:rPr lang="cs-CZ" sz="2000" dirty="0" smtClean="0"/>
              <a:t>Sebeuvědomování </a:t>
            </a:r>
          </a:p>
          <a:p>
            <a:r>
              <a:rPr lang="cs-CZ" sz="2000" dirty="0" smtClean="0"/>
              <a:t>Angažovanost </a:t>
            </a:r>
            <a:r>
              <a:rPr lang="cs-CZ" sz="2000" dirty="0"/>
              <a:t>a motivace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09833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Cíle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scene3d>
            <a:camera prst="orthographicFront"/>
            <a:lightRig rig="threePt" dir="t"/>
          </a:scene3d>
          <a:sp3d contourW="63500">
            <a:contourClr>
              <a:srgbClr val="FFC000"/>
            </a:contourClr>
          </a:sp3d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Udržování a zlepšování sociálního, psychického a tělesného zdraví a kvality života</a:t>
            </a:r>
          </a:p>
          <a:p>
            <a:r>
              <a:rPr lang="cs-CZ" b="1" dirty="0">
                <a:solidFill>
                  <a:schemeClr val="bg1"/>
                </a:solidFill>
              </a:rPr>
              <a:t>D</a:t>
            </a:r>
            <a:r>
              <a:rPr lang="cs-CZ" b="1" dirty="0" smtClean="0">
                <a:solidFill>
                  <a:schemeClr val="bg1"/>
                </a:solidFill>
              </a:rPr>
              <a:t>le cílové skupiny (děti, dospělí, senioři)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Dle typu postižení (zdravotní, smyslové, sociální handicap)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Dle kontextu zařízení (sociálních, zdravotnické, školské, formální, neformální)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Potřeba budování vazeb (rozhovor a emoční vazby)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Orientace a kontrola (předvídatelnost)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Zvyšování vlastní hodnoty a ochrana vlastní hodnoty (sebevědomí)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</a:rPr>
              <a:t>Vyhledávání potěšení a vyhýbání se nepříjemnostem (soulad potřeb a cílů)</a:t>
            </a:r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7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Lidé v ZT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cs-CZ" dirty="0" smtClean="0"/>
              <a:t>Klient, CS</a:t>
            </a:r>
          </a:p>
          <a:p>
            <a:r>
              <a:rPr lang="cs-CZ" dirty="0" smtClean="0"/>
              <a:t>Terapeut</a:t>
            </a:r>
          </a:p>
          <a:p>
            <a:r>
              <a:rPr lang="cs-CZ" dirty="0" smtClean="0"/>
              <a:t>Lékař</a:t>
            </a:r>
          </a:p>
          <a:p>
            <a:r>
              <a:rPr lang="cs-CZ" dirty="0" smtClean="0"/>
              <a:t>Sociální pracovník/klíčový pracovník/asistent</a:t>
            </a:r>
          </a:p>
          <a:p>
            <a:r>
              <a:rPr lang="cs-CZ" dirty="0" smtClean="0"/>
              <a:t>Zahradník</a:t>
            </a:r>
          </a:p>
          <a:p>
            <a:r>
              <a:rPr lang="cs-CZ" dirty="0" smtClean="0"/>
              <a:t>Entomolog/biolog</a:t>
            </a:r>
          </a:p>
          <a:p>
            <a:r>
              <a:rPr lang="cs-CZ" dirty="0" smtClean="0"/>
              <a:t>Rodina a blízcí klienta</a:t>
            </a:r>
          </a:p>
          <a:p>
            <a:r>
              <a:rPr lang="cs-CZ" dirty="0" smtClean="0"/>
              <a:t>Vedení organizace</a:t>
            </a:r>
          </a:p>
          <a:p>
            <a:r>
              <a:rPr lang="cs-CZ" dirty="0" smtClean="0"/>
              <a:t>Dobrovolníci</a:t>
            </a:r>
          </a:p>
          <a:p>
            <a:pPr marL="0" indent="0">
              <a:buNone/>
            </a:pP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3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altLang="cs-CZ" sz="4000" dirty="0" smtClean="0">
                <a:ea typeface="ＭＳ Ｐゴシック" panose="020B0600070205080204" pitchFamily="34" charset="-128"/>
              </a:rPr>
              <a:t>Oblasti, kde jsou zahradnické </a:t>
            </a:r>
            <a:r>
              <a:rPr lang="cs-CZ" altLang="cs-CZ" sz="4000" dirty="0">
                <a:ea typeface="ＭＳ Ｐゴシック" panose="020B0600070205080204" pitchFamily="34" charset="-128"/>
              </a:rPr>
              <a:t>aktivity </a:t>
            </a:r>
            <a:r>
              <a:rPr lang="cs-CZ" altLang="cs-CZ" sz="4000" dirty="0" smtClean="0">
                <a:ea typeface="ＭＳ Ｐゴシック" panose="020B0600070205080204" pitchFamily="34" charset="-128"/>
              </a:rPr>
              <a:t>podporou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scene3d>
            <a:camera prst="orthographicFront"/>
            <a:lightRig rig="threePt" dir="t"/>
          </a:scene3d>
          <a:sp3d contourW="63500">
            <a:contourClr>
              <a:schemeClr val="accent4">
                <a:lumMod val="75000"/>
              </a:schemeClr>
            </a:contourClr>
          </a:sp3d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Potravinová soběstačnost</a:t>
            </a:r>
            <a:endParaRPr lang="cs-CZ" altLang="cs-CZ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buFontTx/>
              <a:buChar char="-"/>
            </a:pP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Volný </a:t>
            </a: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čas a hra</a:t>
            </a:r>
          </a:p>
          <a:p>
            <a:pPr>
              <a:buFontTx/>
              <a:buChar char="-"/>
            </a:pP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ráce </a:t>
            </a: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(produktivita)</a:t>
            </a:r>
          </a:p>
          <a:p>
            <a:pPr>
              <a:buFontTx/>
              <a:buChar char="-"/>
            </a:pP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ociální vztahy</a:t>
            </a:r>
          </a:p>
          <a:p>
            <a:pPr>
              <a:buFontTx/>
              <a:buChar char="-"/>
            </a:pP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Terapie a léčba</a:t>
            </a:r>
            <a:endParaRPr lang="cs-CZ" altLang="cs-CZ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Někdo zahradničí proto, aby se zásoboval kvalitní zeleninou (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sebeobsluha a soběstačnost), </a:t>
            </a: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jiný protože je to jeho 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povolání </a:t>
            </a: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(práce), třetí je pěstitel kaktusů (volný 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čas), někdo </a:t>
            </a:r>
            <a:r>
              <a:rPr lang="cs-CZ" altLang="cs-CZ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navštěvuje komunitní zahradu (sociální vztahy</a:t>
            </a:r>
            <a:r>
              <a:rPr lang="cs-CZ" altLang="cs-CZ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), nebo potřebuje vyléčit dočasné potíže.</a:t>
            </a:r>
            <a:endParaRPr lang="cs-CZ" altLang="cs-CZ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1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KONTEXTY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Sociální práce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(Speciální) pedagogika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Zdravotnictví a medicína (geriatrie, rehabilitace, ergoterapie)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Botanika, biologie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2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PRÁCE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cs-CZ" dirty="0"/>
              <a:t>Sociální práce podporuje sociální změnu, řešení problémů v mezilidských vztazích a posílení a osvobození lidí za účelem naplnění jejich osobního blaha. </a:t>
            </a:r>
          </a:p>
          <a:p>
            <a:r>
              <a:rPr lang="cs-CZ" dirty="0"/>
              <a:t>Užívaje teorií lidského chování a sociálních systémů, sociální práce zasahuje tam, kde se lidé dostávají do kontaktu se svým prostředím. Pro sociální práci jsou klíčové principy </a:t>
            </a:r>
            <a:r>
              <a:rPr lang="cs-CZ" dirty="0" smtClean="0"/>
              <a:t>lidských </a:t>
            </a:r>
            <a:r>
              <a:rPr lang="cs-CZ" dirty="0"/>
              <a:t>práv a společenské </a:t>
            </a:r>
            <a:r>
              <a:rPr lang="cs-CZ" dirty="0" smtClean="0"/>
              <a:t>spravedlnosti. (Mezinárodní federace sociálních pracovníků)</a:t>
            </a:r>
          </a:p>
          <a:p>
            <a:r>
              <a:rPr lang="cs-CZ" dirty="0"/>
              <a:t>R</a:t>
            </a:r>
            <a:r>
              <a:rPr lang="cs-CZ" dirty="0" smtClean="0"/>
              <a:t>egistrované </a:t>
            </a:r>
            <a:r>
              <a:rPr lang="cs-CZ" dirty="0"/>
              <a:t>sociální služby dle zákona č. 108/2006 Sb., o sociálních službách, </a:t>
            </a:r>
            <a:r>
              <a:rPr lang="cs-CZ" dirty="0" smtClean="0"/>
              <a:t>v </a:t>
            </a:r>
            <a:r>
              <a:rPr lang="cs-CZ" dirty="0"/>
              <a:t>§ 3 </a:t>
            </a:r>
            <a:r>
              <a:rPr lang="cs-CZ" dirty="0" smtClean="0"/>
              <a:t>charakterizované jako </a:t>
            </a:r>
            <a:r>
              <a:rPr lang="cs-CZ" dirty="0"/>
              <a:t>„činnost nebo soubor činností podle tohoto zákona zajišťujících pomoc a podporu osobám za účelem sociálního začlenění nebo prevence sociálního vyloučení.“ </a:t>
            </a:r>
            <a:endParaRPr lang="cs-CZ" dirty="0" smtClean="0"/>
          </a:p>
          <a:p>
            <a:r>
              <a:rPr lang="cs-CZ" dirty="0" smtClean="0"/>
              <a:t>Nastupují </a:t>
            </a:r>
            <a:r>
              <a:rPr lang="cs-CZ" dirty="0"/>
              <a:t>v momentě, kdy člověk nedokáže řešit svou obtížnou sociální situaci vlastními silami.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26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Definice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2000" dirty="0"/>
              <a:t>I</a:t>
            </a:r>
            <a:r>
              <a:rPr lang="cs-CZ" sz="2000" dirty="0" smtClean="0"/>
              <a:t>nterdisciplinární obor (zahradničení, ergoterapie, fyzioterapie, pedagogika, psychologie, …)</a:t>
            </a:r>
          </a:p>
          <a:p>
            <a:r>
              <a:rPr lang="cs-CZ" sz="2000" dirty="0" smtClean="0"/>
              <a:t>Odborná podpůrná terapeutická metoda</a:t>
            </a:r>
          </a:p>
          <a:p>
            <a:r>
              <a:rPr lang="cs-CZ" sz="2000" dirty="0" smtClean="0"/>
              <a:t>Funkční terapie</a:t>
            </a:r>
          </a:p>
          <a:p>
            <a:r>
              <a:rPr lang="cs-CZ" sz="2000" dirty="0" smtClean="0"/>
              <a:t>Záměrné a cílené využití rostlin, zahradních aktivit a blízkého vztahu člověka k přírodě pro naplnění specifických potřeb účastníků</a:t>
            </a:r>
          </a:p>
          <a:p>
            <a:r>
              <a:rPr lang="cs-CZ" sz="2000" dirty="0" smtClean="0"/>
              <a:t>Cílený</a:t>
            </a:r>
            <a:r>
              <a:rPr lang="en-GB" sz="2000" dirty="0" smtClean="0"/>
              <a:t> </a:t>
            </a:r>
            <a:r>
              <a:rPr lang="cs-CZ" sz="2000" dirty="0" smtClean="0"/>
              <a:t>proces</a:t>
            </a:r>
            <a:r>
              <a:rPr lang="en-GB" sz="2000" dirty="0" smtClean="0"/>
              <a:t> </a:t>
            </a:r>
            <a:r>
              <a:rPr lang="cs-CZ" sz="2000" dirty="0" smtClean="0"/>
              <a:t>zaměřený na účastníka, využívající rostliny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cs-CZ" sz="2000" dirty="0" smtClean="0"/>
              <a:t>zahrady</a:t>
            </a:r>
            <a:r>
              <a:rPr lang="en-GB" sz="2000" dirty="0" smtClean="0"/>
              <a:t> k</a:t>
            </a:r>
            <a:r>
              <a:rPr lang="cs-CZ" sz="2000" dirty="0" smtClean="0"/>
              <a:t> podpoře</a:t>
            </a:r>
            <a:r>
              <a:rPr lang="en-GB" sz="2000" dirty="0" smtClean="0"/>
              <a:t> </a:t>
            </a:r>
            <a:r>
              <a:rPr lang="cs-CZ" sz="2000" dirty="0" smtClean="0"/>
              <a:t>fyzických, kognitivních, emocionálních, spirituálních a sociálních funkcí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8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50000"/>
              <a:alpha val="50000"/>
            </a:schemeClr>
          </a:solidFill>
          <a:ln>
            <a:solidFill>
              <a:schemeClr val="accent1">
                <a:alpha val="85000"/>
              </a:schemeClr>
            </a:solidFill>
          </a:ln>
        </p:spPr>
        <p:txBody>
          <a:bodyPr>
            <a:noAutofit/>
          </a:bodyPr>
          <a:lstStyle/>
          <a:p>
            <a:r>
              <a:rPr lang="cs-CZ" sz="2200" i="1" dirty="0"/>
              <a:t>Zahradní terapie je </a:t>
            </a:r>
            <a:r>
              <a:rPr lang="cs-CZ" sz="2200" b="1" i="1" dirty="0"/>
              <a:t>proces</a:t>
            </a:r>
            <a:r>
              <a:rPr lang="cs-CZ" sz="2200" i="1" dirty="0"/>
              <a:t> zaměřený na účastníka, při kterém školení odborníci definují a kontrolují </a:t>
            </a:r>
            <a:r>
              <a:rPr lang="cs-CZ" sz="2200" b="1" i="1" dirty="0"/>
              <a:t>individuální cíle</a:t>
            </a:r>
            <a:r>
              <a:rPr lang="cs-CZ" sz="2200" i="1" dirty="0"/>
              <a:t> a plánují a realizují činnosti týkající se práce na zahradě nebo práce s rostlinami jako terapeutického prostředku za účelem podpory zdravotně důležitých aspektů </a:t>
            </a:r>
            <a:r>
              <a:rPr lang="cs-CZ" sz="2200" i="1" dirty="0" smtClean="0"/>
              <a:t>účastníků </a:t>
            </a:r>
            <a:r>
              <a:rPr lang="cs-CZ" i="1" dirty="0" smtClean="0"/>
              <a:t>(</a:t>
            </a:r>
            <a:r>
              <a:rPr lang="cs-CZ" i="1" dirty="0" err="1" smtClean="0"/>
              <a:t>Haubenhofer</a:t>
            </a:r>
            <a:r>
              <a:rPr lang="cs-CZ" i="1" dirty="0" smtClean="0"/>
              <a:t> et al., 2013)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2222370"/>
            <a:ext cx="4754880" cy="3557847"/>
          </a:xfrm>
        </p:spPr>
      </p:pic>
    </p:spTree>
    <p:extLst>
      <p:ext uri="{BB962C8B-B14F-4D97-AF65-F5344CB8AC3E}">
        <p14:creationId xmlns:p14="http://schemas.microsoft.com/office/powerpoint/2010/main" val="959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Zahradní terapie jako cílený proces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902095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cs-CZ" b="1" dirty="0" smtClean="0"/>
              <a:t>Pasivní ZT (receptivní)</a:t>
            </a:r>
            <a:r>
              <a:rPr lang="cs-CZ" dirty="0" smtClean="0"/>
              <a:t>: pobyt, pozorování, vnímání rostlin, barev, tvarů, zvuků, pohybů, chutí…, bazální stimulace</a:t>
            </a:r>
          </a:p>
          <a:p>
            <a:r>
              <a:rPr lang="cs-CZ" b="1" dirty="0" smtClean="0"/>
              <a:t>Aktivní ZT</a:t>
            </a:r>
            <a:r>
              <a:rPr lang="cs-CZ" dirty="0" smtClean="0"/>
              <a:t>: přímá fyzická účast, přizpůsobení prostoru, aktivit, pomůcek atd. potřebám a možnostem účastníků, důraz na bezpečnost</a:t>
            </a:r>
          </a:p>
          <a:p>
            <a:r>
              <a:rPr lang="cs-CZ" b="1" dirty="0" smtClean="0"/>
              <a:t>Individuální</a:t>
            </a:r>
          </a:p>
          <a:p>
            <a:r>
              <a:rPr lang="cs-CZ" b="1" dirty="0" smtClean="0"/>
              <a:t>Skupinová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7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 smtClean="0"/>
              <a:t>Oblasti působení zahradní 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Většina</a:t>
            </a:r>
            <a:r>
              <a:rPr lang="en-GB" dirty="0"/>
              <a:t> </a:t>
            </a:r>
            <a:r>
              <a:rPr lang="en-GB" dirty="0" err="1"/>
              <a:t>lidí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k </a:t>
            </a:r>
            <a:r>
              <a:rPr lang="en-GB" dirty="0" err="1"/>
              <a:t>přírodě</a:t>
            </a:r>
            <a:r>
              <a:rPr lang="en-GB" dirty="0"/>
              <a:t> </a:t>
            </a:r>
            <a:r>
              <a:rPr lang="en-GB" dirty="0" err="1"/>
              <a:t>nějaký</a:t>
            </a:r>
            <a:r>
              <a:rPr lang="en-GB" dirty="0"/>
              <a:t> </a:t>
            </a:r>
            <a:r>
              <a:rPr lang="en-GB" dirty="0" err="1"/>
              <a:t>vztah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 smtClean="0"/>
              <a:t>základě</a:t>
            </a:r>
            <a:r>
              <a:rPr lang="cs-CZ" dirty="0"/>
              <a:t> </a:t>
            </a:r>
            <a:r>
              <a:rPr lang="en-GB" dirty="0" err="1" smtClean="0"/>
              <a:t>plánovaná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cílená</a:t>
            </a:r>
            <a:r>
              <a:rPr lang="en-GB" dirty="0"/>
              <a:t> </a:t>
            </a:r>
            <a:r>
              <a:rPr lang="en-GB" dirty="0" err="1"/>
              <a:t>zahradní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</a:t>
            </a:r>
            <a:r>
              <a:rPr lang="en-GB" dirty="0" err="1"/>
              <a:t>rozvíjí</a:t>
            </a:r>
            <a:r>
              <a:rPr lang="en-GB" dirty="0"/>
              <a:t> </a:t>
            </a:r>
            <a:r>
              <a:rPr lang="en-GB" dirty="0" err="1"/>
              <a:t>potenciál</a:t>
            </a:r>
            <a:r>
              <a:rPr lang="en-GB" dirty="0"/>
              <a:t> </a:t>
            </a:r>
            <a:r>
              <a:rPr lang="en-GB" dirty="0" err="1"/>
              <a:t>klientů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err="1" smtClean="0"/>
              <a:t>kdy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nejen</a:t>
            </a:r>
            <a:r>
              <a:rPr lang="en-GB" dirty="0"/>
              <a:t> </a:t>
            </a:r>
            <a:r>
              <a:rPr lang="en-GB" dirty="0" err="1"/>
              <a:t>možné</a:t>
            </a:r>
            <a:r>
              <a:rPr lang="en-GB" dirty="0"/>
              <a:t>,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právě</a:t>
            </a:r>
            <a:r>
              <a:rPr lang="en-GB" dirty="0"/>
              <a:t> </a:t>
            </a:r>
            <a:r>
              <a:rPr lang="en-GB" b="1" dirty="0" err="1"/>
              <a:t>potřebné</a:t>
            </a:r>
            <a:r>
              <a:rPr lang="en-GB" b="1" dirty="0"/>
              <a:t> </a:t>
            </a:r>
            <a:r>
              <a:rPr lang="en-GB" b="1" dirty="0" err="1"/>
              <a:t>zaměřovat</a:t>
            </a:r>
            <a:r>
              <a:rPr lang="en-GB" b="1" dirty="0"/>
              <a:t> se </a:t>
            </a:r>
            <a:r>
              <a:rPr lang="en-GB" b="1" dirty="0" err="1" smtClean="0"/>
              <a:t>na</a:t>
            </a:r>
            <a:r>
              <a:rPr lang="cs-CZ" b="1" dirty="0" smtClean="0"/>
              <a:t> </a:t>
            </a:r>
            <a:r>
              <a:rPr lang="en-GB" b="1" dirty="0" err="1" smtClean="0"/>
              <a:t>podporu</a:t>
            </a:r>
            <a:r>
              <a:rPr lang="en-GB" b="1" dirty="0" smtClean="0"/>
              <a:t> </a:t>
            </a:r>
            <a:r>
              <a:rPr lang="en-GB" b="1" dirty="0" err="1"/>
              <a:t>zdravých</a:t>
            </a:r>
            <a:r>
              <a:rPr lang="en-GB" b="1" dirty="0"/>
              <a:t> </a:t>
            </a:r>
            <a:r>
              <a:rPr lang="en-GB" b="1" dirty="0" err="1"/>
              <a:t>oblastí</a:t>
            </a:r>
            <a:r>
              <a:rPr lang="en-GB" b="1" dirty="0"/>
              <a:t>, </a:t>
            </a:r>
            <a:r>
              <a:rPr lang="en-GB" b="1" dirty="0" err="1"/>
              <a:t>místo</a:t>
            </a:r>
            <a:r>
              <a:rPr lang="en-GB" b="1" dirty="0"/>
              <a:t> </a:t>
            </a:r>
            <a:r>
              <a:rPr lang="en-GB" b="1" dirty="0" err="1"/>
              <a:t>sledování</a:t>
            </a:r>
            <a:r>
              <a:rPr lang="en-GB" b="1" dirty="0"/>
              <a:t> </a:t>
            </a:r>
            <a:r>
              <a:rPr lang="en-GB" b="1" dirty="0" err="1"/>
              <a:t>deficitů</a:t>
            </a:r>
            <a:r>
              <a:rPr lang="en-GB" dirty="0"/>
              <a:t>.</a:t>
            </a:r>
          </a:p>
          <a:p>
            <a:r>
              <a:rPr lang="en-GB" dirty="0" err="1"/>
              <a:t>Zahradní</a:t>
            </a:r>
            <a:r>
              <a:rPr lang="en-GB" dirty="0"/>
              <a:t> </a:t>
            </a:r>
            <a:r>
              <a:rPr lang="en-GB" dirty="0" err="1"/>
              <a:t>terapie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cs-CZ" dirty="0" smtClean="0"/>
              <a:t>šest</a:t>
            </a:r>
            <a:r>
              <a:rPr lang="en-GB" dirty="0" smtClean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 smtClean="0"/>
              <a:t>oblastí</a:t>
            </a:r>
            <a:r>
              <a:rPr lang="cs-CZ" dirty="0" smtClean="0"/>
              <a:t>: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err="1" smtClean="0"/>
              <a:t>Fyziologická</a:t>
            </a:r>
            <a:endParaRPr lang="cs-CZ" dirty="0" smtClean="0"/>
          </a:p>
          <a:p>
            <a:pPr lvl="1"/>
            <a:r>
              <a:rPr lang="cs-CZ" dirty="0" smtClean="0"/>
              <a:t>K</a:t>
            </a:r>
            <a:r>
              <a:rPr lang="en-GB" dirty="0" err="1" smtClean="0"/>
              <a:t>ognitivní</a:t>
            </a:r>
            <a:endParaRPr lang="cs-CZ" dirty="0" smtClean="0"/>
          </a:p>
          <a:p>
            <a:pPr lvl="1"/>
            <a:r>
              <a:rPr lang="cs-CZ" dirty="0" smtClean="0"/>
              <a:t>Emocionální</a:t>
            </a:r>
          </a:p>
          <a:p>
            <a:pPr lvl="1"/>
            <a:r>
              <a:rPr lang="cs-CZ" dirty="0" smtClean="0"/>
              <a:t>Sociální</a:t>
            </a:r>
          </a:p>
          <a:p>
            <a:pPr lvl="1"/>
            <a:r>
              <a:rPr lang="cs-CZ" dirty="0" smtClean="0"/>
              <a:t>Pedagogická</a:t>
            </a:r>
          </a:p>
          <a:p>
            <a:pPr lvl="1"/>
            <a:r>
              <a:rPr lang="cs-CZ" dirty="0" smtClean="0"/>
              <a:t>Spirituální</a:t>
            </a:r>
          </a:p>
          <a:p>
            <a:pPr lvl="1"/>
            <a:r>
              <a:rPr lang="cs-CZ" dirty="0" smtClean="0"/>
              <a:t>Sebepojetí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4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b="1" dirty="0" smtClean="0">
                <a:solidFill>
                  <a:schemeClr val="bg1"/>
                </a:solidFill>
              </a:rPr>
              <a:t>Fyziologická oblast: zlepšování </a:t>
            </a:r>
            <a:r>
              <a:rPr lang="cs-CZ" sz="2700" b="1" dirty="0">
                <a:solidFill>
                  <a:schemeClr val="bg1"/>
                </a:solidFill>
              </a:rPr>
              <a:t>či obnova jemných i hrubých motorických funkcí, zlepšování koordinace či rovnováhy</a:t>
            </a:r>
            <a:r>
              <a:rPr lang="cs-CZ" b="1" dirty="0"/>
              <a:t/>
            </a:r>
            <a:br>
              <a:rPr lang="cs-CZ" b="1" dirty="0"/>
            </a:br>
            <a:endParaRPr lang="en-GB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21" y="1825625"/>
            <a:ext cx="3979957" cy="4351338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36" y="2207941"/>
            <a:ext cx="4315362" cy="4007766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chemeClr val="accent4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40554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447464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sz="2700" b="1" dirty="0" smtClean="0">
                <a:solidFill>
                  <a:schemeClr val="bg1"/>
                </a:solidFill>
              </a:rPr>
              <a:t>  Kognitivní oblast</a:t>
            </a:r>
            <a:endParaRPr lang="en-GB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1332411" y="2207940"/>
            <a:ext cx="4763589" cy="4148277"/>
          </a:xfrm>
          <a:scene3d>
            <a:camera prst="orthographicFront"/>
            <a:lightRig rig="threePt" dir="t"/>
          </a:scene3d>
          <a:sp3d contourW="63500"/>
        </p:spPr>
        <p:txBody>
          <a:bodyPr>
            <a:normAutofit/>
          </a:bodyPr>
          <a:lstStyle/>
          <a:p>
            <a:r>
              <a:rPr lang="cs-CZ" sz="2000" dirty="0" smtClean="0"/>
              <a:t>Trénování a zlepšování paměti</a:t>
            </a:r>
          </a:p>
          <a:p>
            <a:r>
              <a:rPr lang="cs-CZ" sz="2000" dirty="0" smtClean="0"/>
              <a:t>Zlepšení či udržení koncentrace</a:t>
            </a:r>
          </a:p>
          <a:p>
            <a:r>
              <a:rPr lang="cs-CZ" sz="2000" dirty="0" smtClean="0"/>
              <a:t>Rychlost zpracování informace</a:t>
            </a:r>
          </a:p>
          <a:p>
            <a:r>
              <a:rPr lang="cs-CZ" sz="2000" dirty="0" smtClean="0"/>
              <a:t>Pohotovost</a:t>
            </a:r>
          </a:p>
          <a:p>
            <a:r>
              <a:rPr lang="cs-CZ" sz="2000" dirty="0" smtClean="0"/>
              <a:t>Udržení a zlepšování řeči a slovní zásoby</a:t>
            </a:r>
          </a:p>
          <a:p>
            <a:r>
              <a:rPr lang="cs-CZ" sz="2000" dirty="0" smtClean="0"/>
              <a:t>Schopnost vyjadřovat se a porozumět</a:t>
            </a:r>
          </a:p>
          <a:p>
            <a:r>
              <a:rPr lang="cs-CZ" sz="2000" dirty="0" smtClean="0"/>
              <a:t>Prostorová orientace</a:t>
            </a:r>
          </a:p>
          <a:p>
            <a:r>
              <a:rPr lang="cs-CZ" sz="2000" dirty="0" smtClean="0"/>
              <a:t>Dosahování cílů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90" y="2207941"/>
            <a:ext cx="4183139" cy="4148277"/>
          </a:xfrm>
          <a:prstGeom prst="rect">
            <a:avLst/>
          </a:prstGeom>
          <a:scene3d>
            <a:camera prst="orthographicFront"/>
            <a:lightRig rig="threePt" dir="t"/>
          </a:scene3d>
          <a:sp3d extrusionH="101600" contourW="63500">
            <a:extrusionClr>
              <a:schemeClr val="accent4">
                <a:lumMod val="75000"/>
              </a:schemeClr>
            </a:extrusionClr>
            <a:contourClr>
              <a:schemeClr val="accent4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294241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10321</TotalTime>
  <Words>629</Words>
  <Application>Microsoft Office PowerPoint</Application>
  <PresentationFormat>Širokoúhlá obrazovka</PresentationFormat>
  <Paragraphs>102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Motiv Office</vt:lpstr>
      <vt:lpstr>Základní rámec, DEFINICE, cíle, principy, oblasti působení </vt:lpstr>
      <vt:lpstr>KONTEXTY ZAHRADNÍ TERAPIE</vt:lpstr>
      <vt:lpstr>SOCIÁLNÍ PRÁCE</vt:lpstr>
      <vt:lpstr>Definice zahradní terapie</vt:lpstr>
      <vt:lpstr>Definice zahradní terapie</vt:lpstr>
      <vt:lpstr>Zahradní terapie jako cílený proces</vt:lpstr>
      <vt:lpstr>Oblasti působení zahradní terapie</vt:lpstr>
      <vt:lpstr> Fyziologická oblast: zlepšování či obnova jemných i hrubých motorických funkcí, zlepšování koordinace či rovnováhy </vt:lpstr>
      <vt:lpstr>  Kognitivní oblast</vt:lpstr>
      <vt:lpstr>Emocionální oblast</vt:lpstr>
      <vt:lpstr>Pedagogická oblast</vt:lpstr>
      <vt:lpstr>Sociální oblast</vt:lpstr>
      <vt:lpstr>Sebepojetí</vt:lpstr>
      <vt:lpstr>Cíle zahradní terapie</vt:lpstr>
      <vt:lpstr>Lidé v ZT</vt:lpstr>
      <vt:lpstr>Oblasti, kde jsou zahradnické aktivity podporou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rámec, cíle a principy ZT</dc:title>
  <dc:creator>Uživatel systému Windows</dc:creator>
  <cp:lastModifiedBy>Uživatel systému Windows</cp:lastModifiedBy>
  <cp:revision>83</cp:revision>
  <dcterms:created xsi:type="dcterms:W3CDTF">2017-09-05T08:38:47Z</dcterms:created>
  <dcterms:modified xsi:type="dcterms:W3CDTF">2018-03-25T15:37:25Z</dcterms:modified>
</cp:coreProperties>
</file>