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63" r:id="rId6"/>
    <p:sldId id="262" r:id="rId7"/>
    <p:sldId id="257" r:id="rId8"/>
    <p:sldId id="267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51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72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02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29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8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71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71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09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251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7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90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AE6AA-E488-4072-AA55-DEE8CC03132C}" type="datetimeFigureOut">
              <a:rPr lang="en-GB" smtClean="0"/>
              <a:t>08/04/2018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05BC1-E2C9-47EA-9EB5-3449768A2E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28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ahradní terapie jako ergoterapie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/>
              <a:t>Výběrový kurz Úvod do zahradní terapie, </a:t>
            </a:r>
            <a:r>
              <a:rPr lang="cs-CZ" dirty="0" smtClean="0"/>
              <a:t>6. 4. </a:t>
            </a:r>
            <a:r>
              <a:rPr lang="cs-CZ" dirty="0"/>
              <a:t>2018, VOŠ </a:t>
            </a:r>
            <a:r>
              <a:rPr lang="cs-CZ" dirty="0" err="1"/>
              <a:t>Jabok</a:t>
            </a:r>
            <a:endParaRPr lang="cs-CZ" dirty="0"/>
          </a:p>
          <a:p>
            <a:r>
              <a:rPr lang="cs-CZ" dirty="0"/>
              <a:t>Eliška Hudcová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805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Typologie činností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cs-CZ" dirty="0" smtClean="0"/>
              <a:t>Zahradní rok (jaro – semínka, léto – </a:t>
            </a:r>
            <a:r>
              <a:rPr lang="cs-CZ" dirty="0" err="1" smtClean="0"/>
              <a:t>opečovávání</a:t>
            </a:r>
            <a:r>
              <a:rPr lang="cs-CZ" dirty="0" smtClean="0"/>
              <a:t>, podzim – zpracování, zima – příprava)</a:t>
            </a:r>
          </a:p>
          <a:p>
            <a:r>
              <a:rPr lang="cs-CZ" dirty="0" smtClean="0"/>
              <a:t>Přírodní rok (jaro – zelená barva, sedět, užívat si sluníčka, pozorovat přírodu, léto – voda, chůze v mokré trávě, </a:t>
            </a:r>
            <a:r>
              <a:rPr lang="cs-CZ" dirty="0" err="1" smtClean="0"/>
              <a:t>mlhoviště</a:t>
            </a:r>
            <a:r>
              <a:rPr lang="cs-CZ" dirty="0" smtClean="0"/>
              <a:t>, podzim – barvy, ukončení vegetačního roku, zima – zpracování letních květin, bylin, dárky)</a:t>
            </a:r>
          </a:p>
          <a:p>
            <a:r>
              <a:rPr lang="cs-CZ" dirty="0" smtClean="0"/>
              <a:t>Narozeniny / oslavy</a:t>
            </a:r>
          </a:p>
          <a:p>
            <a:r>
              <a:rPr lang="cs-CZ" dirty="0" smtClean="0"/>
              <a:t>Mezigenerační setkání a spolupráce</a:t>
            </a:r>
          </a:p>
          <a:p>
            <a:r>
              <a:rPr lang="cs-CZ" dirty="0" smtClean="0"/>
              <a:t>Hosté a odborníci</a:t>
            </a:r>
          </a:p>
          <a:p>
            <a:r>
              <a:rPr lang="cs-CZ" dirty="0" smtClean="0"/>
              <a:t>Tematické procházky, krmení zvířat, pasivní ZT, bazální stimulace</a:t>
            </a:r>
          </a:p>
          <a:p>
            <a:endParaRPr lang="cs-CZ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533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Nápady na aktivity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Lisování květin, květů, listů; výroba mastí; tvorba záložek a kartiček s vylisovaným kvítím; pečení; sklízení; loupání; krájení ovoce a zeleniny; mnutí levandule, bylinek; odstraňování stonků; přesívání; plnění vonných sáčků; sušení okvětních lístků (růže, jiřiny, měsíček); sušení na čaj; výroba bylinných sirupů; vázání květin do kytic; setí pokojových rostlin; přepichování; dělení pokojových rostlin; pletí; tvorba květinového aranžmá; loupání semínek; společné vaření; vycházky; procházky; relaxace; klíčení; třídění semen; řízkování; nakupování zahradnických potřeb; prohlížení knih 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69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6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86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00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75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80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9379" y="848955"/>
            <a:ext cx="6867480" cy="515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39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6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73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6497" y="848954"/>
            <a:ext cx="6867482" cy="51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9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06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2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(Ergo)terapie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Zaměstnávání (činnosti) mají duševní a/nebo fyzickou složku</a:t>
            </a:r>
          </a:p>
          <a:p>
            <a:r>
              <a:rPr lang="cs-CZ" dirty="0" smtClean="0"/>
              <a:t>Ergoterapie by měla mít předepsanou léčbu</a:t>
            </a:r>
          </a:p>
          <a:p>
            <a:r>
              <a:rPr lang="cs-CZ" dirty="0" smtClean="0"/>
              <a:t>Cílem je urychlovat nebo jinak pozitivně přispívat k procesu uzdravení z nemoci nebo postižení</a:t>
            </a:r>
          </a:p>
          <a:p>
            <a:r>
              <a:rPr lang="cs-CZ" dirty="0" smtClean="0"/>
              <a:t>Napomáhá v rozvoji a znovunabytí dovedností nevyhnutelných k tomu, aby byl člověk činný</a:t>
            </a:r>
          </a:p>
          <a:p>
            <a:r>
              <a:rPr lang="cs-CZ" dirty="0" smtClean="0"/>
              <a:t>Zapojuje do činnosti celého člověka</a:t>
            </a:r>
          </a:p>
          <a:p>
            <a:r>
              <a:rPr lang="cs-CZ" dirty="0" smtClean="0"/>
              <a:t>Úkoly a činnosti, které ergoterapie využívá, lze analyzovat a vybírat podle předem stanovených kritérií (</a:t>
            </a:r>
            <a:r>
              <a:rPr lang="cs-CZ" dirty="0" err="1" smtClean="0"/>
              <a:t>Krivošíková</a:t>
            </a:r>
            <a:r>
              <a:rPr lang="cs-CZ" dirty="0" smtClean="0"/>
              <a:t>, </a:t>
            </a:r>
            <a:r>
              <a:rPr lang="cs-CZ" i="1" dirty="0" smtClean="0"/>
              <a:t>Úvod do ergoterapie</a:t>
            </a:r>
            <a:r>
              <a:rPr lang="cs-CZ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671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0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78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4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74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1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51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65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6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16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83" y="-3971"/>
            <a:ext cx="9149294" cy="686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25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7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6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9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8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82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15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(Ergo)terapeutické prostředky a činnosti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Zohledňují osobní a sociální potřeby jedinců</a:t>
            </a:r>
          </a:p>
          <a:p>
            <a:r>
              <a:rPr lang="cs-CZ" dirty="0" smtClean="0"/>
              <a:t>Zohledňují aktuální funkční stav, věk, pohlaví, podmínky jejich prostředí</a:t>
            </a:r>
          </a:p>
          <a:p>
            <a:r>
              <a:rPr lang="cs-CZ" dirty="0" smtClean="0"/>
              <a:t>Měly by se vztahovat k sociálním rolím, které osoba zastává nebo se od nich očekávají</a:t>
            </a:r>
          </a:p>
          <a:p>
            <a:r>
              <a:rPr lang="cs-CZ" dirty="0" smtClean="0"/>
              <a:t>Podílí se na ostatních složkách rehabilitace – sociální, pracovní, pedagogické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868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11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67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(Ergo)terapeut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Přístup shora dolů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Hodnocení funkce prostřednictvím výkonu jedince v oblastech:</a:t>
            </a:r>
          </a:p>
          <a:p>
            <a:pPr lvl="1"/>
            <a:r>
              <a:rPr lang="cs-CZ" dirty="0" smtClean="0"/>
              <a:t>Soběstačnosti</a:t>
            </a:r>
          </a:p>
          <a:p>
            <a:pPr lvl="1"/>
            <a:r>
              <a:rPr lang="cs-CZ" dirty="0" smtClean="0"/>
              <a:t>Pracovních či produktivních činností</a:t>
            </a:r>
          </a:p>
          <a:p>
            <a:pPr lvl="1"/>
            <a:r>
              <a:rPr lang="cs-CZ" dirty="0" smtClean="0"/>
              <a:t>Volnočasových činností</a:t>
            </a:r>
          </a:p>
          <a:p>
            <a:r>
              <a:rPr lang="cs-CZ" dirty="0" smtClean="0"/>
              <a:t>Postup od komplexních činností (např. oblékání) k jednotlivým složkám (schopnost funkčního rozsahu pohybu potřebného k oblékání, svalová výdrž, koordinace oko-ruka, rovnováha atd.)</a:t>
            </a:r>
          </a:p>
          <a:p>
            <a:r>
              <a:rPr lang="cs-CZ" dirty="0" smtClean="0"/>
              <a:t>Potřeba rehabilitace vyvolána nesouladem mezi současným a očekávaným výkonem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Přístup zdola nahoru</a:t>
            </a:r>
            <a:endParaRPr lang="en-GB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Hodnocení z pohledu deficitů ve specifických dovednostech, které brání v zapojení do činnosti</a:t>
            </a:r>
          </a:p>
          <a:p>
            <a:r>
              <a:rPr lang="cs-CZ" dirty="0" smtClean="0"/>
              <a:t>Postup od komponent (např. svalová síla, rozsah pohybu, koordinace, paměť, pozornost, percepce) k jejich vlivu na celek (nákup, hra, sport)</a:t>
            </a:r>
          </a:p>
          <a:p>
            <a:r>
              <a:rPr lang="cs-CZ" dirty="0" smtClean="0"/>
              <a:t>Volba takové cvičební jednotky, která maximálně ovlivní zjištěnou poruchu – hodnocení soběstačnosti jedince a návrh plánu léčby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421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Oblast působení (ergo)terapie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Sebeobslužné</a:t>
            </a:r>
            <a:r>
              <a:rPr lang="cs-CZ" dirty="0" smtClean="0"/>
              <a:t> činnosti – příjem jídla, oblékání, osobní hygiena, přesuny, manipulace s předměty</a:t>
            </a:r>
          </a:p>
          <a:p>
            <a:r>
              <a:rPr lang="cs-CZ" dirty="0" smtClean="0"/>
              <a:t>Pracovní činnosti – školní povinnosti, vedení domácnosti, péče o rodinu, zaměstnání</a:t>
            </a:r>
          </a:p>
          <a:p>
            <a:r>
              <a:rPr lang="cs-CZ" dirty="0" smtClean="0"/>
              <a:t>Hra/zájmové činnosti – hry, sportovní aktivity, koníčky, sociální aktivity</a:t>
            </a:r>
          </a:p>
          <a:p>
            <a:r>
              <a:rPr lang="cs-CZ" dirty="0" smtClean="0"/>
              <a:t>Komponenty (složky) výkonu</a:t>
            </a:r>
          </a:p>
          <a:p>
            <a:pPr lvl="1"/>
            <a:r>
              <a:rPr lang="cs-CZ" dirty="0" smtClean="0"/>
              <a:t>Motorické funkce (rozsah pohybů, svalová síla, tonus, funkční použití končetin, hrubá a jemná motorika) </a:t>
            </a:r>
          </a:p>
          <a:p>
            <a:pPr lvl="1"/>
            <a:r>
              <a:rPr lang="cs-CZ" dirty="0" smtClean="0"/>
              <a:t>Senzorické funkce (tělesné schéma, postup, zrakově prostorové vztahy, senzomotorická integrace, reflexy)</a:t>
            </a:r>
          </a:p>
          <a:p>
            <a:pPr lvl="1"/>
            <a:r>
              <a:rPr lang="cs-CZ" dirty="0" smtClean="0"/>
              <a:t>Kognitivní funkce (paměť, pozornost, porozumění, psaná a verbální komunikace, řešení problémových situací, časový management, integrace učení)</a:t>
            </a:r>
          </a:p>
          <a:p>
            <a:pPr lvl="1"/>
            <a:r>
              <a:rPr lang="cs-CZ" dirty="0" smtClean="0"/>
              <a:t>Psychologické funkce (emoce, pocity, obrana a zvládání stresových situací, sebepojetí, sebedůvěra, sebekontrola)</a:t>
            </a:r>
          </a:p>
          <a:p>
            <a:pPr lvl="1"/>
            <a:r>
              <a:rPr lang="cs-CZ" dirty="0" smtClean="0"/>
              <a:t>Sociální funkce (dyadická interakce, skupinová interakce)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644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Činnosti (ergo)terapeuta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Nácvik všedních denních činností</a:t>
            </a:r>
            <a:r>
              <a:rPr lang="cs-CZ" dirty="0" smtClean="0"/>
              <a:t>: základní fyzické funkce každodenního života (personální, základní, bazální), spolupráce fyzioterapeuta, speciálního pedagoga, logopeda,… </a:t>
            </a:r>
          </a:p>
          <a:p>
            <a:r>
              <a:rPr lang="cs-CZ" b="1" dirty="0" smtClean="0"/>
              <a:t>Nácvik pracovních dovedností</a:t>
            </a:r>
            <a:r>
              <a:rPr lang="cs-CZ" dirty="0" smtClean="0"/>
              <a:t>: začlenit do původního zaměstnání, najít jiné pracovní uplatnění, umožnit přiměřenou pracovní zátěž</a:t>
            </a:r>
          </a:p>
          <a:p>
            <a:r>
              <a:rPr lang="cs-CZ" b="1" dirty="0" smtClean="0"/>
              <a:t>Terapie zaměstnáváním </a:t>
            </a:r>
            <a:r>
              <a:rPr lang="cs-CZ" dirty="0" smtClean="0"/>
              <a:t>(kondiční, psychologická ergoterapie): snižovat úzkost a překonávat pesimismus, deprese a existenční obavy, odpoutání pozornosti od nepříznivého vlivu onemocnění, udržet tělesnou i duševní kondici – zájmy jedince, </a:t>
            </a:r>
            <a:r>
              <a:rPr lang="cs-CZ" b="1" dirty="0" smtClean="0"/>
              <a:t>příležitost pro ZT</a:t>
            </a:r>
          </a:p>
          <a:p>
            <a:r>
              <a:rPr lang="cs-CZ" b="1" dirty="0" smtClean="0"/>
              <a:t>Terapie funkční </a:t>
            </a:r>
            <a:r>
              <a:rPr lang="cs-CZ" dirty="0" smtClean="0"/>
              <a:t>(cílená, orgánová): hlavním cílem zlepšit postiženou část těla (</a:t>
            </a:r>
            <a:r>
              <a:rPr lang="cs-CZ" dirty="0" err="1" smtClean="0"/>
              <a:t>senzomotorika</a:t>
            </a:r>
            <a:r>
              <a:rPr lang="cs-CZ" dirty="0"/>
              <a:t> </a:t>
            </a:r>
            <a:r>
              <a:rPr lang="cs-CZ" dirty="0" smtClean="0"/>
              <a:t>– svalová koordinace, rozsah pohybu, motorika, svalová síla; kognitivní složka – pozornost, paměť, orientace, posloupnost; trénink psychosociální složky – interakce, sebepojetí, sebeovládání, interpersonální dovednosti), </a:t>
            </a:r>
            <a:r>
              <a:rPr lang="cs-CZ" b="1" dirty="0" smtClean="0"/>
              <a:t>příležitost pro ZT </a:t>
            </a:r>
          </a:p>
          <a:p>
            <a:r>
              <a:rPr lang="cs-CZ" b="1" dirty="0" smtClean="0"/>
              <a:t>Terapie zaměřená na poradenství</a:t>
            </a:r>
            <a:r>
              <a:rPr lang="cs-CZ" dirty="0" smtClean="0"/>
              <a:t>: poskytování informací o službách a možnostech jedinci i rodině, režimová, zdravotní doporučení, sociální služby, kompenzační a technické pomůcky, úprava prostředí, osvětové akce. Preventivní i nápravný charakter (technické, sociální, zdravotní poradentství)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578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Člověk - rostlina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b="1" dirty="0" smtClean="0"/>
              <a:t>Interaktivní vztah</a:t>
            </a:r>
            <a:r>
              <a:rPr lang="cs-CZ" dirty="0" smtClean="0"/>
              <a:t>: pozitivní/negativní, akce/reakce, aktivita/pasivita</a:t>
            </a:r>
          </a:p>
          <a:p>
            <a:r>
              <a:rPr lang="cs-CZ" b="1" dirty="0" smtClean="0"/>
              <a:t>Potřeba smysluplnosti</a:t>
            </a:r>
            <a:r>
              <a:rPr lang="cs-CZ" dirty="0" smtClean="0"/>
              <a:t>: starat se a být užitečný (odpovědnost, úspěch, respekt, kompetence, sebeúcta)</a:t>
            </a:r>
          </a:p>
          <a:p>
            <a:r>
              <a:rPr lang="cs-CZ" b="1" dirty="0" smtClean="0"/>
              <a:t>Potřeba rytmu</a:t>
            </a:r>
            <a:r>
              <a:rPr lang="cs-CZ" dirty="0" smtClean="0"/>
              <a:t>: pravidelnost (denní, sezónní), průběžná a opakovaná péče (jistota, samostatnost, samozřejmost)</a:t>
            </a:r>
          </a:p>
          <a:p>
            <a:r>
              <a:rPr lang="cs-CZ" b="1" dirty="0" smtClean="0"/>
              <a:t>Potřeba sounáležitosti</a:t>
            </a:r>
            <a:r>
              <a:rPr lang="cs-CZ" dirty="0" smtClean="0"/>
              <a:t>: osobní zaujetí, seznámení, srdeční záležitost</a:t>
            </a:r>
          </a:p>
          <a:p>
            <a:r>
              <a:rPr lang="cs-CZ" b="1" dirty="0" smtClean="0"/>
              <a:t>Symbolika rostlin</a:t>
            </a:r>
            <a:r>
              <a:rPr lang="cs-CZ" dirty="0" smtClean="0"/>
              <a:t>: metafory pro lidský život, akceptace růstu a chřadnutí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089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Komunikace mezi člověkem a rostlinou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Sluch</a:t>
            </a:r>
            <a:r>
              <a:rPr lang="cs-CZ" dirty="0" smtClean="0"/>
              <a:t>: akustické, auditivní vnímání zvukových vln</a:t>
            </a:r>
          </a:p>
          <a:p>
            <a:r>
              <a:rPr lang="cs-CZ" b="1" dirty="0" smtClean="0"/>
              <a:t>Hmat</a:t>
            </a:r>
            <a:r>
              <a:rPr lang="cs-CZ" dirty="0" smtClean="0"/>
              <a:t>: taktilní (dotykové čití – pasívní vnímání mechanických dojmů, teplota, bolest, tlak, vlhko) a haptické vnímání (aktivní vnímání materiálních objektů – velikost, kontury, textura, hmotnost, atd.)</a:t>
            </a:r>
          </a:p>
          <a:p>
            <a:r>
              <a:rPr lang="cs-CZ" b="1" dirty="0" smtClean="0"/>
              <a:t>Čich</a:t>
            </a:r>
            <a:r>
              <a:rPr lang="cs-CZ" dirty="0" smtClean="0"/>
              <a:t>: vnímání chemických molekul vůně ze vzduchu přes čichovou sliznici v nose, úzce propojeno s chutí</a:t>
            </a:r>
          </a:p>
          <a:p>
            <a:r>
              <a:rPr lang="cs-CZ" b="1" dirty="0" smtClean="0"/>
              <a:t>Chuť</a:t>
            </a:r>
            <a:r>
              <a:rPr lang="cs-CZ" dirty="0" smtClean="0"/>
              <a:t>: </a:t>
            </a:r>
            <a:r>
              <a:rPr lang="cs-CZ" dirty="0" err="1" smtClean="0"/>
              <a:t>gustatorní</a:t>
            </a:r>
            <a:r>
              <a:rPr lang="cs-CZ" dirty="0" smtClean="0"/>
              <a:t> vnímání, aktivace chuťových pohárků ve sliznici hltanu a jazyka chemickými podněty v potravě a přenášení informace do mozku </a:t>
            </a:r>
          </a:p>
          <a:p>
            <a:r>
              <a:rPr lang="cs-CZ" b="1" dirty="0" smtClean="0"/>
              <a:t>Zrak</a:t>
            </a:r>
            <a:r>
              <a:rPr lang="cs-CZ" dirty="0" smtClean="0"/>
              <a:t>: vizuální vnímání – přenos světelných podnětů lidským okem, informace v mozku rozpoznávána a interpretována, porovnávána se zkušeností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10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Terapeutické techniky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b="1" dirty="0" smtClean="0"/>
              <a:t>Verbální instrukce </a:t>
            </a:r>
            <a:r>
              <a:rPr lang="cs-CZ" dirty="0" smtClean="0"/>
              <a:t>– slovní informace, objasnění detailů, popř. doprovod obrázky, fotkami, podpora klientů v dalších krocích</a:t>
            </a:r>
          </a:p>
          <a:p>
            <a:r>
              <a:rPr lang="cs-CZ" b="1" dirty="0" smtClean="0"/>
              <a:t>Praktická ukázka </a:t>
            </a:r>
            <a:r>
              <a:rPr lang="cs-CZ" dirty="0" smtClean="0"/>
              <a:t>– předvedení činnosti, doprovozeno verbálně, zacíleno na klientovo soustředění</a:t>
            </a:r>
          </a:p>
          <a:p>
            <a:r>
              <a:rPr lang="cs-CZ" b="1" dirty="0" smtClean="0"/>
              <a:t>Fyzické doprovázení</a:t>
            </a:r>
            <a:r>
              <a:rPr lang="cs-CZ" dirty="0" smtClean="0"/>
              <a:t>, asistence – s vážnějším postižením, vedený pohyb, používat jen tam, kde je nezbytně nutné, podpořit klienta v nezávislosti 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1564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1039</Words>
  <Application>Microsoft Office PowerPoint</Application>
  <PresentationFormat>Širokoúhlá obrazovka</PresentationFormat>
  <Paragraphs>68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Motiv Office</vt:lpstr>
      <vt:lpstr>Zahradní terapie jako ergoterapie</vt:lpstr>
      <vt:lpstr>(Ergo)terapie</vt:lpstr>
      <vt:lpstr>(Ergo)terapeutické prostředky a činnosti</vt:lpstr>
      <vt:lpstr>(Ergo)terapeut</vt:lpstr>
      <vt:lpstr>Oblast působení (ergo)terapie</vt:lpstr>
      <vt:lpstr>Činnosti (ergo)terapeuta</vt:lpstr>
      <vt:lpstr>Člověk - rostlina</vt:lpstr>
      <vt:lpstr>Komunikace mezi člověkem a rostlinou</vt:lpstr>
      <vt:lpstr>Terapeutické techniky </vt:lpstr>
      <vt:lpstr>Typologie činností</vt:lpstr>
      <vt:lpstr>Nápady na aktivity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Cílové skupiny zahradní terapie</dc:title>
  <dc:creator>Uživatel systému Windows</dc:creator>
  <cp:lastModifiedBy>Uživatel systému Windows</cp:lastModifiedBy>
  <cp:revision>16</cp:revision>
  <dcterms:created xsi:type="dcterms:W3CDTF">2018-04-03T09:05:58Z</dcterms:created>
  <dcterms:modified xsi:type="dcterms:W3CDTF">2018-04-08T07:09:46Z</dcterms:modified>
</cp:coreProperties>
</file>