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FFF-D7A1-4D6D-B394-930F252F8B87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FEC8-C6C7-43A9-84E5-7A509AE22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393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FFF-D7A1-4D6D-B394-930F252F8B87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FEC8-C6C7-43A9-84E5-7A509AE22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372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FFF-D7A1-4D6D-B394-930F252F8B87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FEC8-C6C7-43A9-84E5-7A509AE22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066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FFF-D7A1-4D6D-B394-930F252F8B87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FEC8-C6C7-43A9-84E5-7A509AE22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09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FFF-D7A1-4D6D-B394-930F252F8B87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FEC8-C6C7-43A9-84E5-7A509AE22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597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FFF-D7A1-4D6D-B394-930F252F8B87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FEC8-C6C7-43A9-84E5-7A509AE22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62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FFF-D7A1-4D6D-B394-930F252F8B87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FEC8-C6C7-43A9-84E5-7A509AE22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314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FFF-D7A1-4D6D-B394-930F252F8B87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FEC8-C6C7-43A9-84E5-7A509AE22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751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FFF-D7A1-4D6D-B394-930F252F8B87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FEC8-C6C7-43A9-84E5-7A509AE22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940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FFF-D7A1-4D6D-B394-930F252F8B87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FEC8-C6C7-43A9-84E5-7A509AE22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72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FFF-D7A1-4D6D-B394-930F252F8B87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FEC8-C6C7-43A9-84E5-7A509AE22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88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E3FFF-D7A1-4D6D-B394-930F252F8B87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CFEC8-C6C7-43A9-84E5-7A509AE22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3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formapsychiatrie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Oblasti zahradně terapeutické praxe a financování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Výběrový kurz Úvod do zahradní terapie, 6. 4. 2018, VOŠ </a:t>
            </a:r>
            <a:r>
              <a:rPr lang="cs-CZ" dirty="0" err="1" smtClean="0"/>
              <a:t>Jabok</a:t>
            </a:r>
            <a:endParaRPr lang="cs-CZ" dirty="0" smtClean="0"/>
          </a:p>
          <a:p>
            <a:r>
              <a:rPr lang="cs-CZ" dirty="0" smtClean="0"/>
              <a:t>Eliška Hudcová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3293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Zdravotnická zařízení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Lůžková zařízení akutní a následní péče</a:t>
            </a:r>
          </a:p>
          <a:p>
            <a:r>
              <a:rPr lang="cs-CZ" dirty="0" smtClean="0"/>
              <a:t>Kliniky rehabilitačního lékařství</a:t>
            </a:r>
          </a:p>
          <a:p>
            <a:r>
              <a:rPr lang="cs-CZ" dirty="0" smtClean="0"/>
              <a:t>Lůžková oddělení v nemocnicích</a:t>
            </a:r>
          </a:p>
          <a:p>
            <a:r>
              <a:rPr lang="cs-CZ" dirty="0" smtClean="0"/>
              <a:t>Denní rehabilitační stacionáře</a:t>
            </a:r>
          </a:p>
          <a:p>
            <a:r>
              <a:rPr lang="cs-CZ" dirty="0" smtClean="0"/>
              <a:t>Centra a oddělení léčební rehabilitace</a:t>
            </a:r>
          </a:p>
          <a:p>
            <a:r>
              <a:rPr lang="cs-CZ" dirty="0" smtClean="0"/>
              <a:t>Odborní léčebné ústavy</a:t>
            </a:r>
          </a:p>
          <a:p>
            <a:r>
              <a:rPr lang="cs-CZ" dirty="0" smtClean="0"/>
              <a:t>Agentury domácí péče a komunitní centra</a:t>
            </a:r>
          </a:p>
          <a:p>
            <a:r>
              <a:rPr lang="cs-CZ" dirty="0" smtClean="0"/>
              <a:t>Lázeňské léčebné ústavy</a:t>
            </a:r>
          </a:p>
          <a:p>
            <a:r>
              <a:rPr lang="cs-CZ" dirty="0" smtClean="0"/>
              <a:t>Léčebny pro dlouhodobé </a:t>
            </a:r>
            <a:r>
              <a:rPr lang="cs-CZ" dirty="0" err="1" smtClean="0"/>
              <a:t>němocní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860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Sociální služby a služby zaměstnanosti</a:t>
            </a:r>
            <a:endParaRPr lang="en-GB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cs-CZ" dirty="0" smtClean="0"/>
              <a:t>Služby sociální péče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centra denních služeb;</a:t>
            </a:r>
          </a:p>
          <a:p>
            <a:pPr lvl="0"/>
            <a:r>
              <a:rPr lang="cs-CZ" dirty="0"/>
              <a:t>denní stacionáře;</a:t>
            </a:r>
          </a:p>
          <a:p>
            <a:pPr lvl="0"/>
            <a:r>
              <a:rPr lang="cs-CZ" dirty="0"/>
              <a:t>týdenní stacionáře;</a:t>
            </a:r>
          </a:p>
          <a:p>
            <a:pPr lvl="0"/>
            <a:r>
              <a:rPr lang="cs-CZ" dirty="0"/>
              <a:t>domovy pro osoby se zdravotním postižením;</a:t>
            </a:r>
          </a:p>
          <a:p>
            <a:pPr lvl="0"/>
            <a:r>
              <a:rPr lang="cs-CZ" dirty="0"/>
              <a:t>domovy pro seniory;</a:t>
            </a:r>
          </a:p>
          <a:p>
            <a:pPr lvl="0"/>
            <a:r>
              <a:rPr lang="cs-CZ" dirty="0"/>
              <a:t>domovy se zvláštním režimem;</a:t>
            </a:r>
          </a:p>
          <a:p>
            <a:r>
              <a:rPr lang="cs-CZ" dirty="0"/>
              <a:t>chráněné bydlení</a:t>
            </a:r>
            <a:endParaRPr lang="en-GB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cs-CZ" dirty="0" smtClean="0"/>
              <a:t>Služby sociální prevence</a:t>
            </a:r>
            <a:endParaRPr lang="en-GB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domovy na půl cesty;</a:t>
            </a:r>
          </a:p>
          <a:p>
            <a:pPr lvl="0"/>
            <a:r>
              <a:rPr lang="cs-CZ" dirty="0"/>
              <a:t>nízkoprahová zařízení pro děti a mládež;</a:t>
            </a:r>
          </a:p>
          <a:p>
            <a:pPr lvl="0"/>
            <a:r>
              <a:rPr lang="cs-CZ" dirty="0"/>
              <a:t>služby následné péče;</a:t>
            </a:r>
          </a:p>
          <a:p>
            <a:pPr lvl="0"/>
            <a:r>
              <a:rPr lang="cs-CZ" dirty="0"/>
              <a:t>sociálně aktivizační služby pro rodiny s dětmi;</a:t>
            </a:r>
          </a:p>
          <a:p>
            <a:pPr lvl="0"/>
            <a:r>
              <a:rPr lang="cs-CZ" dirty="0"/>
              <a:t>sociálně aktivizační služby pro seniory a osoby se zdravotním postižením;</a:t>
            </a:r>
          </a:p>
          <a:p>
            <a:pPr lvl="0"/>
            <a:r>
              <a:rPr lang="cs-CZ" dirty="0"/>
              <a:t>sociálně terapeutické dílny;</a:t>
            </a:r>
          </a:p>
          <a:p>
            <a:pPr lvl="0"/>
            <a:r>
              <a:rPr lang="cs-CZ" dirty="0"/>
              <a:t>terapeutické komunity;</a:t>
            </a:r>
          </a:p>
          <a:p>
            <a:r>
              <a:rPr lang="cs-CZ" dirty="0"/>
              <a:t>sociální rehabilitace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022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Další oblasti uplatnění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Vzdělávací instituce pro přípravu budoucích ergoterapeutů, sociálních pracovníků, pracovníků v sociálních službách, pedagogů volného času, speciálních pedagogů, andragogiky</a:t>
            </a:r>
          </a:p>
          <a:p>
            <a:r>
              <a:rPr lang="cs-CZ" dirty="0" smtClean="0"/>
              <a:t>Základní školy speciální, praktické</a:t>
            </a:r>
            <a:r>
              <a:rPr lang="cs-CZ" dirty="0"/>
              <a:t>, Speciální třídy </a:t>
            </a:r>
            <a:r>
              <a:rPr lang="cs-CZ" dirty="0" smtClean="0"/>
              <a:t>při ZŠ, </a:t>
            </a:r>
            <a:r>
              <a:rPr lang="cs-CZ" dirty="0"/>
              <a:t>ZŠ praktických a při domovech pro osoby se zdravotním postižením</a:t>
            </a:r>
          </a:p>
          <a:p>
            <a:r>
              <a:rPr lang="cs-CZ" dirty="0" smtClean="0"/>
              <a:t>MŠ a ZŠ</a:t>
            </a:r>
          </a:p>
          <a:p>
            <a:r>
              <a:rPr lang="cs-CZ" dirty="0" smtClean="0"/>
              <a:t>DDM, NNO, EVVO atd.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5154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b="1" dirty="0" smtClean="0"/>
              <a:t>NAŘÍZENÍ VLÁDY č. 222/2010 Sb.,</a:t>
            </a:r>
            <a:br>
              <a:rPr lang="en-GB" b="1" dirty="0" smtClean="0"/>
            </a:br>
            <a:r>
              <a:rPr lang="en-GB" b="1" dirty="0" smtClean="0"/>
              <a:t>o </a:t>
            </a:r>
            <a:r>
              <a:rPr lang="en-GB" b="1" dirty="0" err="1" smtClean="0"/>
              <a:t>katalogu</a:t>
            </a:r>
            <a:r>
              <a:rPr lang="en-GB" b="1" dirty="0" smtClean="0"/>
              <a:t> </a:t>
            </a:r>
            <a:r>
              <a:rPr lang="en-GB" b="1" dirty="0" err="1" smtClean="0"/>
              <a:t>prací</a:t>
            </a:r>
            <a:r>
              <a:rPr lang="en-GB" b="1" dirty="0" smtClean="0"/>
              <a:t> </a:t>
            </a:r>
            <a:r>
              <a:rPr lang="en-GB" b="1" dirty="0" err="1" smtClean="0"/>
              <a:t>ve</a:t>
            </a:r>
            <a:r>
              <a:rPr lang="en-GB" b="1" dirty="0" smtClean="0"/>
              <a:t> </a:t>
            </a:r>
            <a:r>
              <a:rPr lang="en-GB" b="1" dirty="0" err="1" smtClean="0"/>
              <a:t>veřejných</a:t>
            </a:r>
            <a:r>
              <a:rPr lang="en-GB" b="1" dirty="0" smtClean="0"/>
              <a:t> </a:t>
            </a:r>
            <a:r>
              <a:rPr lang="en-GB" b="1" dirty="0" err="1" smtClean="0"/>
              <a:t>službách</a:t>
            </a:r>
            <a:r>
              <a:rPr lang="en-GB" b="1" dirty="0" smtClean="0"/>
              <a:t> a </a:t>
            </a:r>
            <a:r>
              <a:rPr lang="en-GB" b="1" dirty="0" err="1" smtClean="0"/>
              <a:t>správě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/>
              <a:t>SOCIÁLNÍ SLUŽBY</a:t>
            </a:r>
          </a:p>
          <a:p>
            <a:r>
              <a:rPr lang="en-GB" dirty="0" smtClean="0"/>
              <a:t>PRACOVNÍK V SOCIÁLNÍCH SLUŽBÁCH</a:t>
            </a:r>
          </a:p>
          <a:p>
            <a:r>
              <a:rPr lang="en-GB" dirty="0" smtClean="0"/>
              <a:t>SOCIÁLNÍ PRACOVNÍK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ZDRAVOTNICTVÍ</a:t>
            </a:r>
          </a:p>
          <a:p>
            <a:r>
              <a:rPr lang="en-GB" dirty="0" smtClean="0"/>
              <a:t>ERGOTERAPEUT</a:t>
            </a:r>
          </a:p>
          <a:p>
            <a:r>
              <a:rPr lang="en-GB" dirty="0" smtClean="0"/>
              <a:t>ZDRAVOTNĚ SOCIÁLNÍ PRACOVNÍK</a:t>
            </a:r>
          </a:p>
          <a:p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 smtClean="0"/>
              <a:t>VÝCHOVA A VZDĚLÁVÁNÍ</a:t>
            </a:r>
          </a:p>
          <a:p>
            <a:r>
              <a:rPr lang="en-GB" dirty="0" smtClean="0"/>
              <a:t>UČITEL</a:t>
            </a:r>
          </a:p>
          <a:p>
            <a:r>
              <a:rPr lang="en-GB" dirty="0" smtClean="0"/>
              <a:t>VYCHOVATEL</a:t>
            </a:r>
          </a:p>
          <a:p>
            <a:r>
              <a:rPr lang="en-GB" dirty="0" smtClean="0"/>
              <a:t>SPECIÁLNÍ PEDAGOG</a:t>
            </a:r>
          </a:p>
          <a:p>
            <a:r>
              <a:rPr lang="en-GB" dirty="0" smtClean="0"/>
              <a:t>PEDAGOG VOLNÉHO ČASU</a:t>
            </a:r>
          </a:p>
          <a:p>
            <a:r>
              <a:rPr lang="en-GB" dirty="0" smtClean="0"/>
              <a:t>ASISTENT PEDAGOGA</a:t>
            </a:r>
          </a:p>
          <a:p>
            <a:r>
              <a:rPr lang="en-GB" dirty="0" smtClean="0"/>
              <a:t>AKADEMICKÝ PRACOVNÍK</a:t>
            </a:r>
          </a:p>
          <a:p>
            <a:r>
              <a:rPr lang="it-IT" dirty="0" smtClean="0"/>
              <a:t>METODIK PRO VZDĚLÁVÁNÍ</a:t>
            </a:r>
          </a:p>
          <a:p>
            <a:r>
              <a:rPr lang="en-GB" dirty="0" smtClean="0"/>
              <a:t>LEKTOR – INSTRUKTOR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4619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Financování 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Podpora obcí, krajů, nadací – strategické dokumenty</a:t>
            </a:r>
          </a:p>
          <a:p>
            <a:r>
              <a:rPr lang="cs-CZ" dirty="0" smtClean="0"/>
              <a:t>Strategie reformy psychiatrické péče v ČR, </a:t>
            </a:r>
            <a:r>
              <a:rPr lang="cs-CZ" dirty="0" smtClean="0">
                <a:hlinkClick r:id="rId2"/>
              </a:rPr>
              <a:t>www.reformapsychiatrie.cz</a:t>
            </a:r>
            <a:r>
              <a:rPr lang="cs-CZ" dirty="0" smtClean="0"/>
              <a:t>, podpora inovativních terapeutických přístupů</a:t>
            </a:r>
          </a:p>
          <a:p>
            <a:r>
              <a:rPr lang="cs-CZ" dirty="0" err="1" smtClean="0"/>
              <a:t>Deinsitucionalizace</a:t>
            </a:r>
            <a:r>
              <a:rPr lang="cs-CZ" dirty="0" smtClean="0"/>
              <a:t> sociálních služeb, střednědobé plány rozvoje sociálních služeb, sociální začleňování, komunitní sociální práce</a:t>
            </a:r>
          </a:p>
          <a:p>
            <a:r>
              <a:rPr lang="cs-CZ" dirty="0" smtClean="0"/>
              <a:t>Školství a vzdělávání, Místní akční plány, zlepšování spolupráce a využívání místních mimoškolních zdrojů pro rozvoj vzdělávání žáků</a:t>
            </a:r>
          </a:p>
          <a:p>
            <a:r>
              <a:rPr lang="cs-CZ" dirty="0" smtClean="0"/>
              <a:t>Státní program environmentálního vzdělávání, výchovy a osvěty a environmentálního poradenství 2016-2025, Strategická oblast 2: Kvalita, diverzita a inovace v EVVO a EP, cíl 2.6 Nové směry. Strategická oblast 5: Vzdělávací cíle a relevantní témata EVVO a EP, cíl 5.2 Příroda, opatření 5.2.7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1911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Financování II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MŠMT: Program prevence sociálně patologických jevů, dotační programy pro speciální školství, OP Výzkum, vývoj a vzdělávání</a:t>
            </a:r>
          </a:p>
          <a:p>
            <a:r>
              <a:rPr lang="cs-CZ" dirty="0" smtClean="0"/>
              <a:t>MPSV: dotační program Rodina, ESF</a:t>
            </a:r>
          </a:p>
          <a:p>
            <a:r>
              <a:rPr lang="cs-CZ" dirty="0" smtClean="0"/>
              <a:t>MZ: Program vyrovnávání příležitostí pro občany se zdravotním postižením, Program na podporu NNO působící v oblasti zdravotnictví, včetně paliativní hospicové péče</a:t>
            </a:r>
          </a:p>
          <a:p>
            <a:r>
              <a:rPr lang="cs-CZ" dirty="0" smtClean="0"/>
              <a:t>MŽP: Program podpory EVVO</a:t>
            </a:r>
          </a:p>
          <a:p>
            <a:r>
              <a:rPr lang="cs-CZ" dirty="0" smtClean="0"/>
              <a:t>MMR: program podpory, obnovy a rozvoje venkova</a:t>
            </a:r>
          </a:p>
          <a:p>
            <a:r>
              <a:rPr lang="cs-CZ" dirty="0" err="1" smtClean="0"/>
              <a:t>Mze</a:t>
            </a:r>
            <a:r>
              <a:rPr lang="cs-CZ" dirty="0" smtClean="0"/>
              <a:t>: Dotace NNO</a:t>
            </a:r>
          </a:p>
          <a:p>
            <a:r>
              <a:rPr lang="cs-CZ" dirty="0" smtClean="0"/>
              <a:t>Dotační programů krajů v sociální, zdravotnické, školské, pro rodinné či environmentální oblasti</a:t>
            </a:r>
          </a:p>
          <a:p>
            <a:r>
              <a:rPr lang="cs-CZ" dirty="0" smtClean="0"/>
              <a:t>MAS</a:t>
            </a:r>
          </a:p>
          <a:p>
            <a:r>
              <a:rPr lang="cs-CZ" dirty="0" smtClean="0"/>
              <a:t>Nadace VIA, Nadace AVAST, ALZHEIMER nadační fond, Nadace Jedličkova ústavu</a:t>
            </a:r>
          </a:p>
          <a:p>
            <a:r>
              <a:rPr lang="cs-CZ" dirty="0" err="1" smtClean="0"/>
              <a:t>Crowdfunding</a:t>
            </a:r>
            <a:r>
              <a:rPr lang="cs-CZ" dirty="0" smtClean="0"/>
              <a:t>, dobrovolnictví (MV, EVS)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8047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438</Words>
  <Application>Microsoft Office PowerPoint</Application>
  <PresentationFormat>Širokoúhlá obrazovka</PresentationFormat>
  <Paragraphs>69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Oblasti zahradně terapeutické praxe a financování</vt:lpstr>
      <vt:lpstr>Zdravotnická zařízení</vt:lpstr>
      <vt:lpstr>Sociální služby a služby zaměstnanosti</vt:lpstr>
      <vt:lpstr>Další oblasti uplatnění</vt:lpstr>
      <vt:lpstr>NAŘÍZENÍ VLÁDY č. 222/2010 Sb., o katalogu prací ve veřejných službách a správě</vt:lpstr>
      <vt:lpstr>Financování I</vt:lpstr>
      <vt:lpstr>Financování 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Oblasti zahradně terapeutické praxe</dc:title>
  <dc:creator>Uživatel systému Windows</dc:creator>
  <cp:lastModifiedBy>Uživatel systému Windows</cp:lastModifiedBy>
  <cp:revision>9</cp:revision>
  <dcterms:created xsi:type="dcterms:W3CDTF">2018-04-03T10:08:58Z</dcterms:created>
  <dcterms:modified xsi:type="dcterms:W3CDTF">2018-04-08T07:08:39Z</dcterms:modified>
</cp:coreProperties>
</file>