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2" r:id="rId1"/>
  </p:sldMasterIdLst>
  <p:notesMasterIdLst>
    <p:notesMasterId r:id="rId10"/>
  </p:notesMasterIdLst>
  <p:sldIdLst>
    <p:sldId id="300" r:id="rId2"/>
    <p:sldId id="308" r:id="rId3"/>
    <p:sldId id="302" r:id="rId4"/>
    <p:sldId id="310" r:id="rId5"/>
    <p:sldId id="303" r:id="rId6"/>
    <p:sldId id="309" r:id="rId7"/>
    <p:sldId id="304" r:id="rId8"/>
    <p:sldId id="307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FFCC"/>
    <a:srgbClr val="011F45"/>
    <a:srgbClr val="001735"/>
    <a:srgbClr val="001F45"/>
    <a:srgbClr val="01163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3" autoAdjust="0"/>
    <p:restoredTop sz="94698" autoAdjust="0"/>
  </p:normalViewPr>
  <p:slideViewPr>
    <p:cSldViewPr snapToGrid="0" snapToObjects="1">
      <p:cViewPr>
        <p:scale>
          <a:sx n="82" d="100"/>
          <a:sy n="82" d="100"/>
        </p:scale>
        <p:origin x="-1026" y="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8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E70CF8D-3ECF-4BAB-A160-A37E16B1379F}" type="datetimeFigureOut">
              <a:rPr lang="cs-CZ"/>
              <a:pPr>
                <a:defRPr/>
              </a:pPr>
              <a:t>2.3.2018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630E602-B9C2-433C-8136-8C651FB5FD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75516" y="1882198"/>
            <a:ext cx="8399463" cy="27590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480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defRPr sz="4800">
                <a:solidFill>
                  <a:srgbClr val="FFFFFF"/>
                </a:solidFill>
                <a:latin typeface="Arial"/>
                <a:cs typeface="Arial"/>
              </a:defRPr>
            </a:lvl2pPr>
            <a:lvl3pPr>
              <a:defRPr sz="4800">
                <a:solidFill>
                  <a:srgbClr val="FFFFFF"/>
                </a:solidFill>
                <a:latin typeface="Arial"/>
                <a:cs typeface="Arial"/>
              </a:defRPr>
            </a:lvl3pPr>
            <a:lvl4pPr>
              <a:defRPr sz="4800">
                <a:solidFill>
                  <a:srgbClr val="FFFFFF"/>
                </a:solidFill>
                <a:latin typeface="Arial"/>
                <a:cs typeface="Arial"/>
              </a:defRPr>
            </a:lvl4pPr>
            <a:lvl5pPr>
              <a:defRPr sz="4800">
                <a:solidFill>
                  <a:srgbClr val="FFFFFF"/>
                </a:solidFill>
                <a:latin typeface="Arial"/>
                <a:cs typeface="Arial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133350" y="6225815"/>
            <a:ext cx="6597650" cy="44464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lipArtAndTx" preserve="1">
  <p:cSld name="Nadpis, klipar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klipart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818188"/>
            <a:ext cx="9144000" cy="906462"/>
          </a:xfrm>
          <a:prstGeom prst="rect">
            <a:avLst/>
          </a:prstGeom>
          <a:solidFill>
            <a:srgbClr val="00173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1027" name="Picture 5" descr="FF-1001-version1-FFUK_logo_barevne_pol_neg.png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6826250" y="5759450"/>
            <a:ext cx="2303463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e-socialni-podnikani.cz/socialni-podnikani/videa?start=24" TargetMode="External"/><Relationship Id="rId2" Type="http://schemas.openxmlformats.org/officeDocument/2006/relationships/hyperlink" Target="http://junuvstatek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dobnet.cz/video-dobrichovicti-sousede-poodhalili-krasy-dvorku/" TargetMode="External"/><Relationship Id="rId4" Type="http://schemas.openxmlformats.org/officeDocument/2006/relationships/hyperlink" Target="http://www.idobnet.cz/news/modry-domecek-centrum-kultury-i-socialni-firma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e-socialni-podnikani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stastna@etf.cuni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z="2800" smtClean="0">
                <a:solidFill>
                  <a:schemeClr val="accent2"/>
                </a:solidFill>
                <a:latin typeface="Times New Roman" pitchFamily="18" charset="0"/>
              </a:rPr>
              <a:t>Sociální ekonomika </a:t>
            </a:r>
            <a:br>
              <a:rPr lang="cs-CZ" sz="2800" smtClean="0">
                <a:solidFill>
                  <a:schemeClr val="accent2"/>
                </a:solidFill>
                <a:latin typeface="Times New Roman" pitchFamily="18" charset="0"/>
              </a:rPr>
            </a:br>
            <a:r>
              <a:rPr lang="cs-CZ" sz="2800" smtClean="0">
                <a:solidFill>
                  <a:schemeClr val="accent2"/>
                </a:solidFill>
                <a:latin typeface="Times New Roman" pitchFamily="18" charset="0"/>
              </a:rPr>
              <a:t>PhDr. Jaroslava Šťastná, PhD. </a:t>
            </a:r>
          </a:p>
        </p:txBody>
      </p:sp>
      <p:sp>
        <p:nvSpPr>
          <p:cNvPr id="2051" name="Rectangle 1028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4879975" y="1752600"/>
            <a:ext cx="3810000" cy="48339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cs-CZ" sz="2000" smtClean="0">
                <a:solidFill>
                  <a:schemeClr val="bg1"/>
                </a:solidFill>
                <a:latin typeface="Times New Roman" pitchFamily="18" charset="0"/>
              </a:rPr>
              <a:t>Předmět představuje studentům SOuhrnkoncept sociálního podnikání, jeho zásadní principy, včetně praktických příkladů podnikání. Součástí seminářů je příprava vlastního podnikatelského záměru (možnost práce v týmu) Interaktivní  výuka umožňuje kriticky posoudit různé přístupy k rozvoji hospodářských aktivit ve prospěch lokálních komunit a cílových skupin osob. </a:t>
            </a:r>
          </a:p>
          <a:p>
            <a:pPr>
              <a:buFont typeface="Arial" charset="0"/>
              <a:buNone/>
            </a:pPr>
            <a:endParaRPr lang="cs-CZ" sz="2000" smtClean="0"/>
          </a:p>
        </p:txBody>
      </p:sp>
      <p:pic>
        <p:nvPicPr>
          <p:cNvPr id="2052" name="Picture 1029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74975" y="2065338"/>
            <a:ext cx="3810000" cy="3830637"/>
          </a:xfrm>
          <a:noFill/>
          <a:ln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Sociální ekonomika</a:t>
            </a:r>
          </a:p>
        </p:txBody>
      </p:sp>
      <p:sp>
        <p:nvSpPr>
          <p:cNvPr id="3075" name="Zástupný symbol pro obsah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  <a:p>
            <a:r>
              <a:rPr lang="cs-CZ" smtClean="0"/>
              <a:t>Ekonomické aktivity,  které zohledňují sociální otázky (situaci lidí se zdravotním nebo sociálním handycapem), posilují místní komunity a jsou šetrné k životnímu prostředí.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>
                <a:latin typeface="Times New Roman" pitchFamily="18" charset="0"/>
              </a:rPr>
              <a:t>Obsah kurzu</a:t>
            </a:r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cs-CZ" sz="2000" b="1" dirty="0" smtClean="0">
                <a:latin typeface="Times New Roman" pitchFamily="18" charset="0"/>
              </a:rPr>
              <a:t>Co je sociální ekonomika a sociální podnikání </a:t>
            </a:r>
          </a:p>
          <a:p>
            <a:pPr>
              <a:lnSpc>
                <a:spcPct val="90000"/>
              </a:lnSpc>
            </a:pPr>
            <a:r>
              <a:rPr lang="cs-CZ" sz="2000" b="1" dirty="0" smtClean="0">
                <a:latin typeface="Times New Roman" pitchFamily="18" charset="0"/>
              </a:rPr>
              <a:t>Exkurze do sociálního podniku  (popř. typy na individuální návštěvu)</a:t>
            </a:r>
          </a:p>
          <a:p>
            <a:pPr>
              <a:lnSpc>
                <a:spcPct val="90000"/>
              </a:lnSpc>
            </a:pPr>
            <a:r>
              <a:rPr lang="cs-CZ" sz="2000" b="1" dirty="0" smtClean="0">
                <a:latin typeface="Times New Roman" pitchFamily="18" charset="0"/>
              </a:rPr>
              <a:t>Kontext sociální ekonomiky a sociální integrace</a:t>
            </a:r>
          </a:p>
          <a:p>
            <a:pPr>
              <a:lnSpc>
                <a:spcPct val="90000"/>
              </a:lnSpc>
            </a:pPr>
            <a:r>
              <a:rPr lang="cs-CZ" sz="2000" b="1" dirty="0" smtClean="0">
                <a:latin typeface="Times New Roman" pitchFamily="18" charset="0"/>
              </a:rPr>
              <a:t>Tradice v různých zemích  EU</a:t>
            </a:r>
          </a:p>
          <a:p>
            <a:pPr>
              <a:lnSpc>
                <a:spcPct val="90000"/>
              </a:lnSpc>
            </a:pPr>
            <a:r>
              <a:rPr lang="cs-CZ" sz="2000" b="1" dirty="0" smtClean="0">
                <a:latin typeface="Times New Roman" pitchFamily="18" charset="0"/>
              </a:rPr>
              <a:t>Příklady sociálního podnikání a jejich dopad na místní komunitu </a:t>
            </a:r>
          </a:p>
          <a:p>
            <a:pPr>
              <a:lnSpc>
                <a:spcPct val="90000"/>
              </a:lnSpc>
            </a:pPr>
            <a:r>
              <a:rPr lang="cs-CZ" sz="2000" b="1" dirty="0" smtClean="0">
                <a:latin typeface="Times New Roman" pitchFamily="18" charset="0"/>
              </a:rPr>
              <a:t>Alternativní formy ekonomické činnosti, sociálně solidární ekonomika</a:t>
            </a:r>
          </a:p>
          <a:p>
            <a:pPr>
              <a:lnSpc>
                <a:spcPct val="90000"/>
              </a:lnSpc>
            </a:pPr>
            <a:r>
              <a:rPr lang="cs-CZ" sz="2000" b="1" dirty="0" smtClean="0">
                <a:latin typeface="Times New Roman" pitchFamily="18" charset="0"/>
              </a:rPr>
              <a:t>Příklady projektů alternativní komunitní ekonomiky </a:t>
            </a:r>
          </a:p>
          <a:p>
            <a:pPr>
              <a:lnSpc>
                <a:spcPct val="90000"/>
              </a:lnSpc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Příprava případové studie sociálního podniku</a:t>
            </a:r>
            <a:endParaRPr lang="cs-CZ" sz="2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>
                <a:latin typeface="Times New Roman" pitchFamily="18" charset="0"/>
              </a:rPr>
              <a:t>Příklady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-242888" y="1509713"/>
            <a:ext cx="7772401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>
                <a:hlinkClick r:id="rId2"/>
              </a:rPr>
              <a:t>http://junuvstatek.cz</a:t>
            </a:r>
            <a:r>
              <a:rPr lang="cs-CZ" smtClean="0"/>
              <a:t> </a:t>
            </a:r>
          </a:p>
          <a:p>
            <a:r>
              <a:rPr lang="cs-CZ" smtClean="0"/>
              <a:t>(první sociální firma v ČR)</a:t>
            </a:r>
          </a:p>
          <a:p>
            <a:r>
              <a:rPr lang="cs-CZ" smtClean="0">
                <a:hlinkClick r:id="rId3"/>
              </a:rPr>
              <a:t>http://www.ceske-socialni-podnikani.cz/socialni-podnikani/videa?start=24</a:t>
            </a:r>
            <a:endParaRPr lang="cs-CZ" smtClean="0"/>
          </a:p>
          <a:p>
            <a:r>
              <a:rPr lang="cs-CZ" smtClean="0">
                <a:hlinkClick r:id="rId4"/>
              </a:rPr>
              <a:t>http://www.idobnet.cz/news/modry-domecek-centrum-kultury-i-socialni-firma</a:t>
            </a:r>
            <a:endParaRPr lang="cs-CZ" smtClean="0"/>
          </a:p>
          <a:p>
            <a:r>
              <a:rPr lang="cs-CZ" smtClean="0">
                <a:hlinkClick r:id="rId5"/>
              </a:rPr>
              <a:t>/</a:t>
            </a:r>
            <a:endParaRPr lang="cs-CZ" smtClean="0"/>
          </a:p>
          <a:p>
            <a:endParaRPr lang="cs-CZ" smtClean="0"/>
          </a:p>
          <a:p>
            <a:endParaRPr lang="cs-CZ" smtClean="0">
              <a:latin typeface="Times New Roman" pitchFamily="18" charset="0"/>
            </a:endParaRPr>
          </a:p>
          <a:p>
            <a:pPr>
              <a:buFont typeface="Arial" charset="0"/>
              <a:buNone/>
            </a:pPr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z="3600" smtClean="0">
                <a:cs typeface="Times New Roman" pitchFamily="18" charset="0"/>
              </a:rPr>
              <a:t>Požadavky na studenta</a:t>
            </a:r>
            <a:r>
              <a:rPr lang="cs-CZ" smtClean="0">
                <a:cs typeface="Times New Roman" pitchFamily="18" charset="0"/>
              </a:rPr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dirty="0" smtClean="0"/>
              <a:t>Účast na přednáškách i seminářích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Příprava případové studie sociálního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podniku </a:t>
            </a:r>
            <a:r>
              <a:rPr lang="cs-CZ" dirty="0" smtClean="0">
                <a:latin typeface="Times New Roman" pitchFamily="18" charset="0"/>
              </a:rPr>
              <a:t>a </a:t>
            </a:r>
            <a:r>
              <a:rPr lang="cs-CZ" dirty="0" smtClean="0">
                <a:latin typeface="Times New Roman" pitchFamily="18" charset="0"/>
              </a:rPr>
              <a:t>odevzdání (elektronicky + vytištěné) do konce semestru</a:t>
            </a:r>
          </a:p>
          <a:p>
            <a:pPr>
              <a:buFont typeface="Arial" charset="0"/>
              <a:buNone/>
            </a:pPr>
            <a:r>
              <a:rPr lang="cs-CZ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Data přednášek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 bwMode="auto">
          <a:xfrm>
            <a:off x="457200" y="1793875"/>
            <a:ext cx="8229600" cy="43322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kontrola našich diářů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05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b="1" smtClean="0">
                <a:cs typeface="Times New Roman" pitchFamily="18" charset="0"/>
              </a:rPr>
              <a:t> </a:t>
            </a:r>
            <a:r>
              <a:rPr lang="cs-CZ" smtClean="0">
                <a:cs typeface="Times New Roman" pitchFamily="18" charset="0"/>
              </a:rPr>
              <a:t/>
            </a:r>
            <a:br>
              <a:rPr lang="cs-CZ" smtClean="0">
                <a:cs typeface="Times New Roman" pitchFamily="18" charset="0"/>
              </a:rPr>
            </a:br>
            <a:r>
              <a:rPr lang="cs-CZ" sz="2400" b="1" smtClean="0">
                <a:cs typeface="Times New Roman" pitchFamily="18" charset="0"/>
              </a:rPr>
              <a:t>Literatura</a:t>
            </a:r>
            <a:r>
              <a:rPr lang="cs-CZ" sz="3600" smtClean="0">
                <a:cs typeface="Times New Roman" pitchFamily="18" charset="0"/>
              </a:rPr>
              <a:t> </a:t>
            </a:r>
          </a:p>
        </p:txBody>
      </p:sp>
      <p:sp>
        <p:nvSpPr>
          <p:cNvPr id="8195" name="Rectangle 205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09688"/>
            <a:ext cx="7772400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cs-CZ" sz="1800" b="1" smtClean="0">
                <a:cs typeface="Times New Roman" pitchFamily="18" charset="0"/>
              </a:rPr>
              <a:t>Základní:</a:t>
            </a:r>
            <a:r>
              <a:rPr lang="cs-CZ" sz="1800" smtClean="0">
                <a:cs typeface="Times New Roman" pitchFamily="18" charset="0"/>
              </a:rPr>
              <a:t> Dohnalová, M., </a:t>
            </a:r>
            <a:r>
              <a:rPr lang="cs-CZ" sz="1800" i="1" smtClean="0">
                <a:cs typeface="Times New Roman" pitchFamily="18" charset="0"/>
              </a:rPr>
              <a:t>Sociální ekonomika v evropském měřítku.</a:t>
            </a:r>
            <a:r>
              <a:rPr lang="cs-CZ" sz="1800" smtClean="0">
                <a:cs typeface="Times New Roman" pitchFamily="18" charset="0"/>
              </a:rPr>
              <a:t> Brno 2006</a:t>
            </a:r>
          </a:p>
          <a:p>
            <a:pPr>
              <a:lnSpc>
                <a:spcPct val="90000"/>
              </a:lnSpc>
            </a:pPr>
            <a:r>
              <a:rPr lang="cs-CZ" sz="1800" b="1" smtClean="0">
                <a:latin typeface="Times New Roman" pitchFamily="18" charset="0"/>
              </a:rPr>
              <a:t>Doporučené</a:t>
            </a:r>
            <a:r>
              <a:rPr lang="cs-CZ" sz="1800" b="1" smtClean="0">
                <a:cs typeface="Times New Roman" pitchFamily="18" charset="0"/>
              </a:rPr>
              <a:t>:</a:t>
            </a:r>
            <a:r>
              <a:rPr lang="cs-CZ" sz="1800" smtClean="0">
                <a:cs typeface="Times New Roman" pitchFamily="18" charset="0"/>
              </a:rPr>
              <a:t> Feierabend, L., </a:t>
            </a:r>
            <a:r>
              <a:rPr lang="cs-CZ" sz="1800" i="1" smtClean="0">
                <a:cs typeface="Times New Roman" pitchFamily="18" charset="0"/>
              </a:rPr>
              <a:t>Zemědělské družstevnictví v Československu do roku 1952.</a:t>
            </a:r>
            <a:r>
              <a:rPr lang="cs-CZ" sz="1800" smtClean="0">
                <a:cs typeface="Times New Roman" pitchFamily="18" charset="0"/>
              </a:rPr>
              <a:t> Stehlík 2007</a:t>
            </a:r>
          </a:p>
          <a:p>
            <a:pPr>
              <a:lnSpc>
                <a:spcPct val="90000"/>
              </a:lnSpc>
            </a:pPr>
            <a:r>
              <a:rPr lang="cs-CZ" sz="1800" b="1" smtClean="0">
                <a:cs typeface="Times New Roman" pitchFamily="18" charset="0"/>
              </a:rPr>
              <a:t>Základní:</a:t>
            </a:r>
            <a:r>
              <a:rPr lang="cs-CZ" sz="1800" smtClean="0">
                <a:cs typeface="Times New Roman" pitchFamily="18" charset="0"/>
              </a:rPr>
              <a:t> Johanisová, N., Kde peníze jsou služebníkem, nikoli pánem. Stehlík 2008</a:t>
            </a:r>
          </a:p>
          <a:p>
            <a:pPr>
              <a:lnSpc>
                <a:spcPct val="90000"/>
              </a:lnSpc>
            </a:pPr>
            <a:r>
              <a:rPr lang="cs-CZ" sz="1800" b="1" smtClean="0">
                <a:cs typeface="Times New Roman" pitchFamily="18" charset="0"/>
              </a:rPr>
              <a:t>Další texty o sociální ekonomice dle vlastního výběru</a:t>
            </a:r>
            <a:r>
              <a:rPr lang="cs-CZ" sz="1800" smtClean="0">
                <a:cs typeface="Times New Roman" pitchFamily="18" charset="0"/>
              </a:rPr>
              <a:t>  </a:t>
            </a:r>
            <a:r>
              <a:rPr lang="cs-CZ" sz="1800" b="1" smtClean="0">
                <a:cs typeface="Times New Roman" pitchFamily="18" charset="0"/>
              </a:rPr>
              <a:t>a doporučení lektorky kurzu</a:t>
            </a:r>
          </a:p>
          <a:p>
            <a:pPr>
              <a:lnSpc>
                <a:spcPct val="90000"/>
              </a:lnSpc>
            </a:pPr>
            <a:r>
              <a:rPr lang="cs-CZ" sz="1800" b="1" smtClean="0">
                <a:cs typeface="Times New Roman" pitchFamily="18" charset="0"/>
              </a:rPr>
              <a:t>Základní:</a:t>
            </a:r>
            <a:r>
              <a:rPr lang="cs-CZ" sz="180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1800" smtClean="0">
                <a:ea typeface="Arial Unicode MS" pitchFamily="34" charset="-128"/>
                <a:cs typeface="Arial Unicode MS" pitchFamily="34" charset="-128"/>
                <a:hlinkClick r:id="rId2"/>
              </a:rPr>
              <a:t>www.ceske-socialni-podnikani.cz</a:t>
            </a:r>
            <a:endParaRPr lang="cs-CZ" sz="1800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cs-CZ" sz="1800" b="1" smtClean="0">
                <a:cs typeface="Times New Roman" pitchFamily="18" charset="0"/>
              </a:rPr>
              <a:t>Doporučená:</a:t>
            </a:r>
            <a:r>
              <a:rPr lang="cs-CZ" sz="1800" smtClean="0">
                <a:cs typeface="Times New Roman" pitchFamily="18" charset="0"/>
              </a:rPr>
              <a:t> Borzaga.C, Defourny.J. ed, </a:t>
            </a:r>
            <a:r>
              <a:rPr lang="cs-CZ" sz="1800" i="1" smtClean="0">
                <a:cs typeface="Times New Roman" pitchFamily="18" charset="0"/>
              </a:rPr>
              <a:t>The Emergence of Social Enterprise.</a:t>
            </a:r>
            <a:r>
              <a:rPr lang="cs-CZ" sz="1800" smtClean="0">
                <a:cs typeface="Times New Roman" pitchFamily="18" charset="0"/>
              </a:rPr>
              <a:t> London 2001 </a:t>
            </a:r>
          </a:p>
          <a:p>
            <a:pPr>
              <a:lnSpc>
                <a:spcPct val="90000"/>
              </a:lnSpc>
            </a:pPr>
            <a:r>
              <a:rPr lang="cs-CZ" sz="1800" b="1" smtClean="0">
                <a:cs typeface="Times New Roman" pitchFamily="18" charset="0"/>
              </a:rPr>
              <a:t>Doporučená:</a:t>
            </a:r>
            <a:r>
              <a:rPr lang="cs-CZ" sz="1800" smtClean="0">
                <a:cs typeface="Times New Roman" pitchFamily="18" charset="0"/>
              </a:rPr>
              <a:t> Schumacher, E.F., </a:t>
            </a:r>
            <a:r>
              <a:rPr lang="cs-CZ" sz="1800" i="1" smtClean="0">
                <a:cs typeface="Times New Roman" pitchFamily="18" charset="0"/>
              </a:rPr>
              <a:t>Malé je milé</a:t>
            </a:r>
            <a:r>
              <a:rPr lang="cs-CZ" sz="1800" smtClean="0">
                <a:cs typeface="Times New Roman" pitchFamily="18" charset="0"/>
              </a:rPr>
              <a:t>. Brno: Doplněk 2000</a:t>
            </a:r>
          </a:p>
          <a:p>
            <a:pPr>
              <a:lnSpc>
                <a:spcPct val="90000"/>
              </a:lnSpc>
            </a:pPr>
            <a:r>
              <a:rPr lang="cs-CZ" sz="1800" b="1" smtClean="0">
                <a:cs typeface="Times New Roman" pitchFamily="18" charset="0"/>
              </a:rPr>
              <a:t>Doporučená</a:t>
            </a:r>
            <a:r>
              <a:rPr lang="cs-CZ" sz="1800" smtClean="0">
                <a:cs typeface="Times New Roman" pitchFamily="18" charset="0"/>
              </a:rPr>
              <a:t>: Sociální podnikání: 10 úspěšných příkladů z Evropy. Praha: Nový Prostor, o.s. 2008 </a:t>
            </a:r>
          </a:p>
          <a:p>
            <a:pPr>
              <a:lnSpc>
                <a:spcPct val="90000"/>
              </a:lnSpc>
            </a:pPr>
            <a:r>
              <a:rPr lang="cs-CZ" sz="1800" b="1" smtClean="0">
                <a:cs typeface="Times New Roman" pitchFamily="18" charset="0"/>
              </a:rPr>
              <a:t>Doporučená:</a:t>
            </a:r>
            <a:r>
              <a:rPr lang="cs-CZ" sz="1800" smtClean="0">
                <a:cs typeface="Times New Roman" pitchFamily="18" charset="0"/>
              </a:rPr>
              <a:t> Giddens, A. </a:t>
            </a:r>
            <a:r>
              <a:rPr lang="cs-CZ" sz="1800" b="1" smtClean="0">
                <a:cs typeface="Times New Roman" pitchFamily="18" charset="0"/>
              </a:rPr>
              <a:t>Třetí cesta a její kritici</a:t>
            </a:r>
            <a:r>
              <a:rPr lang="cs-CZ" sz="1800" smtClean="0">
                <a:cs typeface="Times New Roman" pitchFamily="18" charset="0"/>
              </a:rPr>
              <a:t>. Praha: Mladá fronta, 2004. </a:t>
            </a:r>
          </a:p>
          <a:p>
            <a:pPr>
              <a:lnSpc>
                <a:spcPct val="90000"/>
              </a:lnSpc>
            </a:pPr>
            <a:endParaRPr lang="cs-CZ" sz="1800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cs-CZ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materiály a korespondence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dirty="0" smtClean="0"/>
              <a:t>ukládání materiálů do IS</a:t>
            </a:r>
          </a:p>
          <a:p>
            <a:r>
              <a:rPr lang="cs-CZ" dirty="0" smtClean="0"/>
              <a:t>korespondence: </a:t>
            </a:r>
            <a:r>
              <a:rPr lang="cs-CZ" dirty="0" err="1" smtClean="0">
                <a:hlinkClick r:id="rId2"/>
              </a:rPr>
              <a:t>stastna</a:t>
            </a:r>
            <a:r>
              <a:rPr lang="cs-CZ" dirty="0" smtClean="0">
                <a:hlinkClick r:id="rId2"/>
              </a:rPr>
              <a:t>@</a:t>
            </a:r>
            <a:r>
              <a:rPr lang="cs-CZ" dirty="0" err="1" smtClean="0">
                <a:hlinkClick r:id="rId2"/>
              </a:rPr>
              <a:t>etf.cuni.cz</a:t>
            </a:r>
            <a:endParaRPr lang="cs-CZ" dirty="0" smtClean="0"/>
          </a:p>
          <a:p>
            <a:pPr>
              <a:buFont typeface="Arial" charset="0"/>
              <a:buNone/>
            </a:pPr>
            <a:endParaRPr lang="cs-CZ" dirty="0" smtClean="0"/>
          </a:p>
          <a:p>
            <a:endParaRPr lang="cs-CZ" dirty="0" smtClean="0"/>
          </a:p>
          <a:p>
            <a:pPr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F UK slide 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Designs\Modrý čtverečkovaný sešit.pot</Template>
  <TotalTime>707</TotalTime>
  <Words>214</Words>
  <Application>Microsoft Office PowerPoint</Application>
  <PresentationFormat>Předvádění na obrazovce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Arial Unicode MS</vt:lpstr>
      <vt:lpstr>FF UK slide 3</vt:lpstr>
      <vt:lpstr>Sociální ekonomika  PhDr. Jaroslava Šťastná, PhD. </vt:lpstr>
      <vt:lpstr> Sociální ekonomika</vt:lpstr>
      <vt:lpstr>Obsah kurzu</vt:lpstr>
      <vt:lpstr>Příklady</vt:lpstr>
      <vt:lpstr>Požadavky na studenta </vt:lpstr>
      <vt:lpstr> Data přednášek</vt:lpstr>
      <vt:lpstr>  Literatura </vt:lpstr>
      <vt:lpstr>materiály a korespondence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Hundák</dc:creator>
  <cp:lastModifiedBy>Jaroslava Šťastná</cp:lastModifiedBy>
  <cp:revision>95</cp:revision>
  <dcterms:created xsi:type="dcterms:W3CDTF">2011-12-09T11:58:15Z</dcterms:created>
  <dcterms:modified xsi:type="dcterms:W3CDTF">2018-03-02T08:19:57Z</dcterms:modified>
</cp:coreProperties>
</file>