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92" r:id="rId10"/>
    <p:sldId id="27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6A4245-4539-46DE-B60A-E9302AE66204}" type="datetimeFigureOut">
              <a:rPr lang="cs-CZ" smtClean="0"/>
              <a:t>26.1.2017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B21561-8250-496F-9BBC-C1C9DC584326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nám může být </a:t>
            </a:r>
            <a:r>
              <a:rPr lang="cs-CZ" dirty="0" err="1" smtClean="0"/>
              <a:t>sg</a:t>
            </a:r>
            <a:r>
              <a:rPr lang="cs-CZ" dirty="0" smtClean="0"/>
              <a:t>.?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Poznání kulturních rozdílů - nové perspektivy, odstraňování předsudků</a:t>
            </a:r>
          </a:p>
          <a:p>
            <a:r>
              <a:rPr lang="cs-CZ" dirty="0" smtClean="0"/>
              <a:t>Hodnocení úspěšnosti praktických přístupů  - </a:t>
            </a:r>
            <a:r>
              <a:rPr lang="cs-CZ" dirty="0" err="1" smtClean="0"/>
              <a:t>sg.výzkum</a:t>
            </a:r>
            <a:endParaRPr lang="cs-CZ" dirty="0" smtClean="0"/>
          </a:p>
          <a:p>
            <a:r>
              <a:rPr lang="cs-CZ" dirty="0" smtClean="0"/>
              <a:t>Sebepoznání – čím více lidé vědí o fungování společnosti, tím lépe jí mohou ovlivňovat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historie nikoho nezabije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Zájem o dění ve společnosti odedávna</a:t>
            </a:r>
          </a:p>
          <a:p>
            <a:r>
              <a:rPr lang="cs-CZ" dirty="0" smtClean="0"/>
              <a:t>Systematické zkoumání od 19.st.</a:t>
            </a:r>
          </a:p>
          <a:p>
            <a:endParaRPr lang="cs-CZ" dirty="0" smtClean="0"/>
          </a:p>
          <a:p>
            <a:r>
              <a:rPr lang="cs-CZ" dirty="0" smtClean="0"/>
              <a:t>Proč?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Sg</a:t>
            </a:r>
            <a:r>
              <a:rPr lang="cs-CZ" dirty="0" smtClean="0"/>
              <a:t>. V kontextu převratných společenských změn – francouzská revoluce, průmyslová revoluce, rozvoj věd</a:t>
            </a:r>
          </a:p>
          <a:p>
            <a:r>
              <a:rPr lang="cs-CZ" dirty="0" smtClean="0"/>
              <a:t>Věda se nažila nahradit náboženství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August </a:t>
            </a:r>
            <a:r>
              <a:rPr lang="cs-CZ" dirty="0" err="1" smtClean="0"/>
              <a:t>Comte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Vynalezl pojem „sociologie“ (nejdříve sociální fyzika)</a:t>
            </a:r>
          </a:p>
          <a:p>
            <a:r>
              <a:rPr lang="cs-CZ" dirty="0" smtClean="0"/>
              <a:t>Zkoumání společnosti na vědeckých základech</a:t>
            </a:r>
          </a:p>
          <a:p>
            <a:r>
              <a:rPr lang="cs-CZ" dirty="0" smtClean="0"/>
              <a:t>Sociologii vnímal jako exaktní vědu podobnou fyzice, chemii apod.</a:t>
            </a:r>
          </a:p>
          <a:p>
            <a:r>
              <a:rPr lang="cs-CZ" dirty="0" smtClean="0"/>
              <a:t>Navrhl plány na změnu společnosti na základě vědeckého zkoumání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Émile</a:t>
            </a:r>
            <a:r>
              <a:rPr lang="cs-CZ" dirty="0" smtClean="0"/>
              <a:t> </a:t>
            </a:r>
            <a:r>
              <a:rPr lang="cs-CZ" dirty="0" err="1" smtClean="0"/>
              <a:t>Durkheim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Vycházel z </a:t>
            </a:r>
            <a:r>
              <a:rPr lang="cs-CZ" dirty="0" err="1" smtClean="0"/>
              <a:t>Comta</a:t>
            </a:r>
            <a:r>
              <a:rPr lang="cs-CZ" dirty="0" smtClean="0"/>
              <a:t>, ale kritizoval jeho myšlenky jako „spekulativní a vágní“</a:t>
            </a:r>
          </a:p>
          <a:p>
            <a:r>
              <a:rPr lang="cs-CZ" dirty="0" smtClean="0"/>
              <a:t>Zdůrazňoval zkoumání „sociálních faktů“  jako objektivních věcí</a:t>
            </a:r>
          </a:p>
          <a:p>
            <a:r>
              <a:rPr lang="cs-CZ" dirty="0" smtClean="0"/>
              <a:t>Zabýval se změnami ve společnosti a procesem dělby práce. </a:t>
            </a:r>
          </a:p>
          <a:p>
            <a:r>
              <a:rPr lang="cs-CZ" dirty="0" smtClean="0"/>
              <a:t>Upozornil, že převratné změny ve společnosti vyvolávají sociální problémy</a:t>
            </a:r>
          </a:p>
          <a:p>
            <a:r>
              <a:rPr lang="cs-CZ" dirty="0" smtClean="0"/>
              <a:t>Anomie – pocit nezařazenosti, bezradnosti, následek moderní společnosti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Sebevraždy - 1897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sebevražedného chování</a:t>
            </a:r>
          </a:p>
          <a:p>
            <a:r>
              <a:rPr lang="cs-CZ" dirty="0" smtClean="0"/>
              <a:t>Osobní čin x značný společenský vliv</a:t>
            </a:r>
          </a:p>
          <a:p>
            <a:r>
              <a:rPr lang="cs-CZ" dirty="0" err="1" smtClean="0"/>
              <a:t>Durkheim</a:t>
            </a:r>
            <a:r>
              <a:rPr lang="cs-CZ" dirty="0" smtClean="0"/>
              <a:t> prokázal vnější vlivy – statistické pravidelnosti</a:t>
            </a:r>
          </a:p>
          <a:p>
            <a:r>
              <a:rPr lang="cs-CZ" dirty="0" smtClean="0"/>
              <a:t>Klasické </a:t>
            </a:r>
            <a:r>
              <a:rPr lang="cs-CZ" dirty="0" err="1" smtClean="0"/>
              <a:t>sg.dílo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Marx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Materialistické pojetí  - hlavním hybatelem změn jsou materiální podmínky a konflikty mezi třídami</a:t>
            </a:r>
          </a:p>
          <a:p>
            <a:r>
              <a:rPr lang="cs-CZ" dirty="0" smtClean="0"/>
              <a:t>Kapitalismus jako třídní společnost měl být nahrazen společností, kde zanikne nerovnost mezi lidmi.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Max Weber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o porozumění sociálním změnám</a:t>
            </a:r>
          </a:p>
          <a:p>
            <a:r>
              <a:rPr lang="cs-CZ" dirty="0" smtClean="0"/>
              <a:t>Kritik Marxe – třídní konflikt nehraje zásadní roli</a:t>
            </a:r>
          </a:p>
          <a:p>
            <a:r>
              <a:rPr lang="cs-CZ" dirty="0" smtClean="0"/>
              <a:t>Důraz na myšlenky a hodnoty jako hybatele změn ve společnosti</a:t>
            </a:r>
          </a:p>
          <a:p>
            <a:r>
              <a:rPr lang="cs-CZ" dirty="0" smtClean="0"/>
              <a:t>Věda a byrokracie má vliv na charakter společnosti</a:t>
            </a:r>
          </a:p>
          <a:p>
            <a:r>
              <a:rPr lang="cs-CZ" dirty="0" smtClean="0"/>
              <a:t>Racionalizace – snaha o co nejefektivnější organizaci sociálního a ekonomického života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Kultura, společnost a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Nejčastější pojmy v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Kultura</a:t>
            </a:r>
            <a:r>
              <a:rPr lang="cs-CZ" dirty="0" smtClean="0"/>
              <a:t> je tvořena hodnotami, normami a hmotnými statky</a:t>
            </a:r>
          </a:p>
          <a:p>
            <a:endParaRPr lang="cs-CZ" dirty="0" smtClean="0"/>
          </a:p>
          <a:p>
            <a:r>
              <a:rPr lang="cs-CZ" dirty="0" smtClean="0"/>
              <a:t>Jakými hodnotami, normami a statky je tvořena naše kultura?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Společnost</a:t>
            </a:r>
            <a:r>
              <a:rPr lang="cs-CZ" dirty="0" smtClean="0"/>
              <a:t> je systém vzájemných vztahů spojujících jednotlivce</a:t>
            </a:r>
          </a:p>
          <a:p>
            <a:r>
              <a:rPr lang="cs-CZ" dirty="0" smtClean="0"/>
              <a:t>Úzký vztah mezi kulturou a společností, jedno bez druhého neexistuje</a:t>
            </a:r>
          </a:p>
          <a:p>
            <a:r>
              <a:rPr lang="cs-CZ" dirty="0" smtClean="0"/>
              <a:t>Bez kultury nejme lidmi.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sociologie? </a:t>
            </a:r>
          </a:p>
          <a:p>
            <a:r>
              <a:rPr lang="cs-CZ" dirty="0" smtClean="0"/>
              <a:t>Co bych se chtěl/a dozvědět?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Rozmanitost kultur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a normy různých kultur jsou rozmanité</a:t>
            </a:r>
          </a:p>
          <a:p>
            <a:r>
              <a:rPr lang="cs-CZ" dirty="0" smtClean="0"/>
              <a:t>Malá společenství </a:t>
            </a:r>
            <a:r>
              <a:rPr lang="cs-CZ" dirty="0" err="1" smtClean="0"/>
              <a:t>homogenější</a:t>
            </a:r>
            <a:r>
              <a:rPr lang="cs-CZ" dirty="0" smtClean="0"/>
              <a:t>, velké společnosti vnitřně rozmanité - subkultury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Jaké znáte kulturní odlišnosti?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identita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Každá kultura má jedinečné vzorce chování</a:t>
            </a:r>
          </a:p>
          <a:p>
            <a:r>
              <a:rPr lang="cs-CZ" dirty="0" smtClean="0"/>
              <a:t>Studie </a:t>
            </a:r>
            <a:r>
              <a:rPr lang="cs-CZ" dirty="0" err="1" smtClean="0"/>
              <a:t>Načiremů</a:t>
            </a:r>
            <a:r>
              <a:rPr lang="cs-CZ" dirty="0" smtClean="0"/>
              <a:t> </a:t>
            </a:r>
            <a:r>
              <a:rPr lang="cs-CZ" dirty="0" err="1" smtClean="0"/>
              <a:t>Horace</a:t>
            </a:r>
            <a:r>
              <a:rPr lang="cs-CZ" dirty="0" smtClean="0"/>
              <a:t> </a:t>
            </a:r>
            <a:r>
              <a:rPr lang="cs-CZ" dirty="0" err="1" smtClean="0"/>
              <a:t>Minera</a:t>
            </a:r>
            <a:r>
              <a:rPr lang="cs-CZ" dirty="0" smtClean="0"/>
              <a:t> (1956)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Chování a praktiky nelze pochopit odděleně od celé kultury x vlastní významy a hodnoty </a:t>
            </a:r>
            <a:r>
              <a:rPr lang="cs-CZ" dirty="0" err="1" smtClean="0"/>
              <a:t>sogiologa</a:t>
            </a:r>
            <a:endParaRPr lang="cs-CZ" dirty="0" smtClean="0"/>
          </a:p>
          <a:p>
            <a:r>
              <a:rPr lang="cs-CZ" dirty="0" err="1" smtClean="0"/>
              <a:t>Etnocentrismus</a:t>
            </a:r>
            <a:r>
              <a:rPr lang="cs-CZ" dirty="0" smtClean="0"/>
              <a:t> – posuzování jiných kultur podle našich vlastních měřítek – snaha o minimalizaci v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Proces začlenění do společnosti </a:t>
            </a:r>
          </a:p>
          <a:p>
            <a:r>
              <a:rPr lang="cs-CZ" dirty="0" smtClean="0"/>
              <a:t>Nejen pasivní příjem, ale aktivní účast</a:t>
            </a:r>
          </a:p>
          <a:p>
            <a:r>
              <a:rPr lang="cs-CZ" dirty="0" smtClean="0"/>
              <a:t>Socializace vytváří vazby mezi generacemi</a:t>
            </a:r>
          </a:p>
          <a:p>
            <a:r>
              <a:rPr lang="cs-CZ" dirty="0" smtClean="0"/>
              <a:t>Socializace trvá celý život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vrozené a co je dáno výchovou?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Nesocializované děti – „chlapec z </a:t>
            </a:r>
            <a:r>
              <a:rPr lang="cs-CZ" dirty="0" err="1" smtClean="0"/>
              <a:t>Aveyronu</a:t>
            </a:r>
            <a:r>
              <a:rPr lang="cs-CZ" dirty="0" smtClean="0"/>
              <a:t>“, „Genie z Kalifornie“</a:t>
            </a:r>
          </a:p>
          <a:p>
            <a:r>
              <a:rPr lang="cs-CZ" dirty="0" smtClean="0"/>
              <a:t>„kritická období“ pro učení</a:t>
            </a:r>
          </a:p>
          <a:p>
            <a:r>
              <a:rPr lang="cs-CZ" dirty="0" smtClean="0"/>
              <a:t>Socializace probíhá v kontaktu s lidmi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Rané fáze 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novorozence na známý hlas</a:t>
            </a:r>
          </a:p>
          <a:p>
            <a:r>
              <a:rPr lang="cs-CZ" dirty="0" smtClean="0"/>
              <a:t>Reakce na lidskou tvář</a:t>
            </a:r>
          </a:p>
          <a:p>
            <a:r>
              <a:rPr lang="cs-CZ" dirty="0" smtClean="0"/>
              <a:t>Úsměv a pláč – univerzální vs. velké kulturní rozdíly</a:t>
            </a:r>
          </a:p>
          <a:p>
            <a:r>
              <a:rPr lang="cs-CZ" dirty="0" smtClean="0"/>
              <a:t>Vazba na pečující osobu – univerzální vs. různé projevy</a:t>
            </a:r>
          </a:p>
          <a:p>
            <a:r>
              <a:rPr lang="cs-CZ" dirty="0" smtClean="0"/>
              <a:t>Projevy pečujících osob – různé na stejné reakce</a:t>
            </a:r>
          </a:p>
          <a:p>
            <a:endParaRPr lang="cs-CZ" dirty="0" smtClean="0"/>
          </a:p>
          <a:p>
            <a:r>
              <a:rPr lang="cs-CZ" dirty="0" smtClean="0"/>
              <a:t>Narušení procesu socializace – deprivace, trauma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Dětství</a:t>
            </a:r>
            <a:r>
              <a:rPr lang="cs-CZ" dirty="0" smtClean="0"/>
              <a:t> – poměrně nový koncept , děti bývaly malí dospělí, změna po průmyslové revoluci</a:t>
            </a:r>
          </a:p>
          <a:p>
            <a:r>
              <a:rPr lang="cs-CZ" dirty="0" smtClean="0"/>
              <a:t>Moderní společnosti jsou pedocentrické (orientované na dítě)</a:t>
            </a:r>
          </a:p>
          <a:p>
            <a:r>
              <a:rPr lang="cs-CZ" b="1" dirty="0" smtClean="0"/>
              <a:t>Dospívání </a:t>
            </a:r>
            <a:r>
              <a:rPr lang="cs-CZ" dirty="0" smtClean="0"/>
              <a:t>– univerzální biologické změny </a:t>
            </a:r>
            <a:r>
              <a:rPr lang="cs-CZ" dirty="0" err="1" smtClean="0"/>
              <a:t>vs.odlišná</a:t>
            </a:r>
            <a:r>
              <a:rPr lang="cs-CZ" dirty="0" smtClean="0"/>
              <a:t> reakce společnosti</a:t>
            </a:r>
          </a:p>
          <a:p>
            <a:r>
              <a:rPr lang="cs-CZ" dirty="0" smtClean="0"/>
              <a:t>V moderních společnostech obtížné a dlouhé období, chybí přechodové rituály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Mladý dospělý </a:t>
            </a:r>
            <a:r>
              <a:rPr lang="cs-CZ" dirty="0" smtClean="0"/>
              <a:t>–„vynořující se dospělost“(</a:t>
            </a:r>
            <a:r>
              <a:rPr lang="cs-CZ" dirty="0" err="1" smtClean="0"/>
              <a:t>emerging</a:t>
            </a:r>
            <a:r>
              <a:rPr lang="cs-CZ" dirty="0" smtClean="0"/>
              <a:t> </a:t>
            </a:r>
            <a:r>
              <a:rPr lang="cs-CZ" dirty="0" err="1" smtClean="0"/>
              <a:t>adulthood</a:t>
            </a:r>
            <a:r>
              <a:rPr lang="cs-CZ" dirty="0" smtClean="0"/>
              <a:t>) </a:t>
            </a:r>
          </a:p>
          <a:p>
            <a:r>
              <a:rPr lang="cs-CZ" b="1" dirty="0" smtClean="0"/>
              <a:t>Střední věk – </a:t>
            </a:r>
            <a:r>
              <a:rPr lang="cs-CZ" dirty="0" smtClean="0"/>
              <a:t>očekávání vysokého věku x vysoká úmrtnost dříve</a:t>
            </a:r>
          </a:p>
          <a:p>
            <a:r>
              <a:rPr lang="cs-CZ" dirty="0" smtClean="0"/>
              <a:t>Větší zátěž – užší sociální sítě, teror příležitostí (partner, práce..), krize středního věku</a:t>
            </a:r>
          </a:p>
          <a:p>
            <a:r>
              <a:rPr lang="cs-CZ" b="1" dirty="0" smtClean="0"/>
              <a:t>Stáří </a:t>
            </a:r>
            <a:r>
              <a:rPr lang="cs-CZ" dirty="0" smtClean="0"/>
              <a:t>– úcta v tradičních společnostech </a:t>
            </a:r>
            <a:r>
              <a:rPr lang="cs-CZ" dirty="0" err="1" smtClean="0"/>
              <a:t>vs.ztráta</a:t>
            </a:r>
            <a:r>
              <a:rPr lang="cs-CZ" dirty="0" smtClean="0"/>
              <a:t> autority v moderních spol.</a:t>
            </a:r>
          </a:p>
          <a:p>
            <a:r>
              <a:rPr lang="cs-CZ" dirty="0" smtClean="0"/>
              <a:t>- kvalita života ve stáří</a:t>
            </a:r>
          </a:p>
          <a:p>
            <a:r>
              <a:rPr lang="cs-CZ" b="1" dirty="0" smtClean="0"/>
              <a:t>Smrt</a:t>
            </a:r>
            <a:r>
              <a:rPr lang="cs-CZ" dirty="0" smtClean="0"/>
              <a:t> – dříve smrt viditelnější vs. „vytěsněná smrt“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Rozmanitost kultur vs. Kulturní univerzálie</a:t>
            </a:r>
          </a:p>
          <a:p>
            <a:r>
              <a:rPr lang="cs-CZ" dirty="0" smtClean="0"/>
              <a:t>Kulturní univerzálie – společné znaky, které nacházíme v (téměř) všech kulturách. </a:t>
            </a:r>
          </a:p>
          <a:p>
            <a:endParaRPr lang="cs-CZ" dirty="0" smtClean="0"/>
          </a:p>
          <a:p>
            <a:r>
              <a:rPr lang="cs-CZ" dirty="0" smtClean="0"/>
              <a:t>Jaké znáte kulturní univerzálie?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univerzálie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Jazyk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Manželství</a:t>
            </a:r>
          </a:p>
          <a:p>
            <a:r>
              <a:rPr lang="cs-CZ" dirty="0" smtClean="0"/>
              <a:t>Náboženské rituály</a:t>
            </a:r>
          </a:p>
          <a:p>
            <a:r>
              <a:rPr lang="cs-CZ" dirty="0" smtClean="0"/>
              <a:t>Majetková práva</a:t>
            </a:r>
          </a:p>
          <a:p>
            <a:r>
              <a:rPr lang="cs-CZ" dirty="0" smtClean="0"/>
              <a:t>Zákaz incestu</a:t>
            </a:r>
          </a:p>
          <a:p>
            <a:r>
              <a:rPr lang="cs-CZ" dirty="0" smtClean="0"/>
              <a:t>Umění</a:t>
            </a:r>
          </a:p>
          <a:p>
            <a:r>
              <a:rPr lang="cs-CZ" dirty="0" smtClean="0"/>
              <a:t>Tanec</a:t>
            </a:r>
          </a:p>
          <a:p>
            <a:r>
              <a:rPr lang="cs-CZ" dirty="0" smtClean="0"/>
              <a:t>Zdobení těla</a:t>
            </a:r>
          </a:p>
          <a:p>
            <a:r>
              <a:rPr lang="cs-CZ" dirty="0" smtClean="0"/>
              <a:t>Hry 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Dávání darů</a:t>
            </a:r>
          </a:p>
          <a:p>
            <a:r>
              <a:rPr lang="cs-CZ" dirty="0" smtClean="0"/>
              <a:t>Žertování </a:t>
            </a:r>
          </a:p>
          <a:p>
            <a:r>
              <a:rPr lang="cs-CZ" dirty="0" smtClean="0"/>
              <a:t>Hygienická pravidla</a:t>
            </a:r>
          </a:p>
          <a:p>
            <a:endParaRPr lang="cs-CZ" dirty="0" smtClean="0"/>
          </a:p>
          <a:p>
            <a:r>
              <a:rPr lang="cs-CZ" dirty="0" smtClean="0"/>
              <a:t>Velká variabilita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Sociologie jako vědní disciplína</a:t>
            </a:r>
          </a:p>
          <a:p>
            <a:r>
              <a:rPr lang="cs-CZ" dirty="0" smtClean="0"/>
              <a:t>Kultura a společnost</a:t>
            </a:r>
          </a:p>
          <a:p>
            <a:r>
              <a:rPr lang="cs-CZ" dirty="0" smtClean="0"/>
              <a:t>Stratifikace a struktura společnosti</a:t>
            </a:r>
          </a:p>
          <a:p>
            <a:r>
              <a:rPr lang="cs-CZ" dirty="0" smtClean="0"/>
              <a:t>Sociální mobilita – chudoba, nerovnost</a:t>
            </a:r>
          </a:p>
          <a:p>
            <a:r>
              <a:rPr lang="cs-CZ" dirty="0" smtClean="0"/>
              <a:t>Sociální interakce</a:t>
            </a:r>
          </a:p>
          <a:p>
            <a:r>
              <a:rPr lang="cs-CZ" dirty="0" smtClean="0"/>
              <a:t>Socializace</a:t>
            </a:r>
          </a:p>
          <a:p>
            <a:r>
              <a:rPr lang="cs-CZ" dirty="0" smtClean="0"/>
              <a:t>Rodina očima sociologie</a:t>
            </a:r>
          </a:p>
          <a:p>
            <a:r>
              <a:rPr lang="cs-CZ" dirty="0" smtClean="0"/>
              <a:t>Etnicita – předsudky diskriminace</a:t>
            </a:r>
          </a:p>
          <a:p>
            <a:r>
              <a:rPr lang="cs-CZ" dirty="0" smtClean="0"/>
              <a:t>Migrace – příčiny, formy</a:t>
            </a:r>
          </a:p>
          <a:p>
            <a:r>
              <a:rPr lang="cs-CZ" dirty="0" smtClean="0"/>
              <a:t>Urbanizace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Komunikace prostřednictvím jazyka – kulturní atribut člověka</a:t>
            </a:r>
          </a:p>
          <a:p>
            <a:r>
              <a:rPr lang="cs-CZ" dirty="0" smtClean="0"/>
              <a:t>Omezené jazykové schopnosti některých vyšších živočichů – primáti (</a:t>
            </a:r>
            <a:r>
              <a:rPr lang="cs-CZ" dirty="0" err="1" smtClean="0"/>
              <a:t>Washoe</a:t>
            </a:r>
            <a:r>
              <a:rPr lang="cs-CZ" dirty="0" smtClean="0"/>
              <a:t>, Nim – znaková řeč)</a:t>
            </a:r>
          </a:p>
          <a:p>
            <a:r>
              <a:rPr lang="cs-CZ" dirty="0" smtClean="0"/>
              <a:t>Písmo – vynález písma - milník v dějinách, forma ukládání informací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Hmotná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Hmotné předměty – např. nástroje, obydlí</a:t>
            </a:r>
          </a:p>
          <a:p>
            <a:r>
              <a:rPr lang="cs-CZ" dirty="0" smtClean="0"/>
              <a:t>Typy chování – např. oblékání, pracovní postupy</a:t>
            </a:r>
          </a:p>
          <a:p>
            <a:r>
              <a:rPr lang="cs-CZ" dirty="0" smtClean="0"/>
              <a:t>Sémiotické systémy (neverbální kulturní významy) – umístění budov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Lovci a sběrači </a:t>
            </a:r>
            <a:r>
              <a:rPr lang="cs-CZ" dirty="0" smtClean="0"/>
              <a:t>– nejstarší typ lidské spol., dodnes v odlehlých částech světa, většina pohlcena, zničena</a:t>
            </a:r>
          </a:p>
          <a:p>
            <a:r>
              <a:rPr lang="cs-CZ" dirty="0" smtClean="0"/>
              <a:t>Malá míra nerovnosti, neustále v pohybu – omezená možnost hromadění majetku, rozdíly vyplývají z věku  a pohlaví </a:t>
            </a:r>
          </a:p>
          <a:p>
            <a:r>
              <a:rPr lang="cs-CZ" dirty="0" smtClean="0"/>
              <a:t>Převládá participace, společné rozhodování, proměnlivé složení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Pastevci a zemědělci </a:t>
            </a:r>
            <a:r>
              <a:rPr lang="cs-CZ" dirty="0" smtClean="0"/>
              <a:t>– 20tis.l.př.n.l. začátek chovu </a:t>
            </a:r>
            <a:r>
              <a:rPr lang="cs-CZ" dirty="0" err="1" smtClean="0"/>
              <a:t>domestikovavých</a:t>
            </a:r>
            <a:r>
              <a:rPr lang="cs-CZ" dirty="0" smtClean="0"/>
              <a:t> zvířat a obdělávání polí</a:t>
            </a:r>
          </a:p>
          <a:p>
            <a:r>
              <a:rPr lang="cs-CZ" i="1" dirty="0" smtClean="0"/>
              <a:t>Pastevci </a:t>
            </a:r>
            <a:r>
              <a:rPr lang="cs-CZ" dirty="0" smtClean="0"/>
              <a:t>– dnes Afrika, Střední Východ, </a:t>
            </a:r>
            <a:r>
              <a:rPr lang="cs-CZ" dirty="0" err="1" smtClean="0"/>
              <a:t>Stř.Asie</a:t>
            </a:r>
            <a:r>
              <a:rPr lang="cs-CZ" dirty="0" smtClean="0"/>
              <a:t>, kočovný způsob života, hromadění statků limitované</a:t>
            </a:r>
          </a:p>
          <a:p>
            <a:r>
              <a:rPr lang="cs-CZ" dirty="0" smtClean="0"/>
              <a:t>Díky přesunům kontakt s jinými skupinami, některé mírumilovné, jiné bojovné, větší mocenská a majetková nerovnost, velká osobní moc vůdců </a:t>
            </a:r>
          </a:p>
          <a:p>
            <a:r>
              <a:rPr lang="cs-CZ" i="1" dirty="0" smtClean="0"/>
              <a:t>Zemědělci</a:t>
            </a:r>
            <a:r>
              <a:rPr lang="cs-CZ" dirty="0" smtClean="0"/>
              <a:t> – nejprve obdělávání malých zahrad (</a:t>
            </a:r>
            <a:r>
              <a:rPr lang="cs-CZ" dirty="0" err="1" smtClean="0"/>
              <a:t>hortikultura</a:t>
            </a:r>
            <a:r>
              <a:rPr lang="cs-CZ" dirty="0" smtClean="0"/>
              <a:t>) jednoduchými nástroji, usedlý způsob života, stálejší přísun potravy, větší komunity, větší hromadění statků, pravidelné obchodní a politické vztahy s jinými osídleními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státy – neprůmyslové civilizace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6.tis.př.n.l. společnosti rozsáhlejší než všechny předtím(Čína, Řím, Japonsko, Aztékové, </a:t>
            </a:r>
            <a:r>
              <a:rPr lang="cs-CZ" dirty="0" err="1" smtClean="0"/>
              <a:t>Mayové</a:t>
            </a:r>
            <a:endParaRPr lang="cs-CZ" dirty="0" smtClean="0"/>
          </a:p>
          <a:p>
            <a:r>
              <a:rPr lang="cs-CZ" dirty="0" smtClean="0"/>
              <a:t>Rozvoj měst, výrazné </a:t>
            </a:r>
            <a:r>
              <a:rPr lang="cs-CZ" dirty="0" err="1" smtClean="0"/>
              <a:t>spol.nerovnosti</a:t>
            </a:r>
            <a:r>
              <a:rPr lang="cs-CZ" dirty="0" smtClean="0"/>
              <a:t>, rozvoj písma, vědy, kultury, koordinovanější vládní formy.</a:t>
            </a:r>
          </a:p>
          <a:p>
            <a:r>
              <a:rPr lang="cs-CZ" dirty="0" smtClean="0"/>
              <a:t>Komplikovanější dělba práce, specializovaná povolání (vojáci, kupci), třídní rozdělení společnosti, otrokářství</a:t>
            </a:r>
          </a:p>
          <a:p>
            <a:r>
              <a:rPr lang="cs-CZ" dirty="0" smtClean="0"/>
              <a:t>Počátky mechanizace</a:t>
            </a:r>
          </a:p>
          <a:p>
            <a:r>
              <a:rPr lang="cs-CZ" dirty="0" smtClean="0"/>
              <a:t>Postupně vymizely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státy – průmyslové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Industrializace – průmyslová revoluce – změna způsobu získávání obživy, ubývá pracovníků v zemědělství</a:t>
            </a:r>
          </a:p>
          <a:p>
            <a:r>
              <a:rPr lang="cs-CZ" dirty="0" smtClean="0"/>
              <a:t>Urbanizace </a:t>
            </a:r>
          </a:p>
          <a:p>
            <a:r>
              <a:rPr lang="cs-CZ" dirty="0" smtClean="0"/>
              <a:t>Vznik velkých organizací – firmy, úřady</a:t>
            </a:r>
          </a:p>
          <a:p>
            <a:r>
              <a:rPr lang="cs-CZ" dirty="0" smtClean="0"/>
              <a:t>Komplexní politické systémy – vznik národních států, rozsáhlé pravomoci státu, intervence do osobního a rodinného života</a:t>
            </a:r>
          </a:p>
          <a:p>
            <a:r>
              <a:rPr lang="cs-CZ" dirty="0" smtClean="0"/>
              <a:t>Vy/Zneužití pokroku k vojenským účelům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Rostoucí vzájemná závislost lidí ve světové společnosti</a:t>
            </a:r>
          </a:p>
          <a:p>
            <a:r>
              <a:rPr lang="cs-CZ" dirty="0" smtClean="0"/>
              <a:t>Žádná země již není oddělená od ostatních</a:t>
            </a:r>
          </a:p>
          <a:p>
            <a:r>
              <a:rPr lang="cs-CZ" dirty="0" smtClean="0"/>
              <a:t>Přináší výhody i rizika</a:t>
            </a:r>
          </a:p>
          <a:p>
            <a:r>
              <a:rPr lang="cs-CZ" dirty="0" smtClean="0"/>
              <a:t>Procesy globalizace patří k nejvýznamnějším společenským změnám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Většina současných společností se liší od těch tradičních, které převládaly po tisíciletí</a:t>
            </a:r>
          </a:p>
          <a:p>
            <a:r>
              <a:rPr lang="cs-CZ" dirty="0" smtClean="0"/>
              <a:t>Přetrvává velká kulturní rozmanitost uvnitř i mezi společnostmi</a:t>
            </a:r>
          </a:p>
          <a:p>
            <a:r>
              <a:rPr lang="cs-CZ" dirty="0" smtClean="0"/>
              <a:t>Lidé se v mnohém shodují </a:t>
            </a:r>
            <a:r>
              <a:rPr lang="cs-CZ" dirty="0" err="1" smtClean="0"/>
              <a:t>vs.jsme</a:t>
            </a:r>
            <a:r>
              <a:rPr lang="cs-CZ" dirty="0" smtClean="0"/>
              <a:t> hluboce ovlivněni společností, ve které žijeme</a:t>
            </a:r>
          </a:p>
          <a:p>
            <a:r>
              <a:rPr lang="cs-CZ" dirty="0" smtClean="0"/>
              <a:t>Navzdory rostoucí globalizaci není svět jednotný, existují </a:t>
            </a:r>
            <a:r>
              <a:rPr lang="cs-CZ" smtClean="0"/>
              <a:t>velké nerovnosti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Práce a její proměny</a:t>
            </a:r>
          </a:p>
          <a:p>
            <a:r>
              <a:rPr lang="cs-CZ" dirty="0" smtClean="0"/>
              <a:t>Vzdělání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Písemný test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Giddens</a:t>
            </a:r>
            <a:r>
              <a:rPr lang="cs-CZ" dirty="0" smtClean="0"/>
              <a:t>, A. </a:t>
            </a:r>
            <a:r>
              <a:rPr lang="cs-CZ" i="1" dirty="0" smtClean="0"/>
              <a:t>Sociologie.</a:t>
            </a:r>
          </a:p>
          <a:p>
            <a:r>
              <a:rPr lang="cs-CZ" dirty="0" smtClean="0"/>
              <a:t>Keller, J. </a:t>
            </a:r>
            <a:r>
              <a:rPr lang="cs-CZ" i="1" dirty="0" smtClean="0"/>
              <a:t>Úvod do sociologie.</a:t>
            </a:r>
          </a:p>
          <a:p>
            <a:r>
              <a:rPr lang="cs-CZ" dirty="0" smtClean="0"/>
              <a:t>Berger, P.L. </a:t>
            </a:r>
            <a:r>
              <a:rPr lang="cs-CZ" i="1" dirty="0" smtClean="0"/>
              <a:t>Pozvání do sociologie</a:t>
            </a:r>
          </a:p>
          <a:p>
            <a:r>
              <a:rPr lang="cs-CZ" dirty="0" err="1" smtClean="0"/>
              <a:t>Jandourek</a:t>
            </a:r>
            <a:r>
              <a:rPr lang="cs-CZ" dirty="0" smtClean="0"/>
              <a:t>, J. </a:t>
            </a:r>
            <a:r>
              <a:rPr lang="cs-CZ" i="1" dirty="0" smtClean="0"/>
              <a:t>Průvodce sociologií</a:t>
            </a:r>
          </a:p>
          <a:p>
            <a:r>
              <a:rPr lang="cs-CZ" i="1" dirty="0" smtClean="0"/>
              <a:t>A další…</a:t>
            </a:r>
            <a:endParaRPr lang="cs-CZ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sociologie?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Společensko</a:t>
            </a:r>
            <a:r>
              <a:rPr lang="cs-CZ" dirty="0" smtClean="0"/>
              <a:t> </a:t>
            </a:r>
            <a:r>
              <a:rPr lang="cs-CZ" dirty="0" smtClean="0"/>
              <a:t>vědní disciplína zabývající se studiem sociálního života, skupin a společností. Vysvětluje společenské jevy ze sociálních příčin.</a:t>
            </a:r>
          </a:p>
          <a:p>
            <a:r>
              <a:rPr lang="cs-CZ" dirty="0" smtClean="0"/>
              <a:t>Snaha porozumět vlastní </a:t>
            </a:r>
            <a:r>
              <a:rPr lang="cs-CZ" dirty="0" err="1" smtClean="0"/>
              <a:t>společenosti</a:t>
            </a:r>
            <a:r>
              <a:rPr lang="cs-CZ" dirty="0" smtClean="0"/>
              <a:t> (</a:t>
            </a:r>
            <a:r>
              <a:rPr lang="cs-CZ" dirty="0" err="1" smtClean="0"/>
              <a:t>vs.kulturní</a:t>
            </a:r>
            <a:r>
              <a:rPr lang="cs-CZ" dirty="0" smtClean="0"/>
              <a:t> antropologie)</a:t>
            </a:r>
          </a:p>
          <a:p>
            <a:r>
              <a:rPr lang="cs-CZ" dirty="0" smtClean="0"/>
              <a:t>Široký záběr</a:t>
            </a:r>
          </a:p>
          <a:p>
            <a:r>
              <a:rPr lang="cs-CZ" dirty="0" smtClean="0"/>
              <a:t>Rozmanité metody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Sociologické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Představivost </a:t>
            </a:r>
          </a:p>
          <a:p>
            <a:r>
              <a:rPr lang="cs-CZ" dirty="0" smtClean="0"/>
              <a:t>Sociologická imaginace – odstup od vlastní zkušenosti a prožitku</a:t>
            </a:r>
          </a:p>
          <a:p>
            <a:r>
              <a:rPr lang="cs-CZ" dirty="0" smtClean="0"/>
              <a:t>Zamýšlené a nezamýšlené důsledky</a:t>
            </a:r>
          </a:p>
          <a:p>
            <a:endParaRPr lang="cs-CZ" dirty="0" smtClean="0"/>
          </a:p>
          <a:p>
            <a:r>
              <a:rPr lang="cs-CZ" dirty="0" smtClean="0"/>
              <a:t>Co znamená pití kávy?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nám může být sociologie?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13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230</TotalTime>
  <Words>1191</Words>
  <Application>Microsoft Office PowerPoint</Application>
  <PresentationFormat>Předvádění na obrazovce (4:3)</PresentationFormat>
  <Paragraphs>181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Bookman Old Style</vt:lpstr>
      <vt:lpstr>Gill Sans MT</vt:lpstr>
      <vt:lpstr>Wingdings</vt:lpstr>
      <vt:lpstr>Wingdings 3</vt:lpstr>
      <vt:lpstr>Původ</vt:lpstr>
      <vt:lpstr>Vybrané kapitoly ze sociologie I.</vt:lpstr>
      <vt:lpstr>Prezentace aplikace PowerPoint</vt:lpstr>
      <vt:lpstr>Obsah kurzu</vt:lpstr>
      <vt:lpstr>Prezentace aplikace PowerPoint</vt:lpstr>
      <vt:lpstr>Podmínky atestace</vt:lpstr>
      <vt:lpstr>Doporučená literatura</vt:lpstr>
      <vt:lpstr>Co je sociologie? </vt:lpstr>
      <vt:lpstr>Sociologické myšlení</vt:lpstr>
      <vt:lpstr>Prezentace aplikace PowerPoint</vt:lpstr>
      <vt:lpstr>K čemu nám může být sg.?</vt:lpstr>
      <vt:lpstr>Trocha historie nikoho nezabije </vt:lpstr>
      <vt:lpstr>Prezentace aplikace PowerPoint</vt:lpstr>
      <vt:lpstr>August Comte</vt:lpstr>
      <vt:lpstr>Émile Durkheim</vt:lpstr>
      <vt:lpstr>Sebevraždy - 1897</vt:lpstr>
      <vt:lpstr>Karel Marx</vt:lpstr>
      <vt:lpstr>Max Weber</vt:lpstr>
      <vt:lpstr>Kultura, společnost a jedinec</vt:lpstr>
      <vt:lpstr>Prezentace aplikace PowerPoint</vt:lpstr>
      <vt:lpstr>Rozmanitost kultur</vt:lpstr>
      <vt:lpstr>Kulturní identita </vt:lpstr>
      <vt:lpstr>Socializace</vt:lpstr>
      <vt:lpstr>Co je vrozené a co je dáno výchovou? </vt:lpstr>
      <vt:lpstr>Rané fáze socializace</vt:lpstr>
      <vt:lpstr>Životní cyklus</vt:lpstr>
      <vt:lpstr>Prezentace aplikace PowerPoint</vt:lpstr>
      <vt:lpstr>Typy společností</vt:lpstr>
      <vt:lpstr>Kulturní univerzálie</vt:lpstr>
      <vt:lpstr>Prezentace aplikace PowerPoint</vt:lpstr>
      <vt:lpstr>Jazyk</vt:lpstr>
      <vt:lpstr>Hmotná kultura</vt:lpstr>
      <vt:lpstr>Typy společností</vt:lpstr>
      <vt:lpstr>Prezentace aplikace PowerPoint</vt:lpstr>
      <vt:lpstr>Tradiční státy – neprůmyslové civilizace</vt:lpstr>
      <vt:lpstr>Moderní státy – průmyslové společnosti</vt:lpstr>
      <vt:lpstr>Globalizace</vt:lpstr>
      <vt:lpstr>Shrnutí</vt:lpstr>
    </vt:vector>
  </TitlesOfParts>
  <Company>Jabok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I.</dc:title>
  <dc:creator>Pazlarova</dc:creator>
  <cp:lastModifiedBy>FFUK</cp:lastModifiedBy>
  <cp:revision>24</cp:revision>
  <dcterms:created xsi:type="dcterms:W3CDTF">2017-01-17T12:00:10Z</dcterms:created>
  <dcterms:modified xsi:type="dcterms:W3CDTF">2017-01-26T13:49:21Z</dcterms:modified>
</cp:coreProperties>
</file>