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256" r:id="rId2"/>
    <p:sldId id="273" r:id="rId3"/>
    <p:sldId id="287" r:id="rId4"/>
    <p:sldId id="290" r:id="rId5"/>
    <p:sldId id="285" r:id="rId6"/>
    <p:sldId id="298" r:id="rId7"/>
    <p:sldId id="288" r:id="rId8"/>
    <p:sldId id="294" r:id="rId9"/>
    <p:sldId id="295" r:id="rId10"/>
    <p:sldId id="293" r:id="rId11"/>
    <p:sldId id="297" r:id="rId12"/>
    <p:sldId id="296" r:id="rId13"/>
    <p:sldId id="286" r:id="rId14"/>
    <p:sldId id="271" r:id="rId15"/>
    <p:sldId id="268" r:id="rId16"/>
    <p:sldId id="269" r:id="rId17"/>
    <p:sldId id="272" r:id="rId18"/>
    <p:sldId id="274" r:id="rId19"/>
    <p:sldId id="276" r:id="rId20"/>
    <p:sldId id="277" r:id="rId21"/>
    <p:sldId id="278" r:id="rId22"/>
    <p:sldId id="279" r:id="rId23"/>
    <p:sldId id="280" r:id="rId24"/>
    <p:sldId id="259" r:id="rId2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1A1D"/>
    <a:srgbClr val="62245F"/>
    <a:srgbClr val="707F34"/>
    <a:srgbClr val="215880"/>
    <a:srgbClr val="63125E"/>
    <a:srgbClr val="D21115"/>
    <a:srgbClr val="B20011"/>
    <a:srgbClr val="701D60"/>
    <a:srgbClr val="6F7D02"/>
    <a:srgbClr val="6B8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56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4737A-DBA5-4C9E-89C1-CC690310B7D4}" type="datetimeFigureOut">
              <a:rPr lang="cs-CZ" smtClean="0"/>
              <a:t>8.3.2017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75A83C-763E-4B4A-BE24-612345B9019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3179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Výchovné vzdělávací programy – jen zmínit</a:t>
            </a:r>
            <a:r>
              <a:rPr lang="cs-CZ" baseline="0" dirty="0" smtClean="0"/>
              <a:t> ostatní oblasti (dobrovolnictví, tábory….)</a:t>
            </a:r>
            <a:endParaRPr lang="cs-CZ" dirty="0" smtClean="0"/>
          </a:p>
          <a:p>
            <a:r>
              <a:rPr lang="cs-CZ" dirty="0" smtClean="0"/>
              <a:t>Prevence –</a:t>
            </a:r>
            <a:r>
              <a:rPr lang="cs-CZ" baseline="0" dirty="0" smtClean="0"/>
              <a:t> snažíme se předcházet rizikovému chování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1816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Primární prevence (Adaptační výjezdy)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Selektivní prevence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Primární prevence pro MŠ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Příměstské tábory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Dobrovolnický program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Stáže a praxe studentů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Vnitřní vzdělávání</a:t>
            </a:r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Agrese, násilí,</a:t>
            </a:r>
            <a:r>
              <a:rPr lang="cs-CZ" baseline="0" dirty="0" smtClean="0"/>
              <a:t> komunikace a konflikty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0802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Vztahy</a:t>
            </a:r>
            <a:r>
              <a:rPr lang="cs-CZ" baseline="0" dirty="0" smtClean="0"/>
              <a:t> – šikana, ostrakizace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6885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Bezpečné</a:t>
            </a:r>
            <a:r>
              <a:rPr lang="cs-CZ" baseline="0" dirty="0" smtClean="0"/>
              <a:t> vztahy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4070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Závislostní chování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37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Záškoláctví</a:t>
            </a:r>
          </a:p>
          <a:p>
            <a:pPr marL="514350" indent="-514350">
              <a:buAutoNum type="alphaLcParenR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Šikana a extrémní projevy agrese</a:t>
            </a:r>
          </a:p>
          <a:p>
            <a:pPr marL="514350" indent="-514350">
              <a:buAutoNum type="alphaLcParenR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Extrémně rizikové sporty a rizikové chování v dopravě</a:t>
            </a:r>
          </a:p>
          <a:p>
            <a:pPr marL="514350" indent="-514350">
              <a:buAutoNum type="alphaLcParenR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Rasismus a xenofobie</a:t>
            </a:r>
          </a:p>
          <a:p>
            <a:pPr marL="514350" indent="-514350">
              <a:buAutoNum type="alphaLcParenR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Negativní působení sekt</a:t>
            </a:r>
          </a:p>
          <a:p>
            <a:pPr marL="514350" indent="-514350">
              <a:buAutoNum type="alphaLcParenR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Sexuální rizikové chování</a:t>
            </a:r>
          </a:p>
          <a:p>
            <a:pPr marL="514350" indent="-514350">
              <a:buAutoNum type="alphaLcParenR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Závislostní chování (</a:t>
            </a:r>
            <a:r>
              <a:rPr lang="cs-CZ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adiktologie</a:t>
            </a: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14350" indent="-514350">
              <a:buAutoNum type="alphaLcParenR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Okruh poruch a problémů spojených se syndromem týraného a zanedbávaného dítěte</a:t>
            </a:r>
          </a:p>
          <a:p>
            <a:pPr marL="514350" indent="-514350">
              <a:buAutoNum type="alphaLcParenR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Poruchy příjmu potravy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8481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rgbClr val="727CA3"/>
              </a:buClr>
            </a:pPr>
            <a:r>
              <a:rPr lang="cs-CZ" sz="2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Primární</a:t>
            </a:r>
          </a:p>
          <a:p>
            <a:pPr lvl="0">
              <a:buClr>
                <a:srgbClr val="727CA3"/>
              </a:buClr>
            </a:pP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X</a:t>
            </a:r>
          </a:p>
          <a:p>
            <a:pPr lvl="1"/>
            <a:r>
              <a:rPr lang="cs-CZ" sz="2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Sekundární</a:t>
            </a:r>
          </a:p>
          <a:p>
            <a:pPr lvl="1"/>
            <a:r>
              <a:rPr lang="cs-CZ" sz="2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Terciární</a:t>
            </a:r>
          </a:p>
          <a:p>
            <a:pPr lvl="1">
              <a:buFontTx/>
              <a:buChar char="-"/>
            </a:pP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Určené jedincům, kteří vykazují vážné formy rizikového chování, jež není možné zvládat běžnými preventivními opatřeními</a:t>
            </a:r>
          </a:p>
          <a:p>
            <a:pPr lvl="1">
              <a:buFontTx/>
              <a:buChar char="-"/>
            </a:pP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Sekundární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: podporující, </a:t>
            </a:r>
            <a:r>
              <a:rPr lang="cs-CZ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supportivní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nebo léčebné intervence</a:t>
            </a:r>
          </a:p>
          <a:p>
            <a:pPr lvl="1">
              <a:buFontTx/>
              <a:buChar char="-"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Terciární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: kompenzační nebo rehabilitační intervence, která vyrovnává, zamezuje </a:t>
            </a:r>
            <a:r>
              <a:rPr lang="it-IT" dirty="0" smtClean="0">
                <a:latin typeface="Arial" panose="020B0604020202020204" pitchFamily="34" charset="0"/>
                <a:cs typeface="Arial" panose="020B0604020202020204" pitchFamily="34" charset="0"/>
              </a:rPr>
              <a:t>a potlačuje dalši negativni vlivy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1">
              <a:buFontTx/>
              <a:buChar char="-"/>
            </a:pP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Reedukace, resocializace</a:t>
            </a:r>
          </a:p>
          <a:p>
            <a:pPr lvl="1">
              <a:buFontTx/>
              <a:buChar char="-"/>
            </a:pPr>
            <a:endParaRPr lang="cs-CZ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r>
              <a:rPr lang="cs-CZ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Sekundární</a:t>
            </a:r>
            <a:r>
              <a:rPr lang="cs-CZ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podporující, </a:t>
            </a:r>
            <a:r>
              <a:rPr lang="cs-CZ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supportivní</a:t>
            </a:r>
            <a:r>
              <a:rPr lang="cs-CZ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nebo léčebné intervence</a:t>
            </a:r>
          </a:p>
          <a:p>
            <a:pPr lvl="1">
              <a:buFontTx/>
              <a:buChar char="-"/>
            </a:pPr>
            <a:r>
              <a:rPr lang="cs-CZ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Terciární</a:t>
            </a:r>
            <a:r>
              <a:rPr lang="cs-CZ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kompenzační nebo rehabilitační intervence, která vyrovnává, zamezuje </a:t>
            </a:r>
            <a:r>
              <a:rPr lang="it-IT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potlačuje dalši negativni vlivy</a:t>
            </a:r>
            <a:r>
              <a:rPr lang="cs-CZ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  <a:p>
            <a:pPr lvl="1">
              <a:buFontTx/>
              <a:buChar char="-"/>
            </a:pPr>
            <a:r>
              <a:rPr lang="cs-CZ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Reedukace, resocializace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Aktivity a programy, které jsou zaměřené na některou z konkrétních forem rizikového chování</a:t>
            </a:r>
          </a:p>
          <a:p>
            <a:r>
              <a:rPr lang="cs-CZ" sz="1400" b="1" dirty="0" smtClean="0"/>
              <a:t>Co si myslíte, že může být nespecifická?</a:t>
            </a:r>
            <a:endParaRPr lang="cs-CZ" sz="14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Všeobecná primární prevence</a:t>
            </a:r>
          </a:p>
          <a:p>
            <a:pPr>
              <a:buFontTx/>
              <a:buChar char="-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Cílová skupina: běžná populace dětí a mládeže bez rozdělení na méně či více rizikové skupiny</a:t>
            </a:r>
          </a:p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Selektivní primární prevence</a:t>
            </a:r>
          </a:p>
          <a:p>
            <a:pPr>
              <a:buFontTx/>
              <a:buChar char="-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Cílová skupina: skupiny osob, u kterých jsou ve zvýšené míře přítomny rizikové faktory pro vznik a vývoj rizikového chování/ ohrožené skupiny</a:t>
            </a:r>
          </a:p>
          <a:p>
            <a:r>
              <a:rPr lang="cs-CZ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Indikovaná primární prevence</a:t>
            </a:r>
          </a:p>
          <a:p>
            <a:pPr>
              <a:buFontTx/>
              <a:buChar char="-"/>
            </a:pPr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Cílová skupina: jedinci, kteří jsou vystaveni působení výrazně rizikových faktorů, případně u kterých se již vyskytly projevy rizikového chování/ ohrožení jedinci</a:t>
            </a:r>
          </a:p>
          <a:p>
            <a:endParaRPr lang="cs-CZ" dirty="0" smtClean="0"/>
          </a:p>
          <a:p>
            <a:pPr lvl="0">
              <a:buClr>
                <a:srgbClr val="727CA3"/>
              </a:buClr>
            </a:pPr>
            <a:r>
              <a:rPr lang="cs-CZ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Vzhledem k věku: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Předškolní věk (3–6 let)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Mladší školní věk (6–12 let)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Starší školní věk (12–15 let)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Mládež (15–18 let)</a:t>
            </a:r>
          </a:p>
          <a:p>
            <a:r>
              <a:rPr lang="cs-CZ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– Mladí dospělí (18–26 let)</a:t>
            </a:r>
            <a:endParaRPr lang="cs-CZ" sz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727CA3"/>
              </a:buClr>
            </a:pPr>
            <a:endParaRPr lang="cs-CZ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727CA3"/>
              </a:buClr>
            </a:pPr>
            <a:r>
              <a:rPr lang="cs-CZ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Kritérium náročnosti</a:t>
            </a:r>
          </a:p>
          <a:p>
            <a:pPr>
              <a:buClr>
                <a:srgbClr val="727CA3"/>
              </a:buClr>
            </a:pPr>
            <a:endParaRPr lang="cs-CZ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727CA3"/>
              </a:buClr>
            </a:pPr>
            <a:r>
              <a:rPr lang="cs-CZ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Sociálně společenské kritérium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cs-CZ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Institucionální kritérium</a:t>
            </a:r>
          </a:p>
          <a:p>
            <a:pPr lvl="0"/>
            <a:endParaRPr lang="cs-CZ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Další skupiny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Clr>
                <a:srgbClr val="727CA3"/>
              </a:buClr>
            </a:pP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Komplexnost a kombinace mnohočetných strategií</a:t>
            </a:r>
          </a:p>
          <a:p>
            <a:pPr lvl="0">
              <a:buClr>
                <a:srgbClr val="727CA3"/>
              </a:buClr>
            </a:pP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Kontinuita působení a systematičnost plánování</a:t>
            </a:r>
          </a:p>
          <a:p>
            <a:pPr lvl="0">
              <a:buClr>
                <a:srgbClr val="727CA3"/>
              </a:buClr>
            </a:pP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Cílenost a adekvátnost informací i forem působení</a:t>
            </a:r>
          </a:p>
          <a:p>
            <a:pPr lvl="0">
              <a:buClr>
                <a:srgbClr val="727CA3"/>
              </a:buClr>
            </a:pP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Včasný začátek preventivních aktivit</a:t>
            </a:r>
          </a:p>
          <a:p>
            <a:pPr lvl="0">
              <a:buClr>
                <a:srgbClr val="727CA3"/>
              </a:buClr>
            </a:pP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Pozitivní orientace primární prevence a demonstrace konkrétních alternativ</a:t>
            </a:r>
          </a:p>
          <a:p>
            <a:pPr lvl="0">
              <a:buClr>
                <a:srgbClr val="727CA3"/>
              </a:buClr>
            </a:pP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Využití KAB modelu (</a:t>
            </a:r>
            <a:r>
              <a:rPr lang="cs-CZ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attitude</a:t>
            </a: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>
              <a:buClr>
                <a:srgbClr val="727CA3"/>
              </a:buClr>
            </a:pP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Využití „peer“ prvku, důraz na interakci a aktivní zapojení</a:t>
            </a:r>
          </a:p>
          <a:p>
            <a:pPr lvl="0">
              <a:buClr>
                <a:srgbClr val="727CA3"/>
              </a:buClr>
            </a:pPr>
            <a:r>
              <a:rPr lang="cs-CZ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Denormalizace</a:t>
            </a:r>
            <a:endParaRPr lang="cs-CZ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727CA3"/>
              </a:buClr>
            </a:pP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Podpora protektivních faktorů ve společnosti</a:t>
            </a:r>
          </a:p>
          <a:p>
            <a:pPr lvl="0">
              <a:buClr>
                <a:srgbClr val="727CA3"/>
              </a:buClr>
            </a:pPr>
            <a:r>
              <a:rPr lang="cs-CZ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Nepoužívání neúčinných prostředků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2014 – obnovení certifikace PP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 Praze a středočeském</a:t>
            </a:r>
            <a:r>
              <a:rPr lang="cs-CZ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kraji.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Práce s jednotlivými tématy se opírá vždy o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Skupinová práce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Individuální práce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SPECIFIKA METOD A TECHNIK V SP a MŠ: Dotazníková metoda, pozorování, úkolové situace, zpětná vazba, pohádky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Program SP začal vznikat během roku 2012 ve spolupráci s protidrogovým koordinátorem městské části Prahy 12.</a:t>
            </a:r>
          </a:p>
          <a:p>
            <a:pPr fontAlgn="base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Program vznikl na základě poptávky, jelikož je stále více tříd, které mají narušené třídní klima (vyskytuje se agrese, počátky šikanování atd.) a nemohou tak efektivně využívat všeobecné primární prevence rizikového chování.</a:t>
            </a:r>
          </a:p>
          <a:p>
            <a:pPr fontAlgn="base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fontAlgn="base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Praha 12 od roku 2013 uvolňuje každoročně finanční prostředky pro školy na realizaci programu SP. O vše se stará protidrogový koordinátor, se kterým jsem v pravidelném kontaktu. Je to zároveň člověk, který má pravidelné setkání, se školními metodiky prevence, kde je odkazuje na možnost využívat tuto službu. Funguje zde obousměrná komunikace.</a:t>
            </a:r>
          </a:p>
          <a:p>
            <a:endParaRPr lang="cs-CZ" dirty="0" smtClean="0"/>
          </a:p>
          <a:p>
            <a:pPr fontAlgn="base"/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Co u nás v komunitě funguje?</a:t>
            </a:r>
          </a:p>
          <a:p>
            <a:pPr fontAlgn="base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Předávání informací z jedné služby do jiné, tedy předávání do návazných služeb. Dobrá orientace, co zde máme, zda služby a pro koho jsou určené. </a:t>
            </a:r>
          </a:p>
          <a:p>
            <a:pPr fontAlgn="base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Také jednou měsíčně probíhá na Praze 12 region, kde se schází zástupci všech neziskových organizací a jiných služeb, které působí v dané lokalitě. </a:t>
            </a:r>
          </a:p>
          <a:p>
            <a:pPr fontAlgn="base"/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Spolupráce s klíčovými hráči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Spolupracujeme se školou a převážně i třetí stranou.</a:t>
            </a: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Proxima </a:t>
            </a:r>
            <a:r>
              <a:rPr lang="cs-CZ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sociale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při sjednávání zakázek spolupracuje s protidrogovým koordinátorem Prahy 12, Oddělením prevence a rozvoje sociálních služeb na Praze 13 a Oddělením sociální prevence na Praze 11.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5A83C-763E-4B4A-BE24-612345B90198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18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2575-44A6-4B97-BAA8-EB5A7D295810}" type="datetime1">
              <a:rPr lang="cs-CZ" smtClean="0"/>
              <a:t>8.3.2017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7520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BC76B-7F4F-4C16-9F36-9727BA6377EE}" type="datetime1">
              <a:rPr lang="cs-CZ" smtClean="0"/>
              <a:t>8.3.2017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907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24B32-0526-4A86-8702-516039319AC5}" type="datetime1">
              <a:rPr lang="cs-CZ" smtClean="0"/>
              <a:t>8.3.2017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451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4E0D2-B778-4DE6-B903-8B293EF908C5}" type="datetime1">
              <a:rPr lang="cs-CZ" smtClean="0"/>
              <a:t>8.3.2017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254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5681B-75EB-4505-B7B7-457BDE315981}" type="datetime1">
              <a:rPr lang="cs-CZ" smtClean="0"/>
              <a:t>8.3.2017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300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8907-AC11-4F44-95CB-4A785046EB83}" type="datetime1">
              <a:rPr lang="cs-CZ" smtClean="0"/>
              <a:t>8.3.2017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7006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40670-78F9-4D8C-AC7C-12118C6A445B}" type="datetime1">
              <a:rPr lang="cs-CZ" smtClean="0"/>
              <a:t>8.3.2017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787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F67B9-6D99-4D5C-B853-3CF3CB7B2BD9}" type="datetime1">
              <a:rPr lang="cs-CZ" smtClean="0"/>
              <a:t>8.3.2017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7727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CA9A3-B7DA-4ABB-A818-E8659FC099A9}" type="datetime1">
              <a:rPr lang="cs-CZ" smtClean="0"/>
              <a:t>8.3.2017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245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3B2D-9506-4577-9C0E-1370241CD706}" type="datetime1">
              <a:rPr lang="cs-CZ" smtClean="0"/>
              <a:t>8.3.2017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5301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F0B2-7522-47F0-ACC7-A94E7E29CEFC}" type="datetime1">
              <a:rPr lang="cs-CZ" smtClean="0"/>
              <a:t>8.3.2017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7788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E794E-2D04-4F06-BD6F-C1095646AFC4}" type="datetime1">
              <a:rPr lang="cs-CZ" smtClean="0"/>
              <a:t>8.3.2017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D7377-B152-49A3-AE18-B3B3B4FE316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077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/>
          <p:cNvGrpSpPr/>
          <p:nvPr/>
        </p:nvGrpSpPr>
        <p:grpSpPr>
          <a:xfrm>
            <a:off x="4427999" y="3024000"/>
            <a:ext cx="4478006" cy="1723549"/>
            <a:chOff x="4427999" y="3024000"/>
            <a:chExt cx="4478006" cy="1723549"/>
          </a:xfrm>
        </p:grpSpPr>
        <p:sp>
          <p:nvSpPr>
            <p:cNvPr id="4" name="TextovéPole 3"/>
            <p:cNvSpPr txBox="1"/>
            <p:nvPr/>
          </p:nvSpPr>
          <p:spPr>
            <a:xfrm>
              <a:off x="4428000" y="3024000"/>
              <a:ext cx="447800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- prevence</a:t>
              </a:r>
              <a:endParaRPr lang="cs-CZ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4427999" y="4347439"/>
              <a:ext cx="4292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Tereza Ryšavá, David Holý</a:t>
              </a:r>
              <a:endParaRPr lang="cs-CZ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565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764016"/>
            <a:chOff x="576000" y="756000"/>
            <a:chExt cx="8260090" cy="576401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3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Rizikové chování</a:t>
              </a:r>
              <a:endParaRPr lang="cs-CZ" sz="8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2169271"/>
              <a:ext cx="7840212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Chování</a:t>
              </a:r>
              <a:r>
                <a:rPr lang="cs-CZ" sz="3200" dirty="0">
                  <a:latin typeface="Arial" panose="020B0604020202020204" pitchFamily="34" charset="0"/>
                  <a:cs typeface="Arial" panose="020B0604020202020204" pitchFamily="34" charset="0"/>
                </a:rPr>
                <a:t>, v jehož důsledku dochází k prokazatelnému nárůstu zdravotních, sociálních, výchovných a dalších rizik pro jedince nebo </a:t>
              </a:r>
              <a:r>
                <a:rPr lang="cs-CZ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společnost.</a:t>
              </a:r>
            </a:p>
            <a:p>
              <a:pPr algn="ctr"/>
              <a:endParaRPr lang="cs-CZ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cs-CZ" sz="24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        (</a:t>
              </a:r>
              <a:r>
                <a:rPr lang="cs-CZ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Miovský</a:t>
              </a:r>
              <a:r>
                <a:rPr lang="cs-CZ" sz="2400" dirty="0">
                  <a:latin typeface="Arial" panose="020B0604020202020204" pitchFamily="34" charset="0"/>
                  <a:cs typeface="Arial" panose="020B0604020202020204" pitchFamily="34" charset="0"/>
                </a:rPr>
                <a:t> a Zapletalová, 2006)</a:t>
              </a:r>
            </a:p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835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04" y="1002082"/>
            <a:ext cx="6440634" cy="5753633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49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4</a:t>
            </a:fld>
            <a:endParaRPr lang="cs-CZ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35" y="2004164"/>
            <a:ext cx="8258183" cy="4586158"/>
          </a:xfrm>
        </p:spPr>
      </p:pic>
    </p:spTree>
    <p:extLst>
      <p:ext uri="{BB962C8B-B14F-4D97-AF65-F5344CB8AC3E}">
        <p14:creationId xmlns:p14="http://schemas.microsoft.com/office/powerpoint/2010/main" val="410170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pPr/>
              <a:t>5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84" y="977030"/>
            <a:ext cx="7092793" cy="532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7" y="1402916"/>
            <a:ext cx="8513620" cy="4786574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709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65" y="117365"/>
            <a:ext cx="5325791" cy="6740635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569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8</a:t>
            </a:fld>
            <a:endParaRPr lang="cs-CZ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70" y="1077238"/>
            <a:ext cx="7866692" cy="5530522"/>
          </a:xfrm>
        </p:spPr>
      </p:pic>
    </p:spTree>
    <p:extLst>
      <p:ext uri="{BB962C8B-B14F-4D97-AF65-F5344CB8AC3E}">
        <p14:creationId xmlns:p14="http://schemas.microsoft.com/office/powerpoint/2010/main" val="23166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04" y="1265129"/>
            <a:ext cx="8427879" cy="5387823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539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70" y="899504"/>
            <a:ext cx="7078250" cy="5786469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47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46" y="1152395"/>
            <a:ext cx="8181470" cy="5454313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161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6" y="1665962"/>
            <a:ext cx="8509465" cy="4949412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498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D7377-B152-49A3-AE18-B3B3B4FE3169}" type="slidenum">
              <a:rPr lang="cs-CZ" smtClean="0"/>
              <a:t>13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917" y="0"/>
            <a:ext cx="47101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12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764016"/>
            <a:chOff x="576000" y="756000"/>
            <a:chExt cx="8260090" cy="576401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3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Prevence</a:t>
              </a:r>
              <a:endParaRPr lang="cs-CZ" sz="8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1494764"/>
              <a:ext cx="7840212" cy="4493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>
                  <a:srgbClr val="727CA3"/>
                </a:buClr>
              </a:pPr>
              <a:r>
                <a:rPr lang="cs-CZ" sz="2600" dirty="0">
                  <a:latin typeface="Arial" panose="020B0604020202020204" pitchFamily="34" charset="0"/>
                  <a:cs typeface="Arial" panose="020B0604020202020204" pitchFamily="34" charset="0"/>
                </a:rPr>
                <a:t>Primární</a:t>
              </a:r>
            </a:p>
            <a:p>
              <a:pPr lvl="0">
                <a:buClr>
                  <a:srgbClr val="727CA3"/>
                </a:buClr>
              </a:pPr>
              <a:r>
                <a:rPr lang="cs-CZ" dirty="0">
                  <a:latin typeface="Arial" panose="020B0604020202020204" pitchFamily="34" charset="0"/>
                  <a:cs typeface="Arial" panose="020B0604020202020204" pitchFamily="34" charset="0"/>
                </a:rPr>
                <a:t>        </a:t>
              </a:r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r>
                <a:rPr lang="cs-CZ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cs-CZ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cs-CZ" dirty="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</a:p>
            <a:p>
              <a:pPr lvl="1"/>
              <a:endParaRPr lang="cs-CZ" sz="2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/>
              <a:endParaRPr lang="cs-CZ" sz="2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/>
              <a:r>
                <a:rPr lang="cs-CZ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Sekundární</a:t>
              </a:r>
              <a:endParaRPr lang="cs-CZ"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/>
              <a:endParaRPr lang="cs-CZ" sz="2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/>
              <a:endParaRPr lang="cs-CZ"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/>
              <a:endParaRPr lang="cs-CZ" sz="2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/>
              <a:r>
                <a:rPr lang="cs-CZ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Terciární</a:t>
              </a:r>
              <a:endParaRPr lang="cs-CZ" sz="2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buFontTx/>
                <a:buChar char="-"/>
              </a:pPr>
              <a:endParaRPr 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66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764016"/>
            <a:chOff x="576000" y="756000"/>
            <a:chExt cx="8260090" cy="576401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3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Primární prevence</a:t>
              </a:r>
              <a:endParaRPr lang="cs-CZ" sz="8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1919636"/>
              <a:ext cx="8185228" cy="4124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14400" lvl="1" indent="-457200">
                <a:buFont typeface="Wingdings" panose="05000000000000000000" pitchFamily="2" charset="2"/>
                <a:buChar char="§"/>
              </a:pPr>
              <a:r>
                <a:rPr lang="cs-CZ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Specifická </a:t>
              </a:r>
              <a:r>
                <a:rPr lang="cs-CZ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x  Nespecifická</a:t>
              </a:r>
              <a:endParaRPr lang="cs-CZ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>
                <a:buFontTx/>
                <a:buChar char="-"/>
              </a:pPr>
              <a:endParaRPr lang="cs-CZ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/>
              <a:r>
                <a:rPr lang="cs-CZ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Specifická </a:t>
              </a:r>
              <a:r>
                <a:rPr lang="cs-CZ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PP</a:t>
              </a:r>
            </a:p>
            <a:p>
              <a:pPr lvl="1"/>
              <a:endParaRPr lang="cs-CZ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>
                <a:buFontTx/>
                <a:buChar char="-"/>
              </a:pPr>
              <a:r>
                <a:rPr lang="cs-CZ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konkrétní formy </a:t>
              </a:r>
              <a:r>
                <a:rPr lang="cs-CZ" sz="2800" dirty="0">
                  <a:latin typeface="Arial" panose="020B0604020202020204" pitchFamily="34" charset="0"/>
                  <a:cs typeface="Arial" panose="020B0604020202020204" pitchFamily="34" charset="0"/>
                </a:rPr>
                <a:t>rizikového </a:t>
              </a:r>
              <a:r>
                <a:rPr lang="cs-CZ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chování</a:t>
              </a:r>
            </a:p>
            <a:p>
              <a:pPr lvl="1">
                <a:buFontTx/>
                <a:buChar char="-"/>
              </a:pPr>
              <a:endParaRPr lang="cs-CZ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>
                <a:buFontTx/>
                <a:buChar char="-"/>
              </a:pPr>
              <a:r>
                <a:rPr lang="cs-CZ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časová </a:t>
              </a:r>
              <a:r>
                <a:rPr lang="cs-CZ" sz="2800" dirty="0">
                  <a:latin typeface="Arial" panose="020B0604020202020204" pitchFamily="34" charset="0"/>
                  <a:cs typeface="Arial" panose="020B0604020202020204" pitchFamily="34" charset="0"/>
                </a:rPr>
                <a:t>a prostorová ohraničenost realizace </a:t>
              </a:r>
              <a:endParaRPr lang="cs-CZ" sz="2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>
                <a:buFontTx/>
                <a:buChar char="-"/>
              </a:pPr>
              <a:endParaRPr lang="cs-CZ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1">
                <a:buFontTx/>
                <a:buChar char="-"/>
              </a:pPr>
              <a:r>
                <a:rPr lang="cs-CZ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jasně ohraničená </a:t>
              </a:r>
              <a:r>
                <a:rPr lang="cs-CZ" sz="2800" dirty="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cs-CZ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definovaná cílová skupina</a:t>
              </a:r>
              <a:endParaRPr lang="cs-CZ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cs-CZ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638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764016"/>
            <a:chOff x="576000" y="756000"/>
            <a:chExt cx="8260090" cy="576401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3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Primární prevence</a:t>
              </a:r>
              <a:endParaRPr lang="cs-CZ" sz="8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2008332"/>
              <a:ext cx="7840212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cs-CZ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Všeobecná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endParaRPr lang="cs-CZ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endParaRPr lang="cs-CZ" sz="3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cs-CZ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Selektivní</a:t>
              </a:r>
            </a:p>
            <a:p>
              <a:pPr marL="342900" indent="-342900">
                <a:buFont typeface="Wingdings" panose="05000000000000000000" pitchFamily="2" charset="2"/>
                <a:buChar char="§"/>
              </a:pPr>
              <a:endParaRPr lang="cs-CZ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endParaRPr lang="cs-CZ" sz="32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cs-CZ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Indikovaná</a:t>
              </a: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834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764016"/>
            <a:chOff x="576000" y="756000"/>
            <a:chExt cx="8260090" cy="576401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3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Zásady efektivní prevence</a:t>
              </a:r>
              <a:endParaRPr lang="cs-CZ" sz="8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1716437"/>
              <a:ext cx="7840212" cy="477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>
                  <a:srgbClr val="727CA3"/>
                </a:buClr>
              </a:pPr>
              <a:r>
                <a:rPr lang="cs-CZ" sz="2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Komplexnost </a:t>
              </a:r>
              <a:endParaRPr lang="cs-CZ" sz="2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endParaRPr lang="cs-CZ" sz="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r>
                <a:rPr lang="cs-CZ" sz="2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Kontinuita a systematičnost </a:t>
              </a:r>
            </a:p>
            <a:p>
              <a:pPr lvl="0">
                <a:buClr>
                  <a:srgbClr val="727CA3"/>
                </a:buClr>
              </a:pPr>
              <a:endParaRPr lang="cs-CZ" sz="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r>
                <a:rPr lang="cs-CZ" sz="2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Cílenost </a:t>
              </a:r>
              <a:r>
                <a:rPr lang="cs-CZ" sz="2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lang="cs-CZ" sz="2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adekvátnost</a:t>
              </a:r>
            </a:p>
            <a:p>
              <a:pPr lvl="0">
                <a:buClr>
                  <a:srgbClr val="727CA3"/>
                </a:buClr>
              </a:pPr>
              <a:endParaRPr lang="cs-CZ" sz="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r>
                <a:rPr lang="cs-CZ" sz="2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Včasný </a:t>
              </a:r>
              <a:r>
                <a:rPr lang="cs-CZ" sz="2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začátek </a:t>
              </a:r>
              <a:endParaRPr lang="cs-CZ" sz="2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endParaRPr lang="cs-CZ" sz="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r>
                <a:rPr lang="cs-CZ" sz="2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Využití „peer“ prvku</a:t>
              </a:r>
              <a:endParaRPr lang="cs-CZ" sz="2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endParaRPr lang="cs-CZ" sz="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r>
                <a:rPr lang="cs-CZ" sz="2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Pozitivní orientace a </a:t>
              </a:r>
              <a:r>
                <a:rPr lang="cs-CZ" sz="2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demonstrace </a:t>
              </a:r>
              <a:r>
                <a:rPr lang="cs-CZ" sz="2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</a:t>
              </a:r>
            </a:p>
            <a:p>
              <a:pPr lvl="0">
                <a:buClr>
                  <a:srgbClr val="727CA3"/>
                </a:buClr>
              </a:pPr>
              <a:endParaRPr lang="cs-CZ" sz="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r>
                <a:rPr lang="cs-CZ" sz="2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Využití KAB modelu </a:t>
              </a:r>
            </a:p>
            <a:p>
              <a:pPr lvl="0">
                <a:buClr>
                  <a:srgbClr val="727CA3"/>
                </a:buClr>
              </a:pPr>
              <a:endParaRPr lang="cs-CZ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>
                <a:buClr>
                  <a:srgbClr val="727CA3"/>
                </a:buClr>
              </a:pPr>
              <a:r>
                <a:rPr lang="cs-CZ" sz="260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Denormalizace</a:t>
              </a:r>
              <a:r>
                <a:rPr lang="cs-CZ" sz="2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</a:t>
              </a:r>
            </a:p>
            <a:p>
              <a:pPr lvl="0">
                <a:buClr>
                  <a:srgbClr val="727CA3"/>
                </a:buClr>
              </a:pPr>
              <a:r>
                <a:rPr lang="cs-CZ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cs-CZ" sz="2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cs-CZ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cs-CZ" sz="2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</a:t>
              </a:r>
              <a:r>
                <a:rPr lang="cs-CZ" sz="16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cs-CZ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cs-CZ" sz="16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Miovský</a:t>
              </a:r>
              <a:r>
                <a:rPr lang="cs-CZ" sz="16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Zapletalová, Skácelová, 2010)</a:t>
              </a:r>
              <a:endParaRPr lang="cs-CZ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207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887126"/>
            <a:chOff x="576000" y="756000"/>
            <a:chExt cx="8260090" cy="588712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Historie programů primární prevence</a:t>
              </a: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2089619"/>
              <a:ext cx="7840212" cy="3200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2004 – začátek realizace programu </a:t>
              </a:r>
            </a:p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cs-CZ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 – Certifikát MŠMT</a:t>
              </a:r>
            </a:p>
            <a:p>
              <a:endParaRPr lang="cs-CZ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cs-CZ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 – realizace programu Selektivní prevence</a:t>
              </a:r>
            </a:p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cs-CZ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 – certifikace SP, příprava Prevence pro MŠ</a:t>
              </a:r>
            </a:p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cs-CZ" sz="2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 – realizace prvních bloků pro MŠ, certifikace</a:t>
              </a:r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Obdélník 5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337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887126"/>
            <a:chOff x="576000" y="756000"/>
            <a:chExt cx="8260090" cy="588712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Program Primární prevence</a:t>
              </a: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1374692"/>
              <a:ext cx="784021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cs-CZ" dirty="0">
                  <a:latin typeface="Arial" panose="020B0604020202020204" pitchFamily="34" charset="0"/>
                  <a:cs typeface="Arial" panose="020B0604020202020204" pitchFamily="34" charset="0"/>
                </a:rPr>
                <a:t>. až 9. třídy ZŠ a studenti středních škol.</a:t>
              </a:r>
            </a:p>
            <a:p>
              <a:endParaRPr lang="cs-CZ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cs-CZ" dirty="0">
                  <a:latin typeface="Arial" panose="020B0604020202020204" pitchFamily="34" charset="0"/>
                  <a:cs typeface="Arial" panose="020B0604020202020204" pitchFamily="34" charset="0"/>
                </a:rPr>
                <a:t>Dvou nebo tříhodinové bloky vedené 2 </a:t>
              </a:r>
              <a:r>
                <a:rPr lang="cs-CZ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lektory.</a:t>
              </a:r>
            </a:p>
            <a:p>
              <a:endParaRPr lang="cs-CZ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Obdélník 5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dirty="0"/>
          </a:p>
        </p:txBody>
      </p:sp>
      <p:sp>
        <p:nvSpPr>
          <p:cNvPr id="7" name="Obdélník 6"/>
          <p:cNvSpPr/>
          <p:nvPr/>
        </p:nvSpPr>
        <p:spPr>
          <a:xfrm>
            <a:off x="576000" y="2355189"/>
            <a:ext cx="749658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 roce 2016: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- program realizován na 21 ZŠ a 3 víceletých gymnáziích,</a:t>
            </a:r>
          </a:p>
          <a:p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- realizováno 374 bloků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, v celkovém rozsahu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839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vyučovacích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hodin, 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-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229 tříd, 4913 žáků,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- adaptační výjezdy s pěti třídami,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- tým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tvoří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lektorů a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koordinátorka programu,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- nabízíme 19 témat.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26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764016"/>
            <a:chOff x="576000" y="756000"/>
            <a:chExt cx="8260090" cy="576401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Program Selektivní prevence</a:t>
              </a: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1494764"/>
              <a:ext cx="7840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cs-CZ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Obdélník 5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dirty="0"/>
          </a:p>
        </p:txBody>
      </p:sp>
      <p:sp>
        <p:nvSpPr>
          <p:cNvPr id="7" name="Obdélník 6"/>
          <p:cNvSpPr/>
          <p:nvPr/>
        </p:nvSpPr>
        <p:spPr>
          <a:xfrm>
            <a:off x="571382" y="3155032"/>
            <a:ext cx="7840212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 roce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2016:</a:t>
            </a:r>
          </a:p>
          <a:p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program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realizován na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13 ZŠ,</a:t>
            </a:r>
          </a:p>
          <a:p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6 bloků v rozsahu 258 vyučovacích hodin,</a:t>
            </a:r>
          </a:p>
          <a:p>
            <a:endParaRPr lang="cs-C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realizován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 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21 třídách, zúčastnilo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428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žáků.</a:t>
            </a:r>
          </a:p>
          <a:p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571382" y="1379646"/>
            <a:ext cx="78448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až 9.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třídy základních škol</a:t>
            </a:r>
          </a:p>
          <a:p>
            <a:pPr fontAlgn="base"/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třídy s přítomností prvních stádií šikany nebo výrazně zhoršenými vztahy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95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887126"/>
            <a:chOff x="576000" y="756000"/>
            <a:chExt cx="8260090" cy="588712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Program Primární prevence pro MŠ</a:t>
              </a: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1494764"/>
              <a:ext cx="78402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cs-CZ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Obdélník 5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dirty="0"/>
          </a:p>
        </p:txBody>
      </p:sp>
      <p:sp>
        <p:nvSpPr>
          <p:cNvPr id="7" name="Obdélník 6"/>
          <p:cNvSpPr/>
          <p:nvPr/>
        </p:nvSpPr>
        <p:spPr>
          <a:xfrm>
            <a:off x="571382" y="4237082"/>
            <a:ext cx="784021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 roce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2016:</a:t>
            </a:r>
          </a:p>
          <a:p>
            <a:endParaRPr lang="cs-CZ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- realizován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10 MŠ,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- 23 tříd,</a:t>
            </a:r>
          </a:p>
          <a:p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- 103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preventivních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bloků.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571382" y="1400353"/>
            <a:ext cx="784483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Realizován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 5 blocích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po 30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- 45 minutách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eden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lektor, který se s dětmi setkává na všech 5 blocích. </a:t>
            </a:r>
          </a:p>
          <a:p>
            <a:pPr lvl="0"/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Pohádka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nebo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příběh týkající se vybrané tématiky</a:t>
            </a:r>
          </a:p>
          <a:p>
            <a:pPr lvl="0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Témata např.: </a:t>
            </a:r>
          </a:p>
          <a:p>
            <a:pPr lvl="0"/>
            <a:endParaRPr lang="cs-CZ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- Co je to zdraví, Kouření, Alkohol, Hygiena, Vztahy k ostatním…</a:t>
            </a:r>
          </a:p>
          <a:p>
            <a:pPr lvl="0"/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04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887126"/>
            <a:chOff x="576000" y="756000"/>
            <a:chExt cx="8260090" cy="588712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Metody primární prevence</a:t>
              </a: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1494764"/>
              <a:ext cx="7840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Obdélník 5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694564" y="1628507"/>
            <a:ext cx="7622717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Aktivizační (rozehřívací) a relaxační techniky</a:t>
            </a:r>
          </a:p>
          <a:p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Modelové situace, nácvik sociálních dovedností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„Brainstorming“</a:t>
            </a:r>
          </a:p>
          <a:p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Autoregulační techniky</a:t>
            </a:r>
          </a:p>
          <a:p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Interakční hry</a:t>
            </a:r>
          </a:p>
          <a:p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Výtvarné techniky</a:t>
            </a:r>
          </a:p>
          <a:p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Diskuse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Informační </a:t>
            </a: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servis </a:t>
            </a:r>
            <a:endParaRPr lang="cs-C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Arial" panose="020B0604020202020204" pitchFamily="34" charset="0"/>
                <a:cs typeface="Arial" panose="020B0604020202020204" pitchFamily="34" charset="0"/>
              </a:rPr>
              <a:t>Zpětná vazba</a:t>
            </a:r>
          </a:p>
          <a:p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REFLEXE</a:t>
            </a:r>
          </a:p>
        </p:txBody>
      </p:sp>
    </p:spTree>
    <p:extLst>
      <p:ext uri="{BB962C8B-B14F-4D97-AF65-F5344CB8AC3E}">
        <p14:creationId xmlns:p14="http://schemas.microsoft.com/office/powerpoint/2010/main" val="408443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/>
        </p:nvGrpSpPr>
        <p:grpSpPr>
          <a:xfrm>
            <a:off x="576000" y="756000"/>
            <a:ext cx="8260090" cy="5887126"/>
            <a:chOff x="576000" y="756000"/>
            <a:chExt cx="8260090" cy="5887126"/>
          </a:xfrm>
        </p:grpSpPr>
        <p:sp>
          <p:nvSpPr>
            <p:cNvPr id="2" name="TextovéPole 1"/>
            <p:cNvSpPr txBox="1"/>
            <p:nvPr/>
          </p:nvSpPr>
          <p:spPr>
            <a:xfrm>
              <a:off x="576000" y="756000"/>
              <a:ext cx="784021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3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Příklad dobré praxe</a:t>
              </a:r>
            </a:p>
          </p:txBody>
        </p:sp>
        <p:sp>
          <p:nvSpPr>
            <p:cNvPr id="4" name="TextovéPole 3"/>
            <p:cNvSpPr txBox="1"/>
            <p:nvPr/>
          </p:nvSpPr>
          <p:spPr>
            <a:xfrm>
              <a:off x="576000" y="1494764"/>
              <a:ext cx="78402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cs-CZ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765111" y="6027573"/>
              <a:ext cx="807097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s-CZ" sz="800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 REGULAR 18b, 50% ČERNÁ)</a:t>
              </a:r>
            </a:p>
            <a:p>
              <a:pPr algn="r"/>
              <a:r>
                <a:rPr lang="cs-CZ" dirty="0" smtClean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cs-CZ" dirty="0">
                  <a:solidFill>
                    <a:srgbClr val="7F7F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Výchovné a vzdělávací programy se zaměřením na prevence</a:t>
              </a:r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/>
              <a:endParaRPr lang="cs-CZ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Obdélník 5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694565" y="1628507"/>
            <a:ext cx="7854012" cy="472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Spolupráce 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s protidrogovým koordinátorem městské části Prahy 12</a:t>
            </a: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/>
            <a:endParaRPr lang="cs-CZ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cs-CZ" sz="2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</a:t>
            </a:r>
            <a:r>
              <a:rPr lang="cs-CZ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Selektivní prevence – systém včasné intervence</a:t>
            </a:r>
          </a:p>
          <a:p>
            <a:pPr fontAlgn="base"/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cs-CZ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Primární prevence – Bezpečný internet pro 2. třídy</a:t>
            </a:r>
          </a:p>
          <a:p>
            <a:pPr fontAlgn="base"/>
            <a:endParaRPr lang="cs-CZ" sz="21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 </a:t>
            </a: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u nás v komunitě funguje</a:t>
            </a: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 fontAlgn="base">
              <a:buFont typeface="Wingdings" panose="05000000000000000000" pitchFamily="2" charset="2"/>
              <a:buChar char="§"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cs-CZ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Předávání </a:t>
            </a:r>
            <a:r>
              <a:rPr lang="cs-CZ" sz="2100" dirty="0">
                <a:latin typeface="Arial" panose="020B0604020202020204" pitchFamily="34" charset="0"/>
                <a:cs typeface="Arial" panose="020B0604020202020204" pitchFamily="34" charset="0"/>
              </a:rPr>
              <a:t>informací </a:t>
            </a:r>
            <a:endParaRPr lang="cs-CZ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cs-CZ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Dobrá orientace</a:t>
            </a:r>
          </a:p>
          <a:p>
            <a:pPr fontAlgn="base"/>
            <a:endParaRPr lang="cs-C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cs-CZ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Regiony</a:t>
            </a:r>
          </a:p>
          <a:p>
            <a:pPr fontAlgn="base"/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Spolupráce </a:t>
            </a:r>
            <a:r>
              <a:rPr lang="cs-CZ" sz="2100" dirty="0">
                <a:latin typeface="Arial" panose="020B0604020202020204" pitchFamily="34" charset="0"/>
                <a:cs typeface="Arial" panose="020B0604020202020204" pitchFamily="34" charset="0"/>
              </a:rPr>
              <a:t>s klíčovými </a:t>
            </a:r>
            <a:r>
              <a:rPr lang="cs-CZ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hráči</a:t>
            </a:r>
            <a:endParaRPr lang="cs-CZ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51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4400007" y="3079989"/>
            <a:ext cx="1888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Děkujeme</a:t>
            </a:r>
          </a:p>
          <a:p>
            <a:r>
              <a:rPr lang="cs-CZ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 pozornost</a:t>
            </a:r>
            <a:endParaRPr lang="cs-CZ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679925" y="5345815"/>
            <a:ext cx="4292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Podtitul prezentace </a:t>
            </a:r>
            <a:r>
              <a:rPr lang="el-G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</a:t>
            </a:r>
            <a:r>
              <a:rPr lang="cs-CZ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autor</a:t>
            </a:r>
            <a:endParaRPr lang="cs-CZ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4400007" y="5745925"/>
            <a:ext cx="230223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Proxima </a:t>
            </a:r>
            <a:r>
              <a:rPr lang="cs-CZ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Sociale</a:t>
            </a:r>
            <a:r>
              <a:rPr lang="cs-CZ" sz="1400" b="1" dirty="0">
                <a:latin typeface="Arial" panose="020B0604020202020204" pitchFamily="34" charset="0"/>
                <a:cs typeface="Arial" panose="020B0604020202020204" pitchFamily="34" charset="0"/>
              </a:rPr>
              <a:t> o.p.s</a:t>
            </a:r>
            <a:r>
              <a:rPr lang="cs-CZ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Rakovského 3138/2</a:t>
            </a:r>
            <a:b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143 00 Praha 4 – Modřany</a:t>
            </a:r>
            <a:endParaRPr lang="cs-C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70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1177</TotalTime>
  <Words>955</Words>
  <Application>Microsoft Office PowerPoint</Application>
  <PresentationFormat>Předvádění na obrazovce (4:3)</PresentationFormat>
  <Paragraphs>287</Paragraphs>
  <Slides>24</Slides>
  <Notes>17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5" baseType="lpstr"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Magdaléna Friedrichová</dc:creator>
  <cp:lastModifiedBy>Tereza Ryšavá</cp:lastModifiedBy>
  <cp:revision>67</cp:revision>
  <dcterms:created xsi:type="dcterms:W3CDTF">2015-09-03T16:58:35Z</dcterms:created>
  <dcterms:modified xsi:type="dcterms:W3CDTF">2017-03-08T14:57:54Z</dcterms:modified>
</cp:coreProperties>
</file>