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5" r:id="rId3"/>
    <p:sldId id="262" r:id="rId4"/>
    <p:sldId id="274" r:id="rId5"/>
    <p:sldId id="284" r:id="rId6"/>
    <p:sldId id="288" r:id="rId7"/>
    <p:sldId id="282" r:id="rId8"/>
    <p:sldId id="285" r:id="rId9"/>
    <p:sldId id="287" r:id="rId10"/>
    <p:sldId id="280" r:id="rId11"/>
    <p:sldId id="273" r:id="rId12"/>
    <p:sldId id="270" r:id="rId13"/>
    <p:sldId id="277" r:id="rId14"/>
    <p:sldId id="272" r:id="rId15"/>
    <p:sldId id="283" r:id="rId16"/>
    <p:sldId id="259" r:id="rId17"/>
  </p:sldIdLst>
  <p:sldSz cx="9144000" cy="6858000" type="screen4x3"/>
  <p:notesSz cx="6858000" cy="99472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va" initials="E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7D02"/>
    <a:srgbClr val="701D60"/>
    <a:srgbClr val="6B8029"/>
    <a:srgbClr val="D21115"/>
    <a:srgbClr val="B11A1D"/>
    <a:srgbClr val="62245F"/>
    <a:srgbClr val="707F34"/>
    <a:srgbClr val="215880"/>
    <a:srgbClr val="63125E"/>
    <a:srgbClr val="B200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Střední styl 3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70" autoAdjust="0"/>
    <p:restoredTop sz="94660"/>
  </p:normalViewPr>
  <p:slideViewPr>
    <p:cSldViewPr snapToGrid="0">
      <p:cViewPr>
        <p:scale>
          <a:sx n="100" d="100"/>
          <a:sy n="100" d="100"/>
        </p:scale>
        <p:origin x="-18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D9A4E1-D224-4E2F-8C76-70959C3EA032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DEBA45A-110D-44BA-9FCF-304AACA0F1D0}">
      <dgm:prSet phldrT="[Text]"/>
      <dgm:spPr>
        <a:solidFill>
          <a:srgbClr val="0070C0"/>
        </a:solidFill>
      </dgm:spPr>
      <dgm:t>
        <a:bodyPr/>
        <a:lstStyle/>
        <a:p>
          <a:r>
            <a:rPr lang="cs-CZ" dirty="0" smtClean="0"/>
            <a:t>KOMUNITA</a:t>
          </a:r>
          <a:endParaRPr lang="cs-CZ" dirty="0"/>
        </a:p>
      </dgm:t>
    </dgm:pt>
    <dgm:pt modelId="{8AF18912-0F39-4FDC-B3D6-C0A94CA69997}" type="parTrans" cxnId="{E3BAEA7B-2B9A-4F13-979F-58CC811C5D06}">
      <dgm:prSet/>
      <dgm:spPr/>
      <dgm:t>
        <a:bodyPr/>
        <a:lstStyle/>
        <a:p>
          <a:endParaRPr lang="cs-CZ"/>
        </a:p>
      </dgm:t>
    </dgm:pt>
    <dgm:pt modelId="{BD8E7CB6-2998-46B2-B27A-EA395148EF71}" type="sibTrans" cxnId="{E3BAEA7B-2B9A-4F13-979F-58CC811C5D06}">
      <dgm:prSet/>
      <dgm:spPr/>
      <dgm:t>
        <a:bodyPr/>
        <a:lstStyle/>
        <a:p>
          <a:endParaRPr lang="cs-CZ"/>
        </a:p>
      </dgm:t>
    </dgm:pt>
    <dgm:pt modelId="{CA714016-520D-4D13-B9DF-901B6B7A89B4}">
      <dgm:prSet phldrT="[Text]"/>
      <dgm:spPr>
        <a:solidFill>
          <a:srgbClr val="0070C0"/>
        </a:solidFill>
      </dgm:spPr>
      <dgm:t>
        <a:bodyPr/>
        <a:lstStyle/>
        <a:p>
          <a:r>
            <a:rPr lang="cs-CZ" dirty="0" smtClean="0"/>
            <a:t>KLIENTI</a:t>
          </a:r>
          <a:endParaRPr lang="cs-CZ" dirty="0"/>
        </a:p>
      </dgm:t>
    </dgm:pt>
    <dgm:pt modelId="{18BA862F-80CE-41FF-915D-B8ECC0A627BE}" type="parTrans" cxnId="{7CD6E83A-A16E-4659-AF76-77476D87E906}">
      <dgm:prSet/>
      <dgm:spPr/>
      <dgm:t>
        <a:bodyPr/>
        <a:lstStyle/>
        <a:p>
          <a:endParaRPr lang="cs-CZ"/>
        </a:p>
      </dgm:t>
    </dgm:pt>
    <dgm:pt modelId="{E9464024-1A2E-4D49-B122-CD813C1FD1FD}" type="sibTrans" cxnId="{7CD6E83A-A16E-4659-AF76-77476D87E906}">
      <dgm:prSet/>
      <dgm:spPr/>
      <dgm:t>
        <a:bodyPr/>
        <a:lstStyle/>
        <a:p>
          <a:endParaRPr lang="cs-CZ"/>
        </a:p>
      </dgm:t>
    </dgm:pt>
    <dgm:pt modelId="{75668A3B-3479-4A0C-8F54-FA2B795E2DE9}">
      <dgm:prSet phldrT="[Text]"/>
      <dgm:spPr>
        <a:solidFill>
          <a:srgbClr val="0070C0"/>
        </a:solidFill>
      </dgm:spPr>
      <dgm:t>
        <a:bodyPr/>
        <a:lstStyle/>
        <a:p>
          <a:r>
            <a:rPr lang="cs-CZ" dirty="0" smtClean="0"/>
            <a:t>MČ/OBEC</a:t>
          </a:r>
          <a:endParaRPr lang="cs-CZ" dirty="0"/>
        </a:p>
      </dgm:t>
    </dgm:pt>
    <dgm:pt modelId="{4A302AF9-F69D-463C-9904-7D5BACE1C863}" type="parTrans" cxnId="{20723395-035D-4221-8E49-732003AB4A4A}">
      <dgm:prSet/>
      <dgm:spPr/>
      <dgm:t>
        <a:bodyPr/>
        <a:lstStyle/>
        <a:p>
          <a:endParaRPr lang="cs-CZ"/>
        </a:p>
      </dgm:t>
    </dgm:pt>
    <dgm:pt modelId="{7603406E-650B-49D7-8C7A-6BF902D7E6C3}" type="sibTrans" cxnId="{20723395-035D-4221-8E49-732003AB4A4A}">
      <dgm:prSet/>
      <dgm:spPr/>
      <dgm:t>
        <a:bodyPr/>
        <a:lstStyle/>
        <a:p>
          <a:endParaRPr lang="cs-CZ"/>
        </a:p>
      </dgm:t>
    </dgm:pt>
    <dgm:pt modelId="{BBD22704-2CA3-4265-8CB1-58F897833BD4}" type="pres">
      <dgm:prSet presAssocID="{BFD9A4E1-D224-4E2F-8C76-70959C3EA03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AA26F9F9-4B95-4BBC-8F3A-8290BAFDD664}" type="pres">
      <dgm:prSet presAssocID="{0DEBA45A-110D-44BA-9FCF-304AACA0F1D0}" presName="arrow" presStyleLbl="node1" presStyleIdx="0" presStyleCnt="3" custScaleX="66741" custScaleY="77373" custRadScaleRad="113385" custRadScaleInc="1243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C0FA935-E987-4C63-A464-D7D90BE8C884}" type="pres">
      <dgm:prSet presAssocID="{CA714016-520D-4D13-B9DF-901B6B7A89B4}" presName="arrow" presStyleLbl="node1" presStyleIdx="1" presStyleCnt="3" custScaleX="69318" custScaleY="88404" custRadScaleRad="135545" custRadScaleInc="-740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479EFDB-081A-4111-9145-0B97956923DF}" type="pres">
      <dgm:prSet presAssocID="{75668A3B-3479-4A0C-8F54-FA2B795E2DE9}" presName="arrow" presStyleLbl="node1" presStyleIdx="2" presStyleCnt="3" custScaleX="69737" custScaleY="91077" custRadScaleRad="87839" custRadScaleInc="-882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C8FF75F-C37C-4FA8-9665-800D8707DD01}" type="presOf" srcId="{75668A3B-3479-4A0C-8F54-FA2B795E2DE9}" destId="{E479EFDB-081A-4111-9145-0B97956923DF}" srcOrd="0" destOrd="0" presId="urn:microsoft.com/office/officeart/2005/8/layout/arrow5"/>
    <dgm:cxn modelId="{FEE9C050-C8A1-40CD-AC6F-8E47759A8355}" type="presOf" srcId="{0DEBA45A-110D-44BA-9FCF-304AACA0F1D0}" destId="{AA26F9F9-4B95-4BBC-8F3A-8290BAFDD664}" srcOrd="0" destOrd="0" presId="urn:microsoft.com/office/officeart/2005/8/layout/arrow5"/>
    <dgm:cxn modelId="{E98375BC-B632-4F49-84E8-74B3A746A814}" type="presOf" srcId="{CA714016-520D-4D13-B9DF-901B6B7A89B4}" destId="{DC0FA935-E987-4C63-A464-D7D90BE8C884}" srcOrd="0" destOrd="0" presId="urn:microsoft.com/office/officeart/2005/8/layout/arrow5"/>
    <dgm:cxn modelId="{BA8C25D0-A8CA-48A0-96D2-5C856EBEF8D4}" type="presOf" srcId="{BFD9A4E1-D224-4E2F-8C76-70959C3EA032}" destId="{BBD22704-2CA3-4265-8CB1-58F897833BD4}" srcOrd="0" destOrd="0" presId="urn:microsoft.com/office/officeart/2005/8/layout/arrow5"/>
    <dgm:cxn modelId="{20723395-035D-4221-8E49-732003AB4A4A}" srcId="{BFD9A4E1-D224-4E2F-8C76-70959C3EA032}" destId="{75668A3B-3479-4A0C-8F54-FA2B795E2DE9}" srcOrd="2" destOrd="0" parTransId="{4A302AF9-F69D-463C-9904-7D5BACE1C863}" sibTransId="{7603406E-650B-49D7-8C7A-6BF902D7E6C3}"/>
    <dgm:cxn modelId="{7CD6E83A-A16E-4659-AF76-77476D87E906}" srcId="{BFD9A4E1-D224-4E2F-8C76-70959C3EA032}" destId="{CA714016-520D-4D13-B9DF-901B6B7A89B4}" srcOrd="1" destOrd="0" parTransId="{18BA862F-80CE-41FF-915D-B8ECC0A627BE}" sibTransId="{E9464024-1A2E-4D49-B122-CD813C1FD1FD}"/>
    <dgm:cxn modelId="{E3BAEA7B-2B9A-4F13-979F-58CC811C5D06}" srcId="{BFD9A4E1-D224-4E2F-8C76-70959C3EA032}" destId="{0DEBA45A-110D-44BA-9FCF-304AACA0F1D0}" srcOrd="0" destOrd="0" parTransId="{8AF18912-0F39-4FDC-B3D6-C0A94CA69997}" sibTransId="{BD8E7CB6-2998-46B2-B27A-EA395148EF71}"/>
    <dgm:cxn modelId="{D47159E9-908C-49B3-A8A3-DADD0354BD41}" type="presParOf" srcId="{BBD22704-2CA3-4265-8CB1-58F897833BD4}" destId="{AA26F9F9-4B95-4BBC-8F3A-8290BAFDD664}" srcOrd="0" destOrd="0" presId="urn:microsoft.com/office/officeart/2005/8/layout/arrow5"/>
    <dgm:cxn modelId="{CEBBB6A1-5410-40D2-88FE-36EA47417DC3}" type="presParOf" srcId="{BBD22704-2CA3-4265-8CB1-58F897833BD4}" destId="{DC0FA935-E987-4C63-A464-D7D90BE8C884}" srcOrd="1" destOrd="0" presId="urn:microsoft.com/office/officeart/2005/8/layout/arrow5"/>
    <dgm:cxn modelId="{1E5987ED-1022-4284-A083-A467A52D9B71}" type="presParOf" srcId="{BBD22704-2CA3-4265-8CB1-58F897833BD4}" destId="{E479EFDB-081A-4111-9145-0B97956923DF}" srcOrd="2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1E09F9-200B-480E-85F5-4233858C954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400953D-2613-40B3-AC93-D411560334A9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cs-CZ" dirty="0" smtClean="0"/>
            <a:t>NZDM</a:t>
          </a:r>
          <a:endParaRPr lang="cs-CZ" dirty="0"/>
        </a:p>
      </dgm:t>
    </dgm:pt>
    <dgm:pt modelId="{7CB647FE-1755-4457-92C4-8044706D8CB8}" type="parTrans" cxnId="{20E8DEBF-EC9A-40B5-A013-A443095CD84F}">
      <dgm:prSet/>
      <dgm:spPr/>
      <dgm:t>
        <a:bodyPr/>
        <a:lstStyle/>
        <a:p>
          <a:endParaRPr lang="cs-CZ"/>
        </a:p>
      </dgm:t>
    </dgm:pt>
    <dgm:pt modelId="{3B786D48-2687-46A6-9A92-468E374354F5}" type="sibTrans" cxnId="{20E8DEBF-EC9A-40B5-A013-A443095CD84F}">
      <dgm:prSet/>
      <dgm:spPr/>
      <dgm:t>
        <a:bodyPr/>
        <a:lstStyle/>
        <a:p>
          <a:endParaRPr lang="cs-CZ"/>
        </a:p>
      </dgm:t>
    </dgm:pt>
    <dgm:pt modelId="{16D8D281-7E97-4CE1-AC7A-E6D21F9E2913}" type="pres">
      <dgm:prSet presAssocID="{D01E09F9-200B-480E-85F5-4233858C954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66491A3-5870-45E5-AE95-5EB0393C626A}" type="pres">
      <dgm:prSet presAssocID="{3400953D-2613-40B3-AC93-D411560334A9}" presName="node" presStyleLbl="node1" presStyleIdx="0" presStyleCnt="1" custScaleX="29687" custScaleY="18459" custLinFactNeighborX="26212" custLinFactNeighborY="1851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0E8DEBF-EC9A-40B5-A013-A443095CD84F}" srcId="{D01E09F9-200B-480E-85F5-4233858C9541}" destId="{3400953D-2613-40B3-AC93-D411560334A9}" srcOrd="0" destOrd="0" parTransId="{7CB647FE-1755-4457-92C4-8044706D8CB8}" sibTransId="{3B786D48-2687-46A6-9A92-468E374354F5}"/>
    <dgm:cxn modelId="{D581C526-0501-4133-8236-217A8DD4E949}" type="presOf" srcId="{D01E09F9-200B-480E-85F5-4233858C9541}" destId="{16D8D281-7E97-4CE1-AC7A-E6D21F9E2913}" srcOrd="0" destOrd="0" presId="urn:microsoft.com/office/officeart/2005/8/layout/default"/>
    <dgm:cxn modelId="{C5B0502D-AB31-4385-955D-F49867D9762D}" type="presOf" srcId="{3400953D-2613-40B3-AC93-D411560334A9}" destId="{B66491A3-5870-45E5-AE95-5EB0393C626A}" srcOrd="0" destOrd="0" presId="urn:microsoft.com/office/officeart/2005/8/layout/default"/>
    <dgm:cxn modelId="{229E5D92-D05B-4282-92F9-8AE661EBE503}" type="presParOf" srcId="{16D8D281-7E97-4CE1-AC7A-E6D21F9E2913}" destId="{B66491A3-5870-45E5-AE95-5EB0393C626A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26F9F9-4B95-4BBC-8F3A-8290BAFDD664}">
      <dsp:nvSpPr>
        <dsp:cNvPr id="0" name=""/>
        <dsp:cNvSpPr/>
      </dsp:nvSpPr>
      <dsp:spPr>
        <a:xfrm>
          <a:off x="2910801" y="35237"/>
          <a:ext cx="1561014" cy="1809687"/>
        </a:xfrm>
        <a:prstGeom prst="downArrow">
          <a:avLst>
            <a:gd name="adj1" fmla="val 50000"/>
            <a:gd name="adj2" fmla="val 35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/>
            <a:t>KOMUNITA</a:t>
          </a:r>
          <a:endParaRPr lang="cs-CZ" sz="1000" kern="1200" dirty="0"/>
        </a:p>
      </dsp:txBody>
      <dsp:txXfrm>
        <a:off x="3301055" y="35237"/>
        <a:ext cx="780507" cy="1536510"/>
      </dsp:txXfrm>
    </dsp:sp>
    <dsp:sp modelId="{DC0FA935-E987-4C63-A464-D7D90BE8C884}">
      <dsp:nvSpPr>
        <dsp:cNvPr id="0" name=""/>
        <dsp:cNvSpPr/>
      </dsp:nvSpPr>
      <dsp:spPr>
        <a:xfrm rot="7200000">
          <a:off x="4353061" y="2383646"/>
          <a:ext cx="1621287" cy="2067692"/>
        </a:xfrm>
        <a:prstGeom prst="downArrow">
          <a:avLst>
            <a:gd name="adj1" fmla="val 50000"/>
            <a:gd name="adj2" fmla="val 35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/>
            <a:t>KLIENTI</a:t>
          </a:r>
          <a:endParaRPr lang="cs-CZ" sz="1000" kern="1200" dirty="0"/>
        </a:p>
      </dsp:txBody>
      <dsp:txXfrm rot="-5400000">
        <a:off x="4394578" y="3083102"/>
        <a:ext cx="1783967" cy="810643"/>
      </dsp:txXfrm>
    </dsp:sp>
    <dsp:sp modelId="{E479EFDB-081A-4111-9145-0B97956923DF}">
      <dsp:nvSpPr>
        <dsp:cNvPr id="0" name=""/>
        <dsp:cNvSpPr/>
      </dsp:nvSpPr>
      <dsp:spPr>
        <a:xfrm rot="14400000">
          <a:off x="1375711" y="2381756"/>
          <a:ext cx="1631087" cy="2130212"/>
        </a:xfrm>
        <a:prstGeom prst="downArrow">
          <a:avLst>
            <a:gd name="adj1" fmla="val 50000"/>
            <a:gd name="adj2" fmla="val 35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/>
            <a:t>MČ/OBEC</a:t>
          </a:r>
          <a:endParaRPr lang="cs-CZ" sz="1000" kern="1200" dirty="0"/>
        </a:p>
      </dsp:txBody>
      <dsp:txXfrm rot="5400000">
        <a:off x="1145270" y="3110450"/>
        <a:ext cx="1844772" cy="8155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6491A3-5870-45E5-AE95-5EB0393C626A}">
      <dsp:nvSpPr>
        <dsp:cNvPr id="0" name=""/>
        <dsp:cNvSpPr/>
      </dsp:nvSpPr>
      <dsp:spPr>
        <a:xfrm>
          <a:off x="3267550" y="986301"/>
          <a:ext cx="1580676" cy="589706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 smtClean="0"/>
            <a:t>NZDM</a:t>
          </a:r>
          <a:endParaRPr lang="cs-CZ" sz="2700" kern="1200" dirty="0"/>
        </a:p>
      </dsp:txBody>
      <dsp:txXfrm>
        <a:off x="3267550" y="986301"/>
        <a:ext cx="1580676" cy="5897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8F711-E5EA-46DA-9A15-294AD7FC5A77}" type="datetimeFigureOut">
              <a:rPr lang="cs-CZ" smtClean="0"/>
              <a:t>26. 4. 2017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C8C64-5E9C-4911-BC40-CAD40ACDD4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7071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34737A-DBA5-4C9E-89C1-CC690310B7D4}" type="datetimeFigureOut">
              <a:rPr lang="cs-CZ" smtClean="0"/>
              <a:t>26. 4. 2017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5A83C-763E-4B4A-BE24-612345B901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3179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5A83C-763E-4B4A-BE24-612345B90198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5311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5A83C-763E-4B4A-BE24-612345B90198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5653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5A83C-763E-4B4A-BE24-612345B90198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56535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5A83C-763E-4B4A-BE24-612345B90198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0388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5A83C-763E-4B4A-BE24-612345B90198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5653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5A83C-763E-4B4A-BE24-612345B90198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5653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5A83C-763E-4B4A-BE24-612345B90198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5653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5A83C-763E-4B4A-BE24-612345B90198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5653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5A83C-763E-4B4A-BE24-612345B90198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5653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5A83C-763E-4B4A-BE24-612345B90198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5653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5A83C-763E-4B4A-BE24-612345B90198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5653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5A83C-763E-4B4A-BE24-612345B90198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5653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52575-44A6-4B97-BAA8-EB5A7D295810}" type="datetime1">
              <a:rPr lang="cs-CZ" smtClean="0"/>
              <a:t>26. 4. 2017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7377-B152-49A3-AE18-B3B3B4FE31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7520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3B2D-9506-4577-9C0E-1370241CD706}" type="datetime1">
              <a:rPr lang="cs-CZ" smtClean="0"/>
              <a:t>26. 4. 2017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7377-B152-49A3-AE18-B3B3B4FE31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5301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1F0B2-7522-47F0-ACC7-A94E7E29CEFC}" type="datetime1">
              <a:rPr lang="cs-CZ" smtClean="0"/>
              <a:t>26. 4. 2017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7377-B152-49A3-AE18-B3B3B4FE31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7788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C76B-7F4F-4C16-9F36-9727BA6377EE}" type="datetime1">
              <a:rPr lang="cs-CZ" smtClean="0"/>
              <a:t>26. 4. 2017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7377-B152-49A3-AE18-B3B3B4FE31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9071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24B32-0526-4A86-8702-516039319AC5}" type="datetime1">
              <a:rPr lang="cs-CZ" smtClean="0"/>
              <a:t>26. 4. 2017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7377-B152-49A3-AE18-B3B3B4FE31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4517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4E0D2-B778-4DE6-B903-8B293EF908C5}" type="datetime1">
              <a:rPr lang="cs-CZ" smtClean="0"/>
              <a:t>26. 4. 2017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7377-B152-49A3-AE18-B3B3B4FE31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254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5681B-75EB-4505-B7B7-457BDE315981}" type="datetime1">
              <a:rPr lang="cs-CZ" smtClean="0"/>
              <a:t>26. 4. 2017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7377-B152-49A3-AE18-B3B3B4FE31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3006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28907-AC11-4F44-95CB-4A785046EB83}" type="datetime1">
              <a:rPr lang="cs-CZ" smtClean="0"/>
              <a:t>26. 4. 2017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7377-B152-49A3-AE18-B3B3B4FE31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7006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40670-78F9-4D8C-AC7C-12118C6A445B}" type="datetime1">
              <a:rPr lang="cs-CZ" smtClean="0"/>
              <a:t>26. 4. 2017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7377-B152-49A3-AE18-B3B3B4FE31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7878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F67B9-6D99-4D5C-B853-3CF3CB7B2BD9}" type="datetime1">
              <a:rPr lang="cs-CZ" smtClean="0"/>
              <a:t>26. 4. 2017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7377-B152-49A3-AE18-B3B3B4FE31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7727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A9A3-B7DA-4ABB-A818-E8659FC099A9}" type="datetime1">
              <a:rPr lang="cs-CZ" smtClean="0"/>
              <a:t>26. 4. 2017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7377-B152-49A3-AE18-B3B3B4FE31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2450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E794E-2D04-4F06-BD6F-C1095646AFC4}" type="datetime1">
              <a:rPr lang="cs-CZ" smtClean="0"/>
              <a:t>26. 4. 2017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D7377-B152-49A3-AE18-B3B3B4FE31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0774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7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/>
        </p:nvGrpSpPr>
        <p:grpSpPr>
          <a:xfrm>
            <a:off x="4105274" y="342901"/>
            <a:ext cx="4890943" cy="3747320"/>
            <a:chOff x="4272957" y="3024000"/>
            <a:chExt cx="4447124" cy="2808488"/>
          </a:xfrm>
        </p:grpSpPr>
        <p:sp>
          <p:nvSpPr>
            <p:cNvPr id="4" name="TextovéPole 3"/>
            <p:cNvSpPr txBox="1"/>
            <p:nvPr/>
          </p:nvSpPr>
          <p:spPr>
            <a:xfrm>
              <a:off x="4359564" y="3024000"/>
              <a:ext cx="4360517" cy="2808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Práce s mládeží </a:t>
              </a:r>
              <a:endParaRPr lang="cs-CZ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cs-CZ" sz="4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 nízkoprahových </a:t>
              </a:r>
              <a:r>
                <a:rPr lang="cs-CZ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klubech </a:t>
              </a:r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4272957" y="4523118"/>
              <a:ext cx="4378688" cy="507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cs-CZ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Pavlína </a:t>
              </a:r>
              <a:r>
                <a:rPr lang="cs-CZ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Hůževková</a:t>
              </a:r>
              <a:r>
                <a:rPr lang="cs-CZ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Eva Kašáková, </a:t>
              </a:r>
              <a:r>
                <a:rPr lang="cs-CZ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</a:t>
              </a:r>
              <a:r>
                <a:rPr lang="cs-CZ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51" name="Picture 3" descr="C:\Users\Pavlína\Desktop\foto web\Graffiti ja....m 20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 trans="21000" numberOfShades="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857" y="3899721"/>
            <a:ext cx="4661094" cy="2361890"/>
          </a:xfrm>
          <a:prstGeom prst="rect">
            <a:avLst/>
          </a:prstGeom>
          <a:noFill/>
          <a:effectLst>
            <a:outerShdw blurRad="50800" dist="50800" dir="2220000" sx="5000" sy="5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65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Pavlína\Downloads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07" y="1164420"/>
            <a:ext cx="1895475" cy="98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95324" y="323850"/>
            <a:ext cx="77208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Specifika práce v klubu </a:t>
            </a:r>
          </a:p>
          <a:p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oproti terénu</a:t>
            </a:r>
            <a:endParaRPr lang="cs-CZ" sz="7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65111" y="6027573"/>
            <a:ext cx="8070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cs-CZ" sz="800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cs-CZ" sz="16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Práce s mládeží v NZDM </a:t>
            </a:r>
            <a:r>
              <a:rPr lang="el-GR" sz="1600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r>
              <a:rPr lang="cs-CZ" sz="1600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Specifika práce v klubu</a:t>
            </a:r>
            <a:endParaRPr lang="cs-CZ" sz="700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95325" y="1666875"/>
            <a:ext cx="380078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smtClean="0">
                <a:cs typeface="Arial" panose="020B0604020202020204" pitchFamily="34" charset="0"/>
              </a:rPr>
              <a:t>Prostředí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cs typeface="Arial" panose="020B0604020202020204" pitchFamily="34" charset="0"/>
              </a:rPr>
              <a:t>Zázemí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cs typeface="Arial" panose="020B0604020202020204" pitchFamily="34" charset="0"/>
                <a:sym typeface="Wingdings" panose="05000000000000000000" pitchFamily="2" charset="2"/>
              </a:rPr>
              <a:t>Snadnější oslovení - o</a:t>
            </a:r>
            <a:r>
              <a:rPr lang="cs-CZ" sz="1600" dirty="0" smtClean="0">
                <a:cs typeface="Arial" panose="020B0604020202020204" pitchFamily="34" charset="0"/>
              </a:rPr>
              <a:t>ni </a:t>
            </a:r>
            <a:r>
              <a:rPr lang="cs-CZ" sz="1600" dirty="0">
                <a:cs typeface="Arial" panose="020B0604020202020204" pitchFamily="34" charset="0"/>
              </a:rPr>
              <a:t>přichází k </a:t>
            </a:r>
            <a:r>
              <a:rPr lang="cs-CZ" sz="1600" dirty="0" smtClean="0">
                <a:cs typeface="Arial" panose="020B0604020202020204" pitchFamily="34" charset="0"/>
              </a:rPr>
              <a:t>nám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cs typeface="Arial" panose="020B0604020202020204" pitchFamily="34" charset="0"/>
              </a:rPr>
              <a:t>Působí i vzhled prostoru</a:t>
            </a:r>
            <a:endParaRPr lang="cs-CZ" sz="1600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smtClean="0">
                <a:cs typeface="Arial" panose="020B0604020202020204" pitchFamily="34" charset="0"/>
              </a:rPr>
              <a:t>Volnočasové</a:t>
            </a:r>
            <a:r>
              <a:rPr lang="cs-CZ" sz="1600" dirty="0" smtClean="0">
                <a:cs typeface="Arial" panose="020B0604020202020204" pitchFamily="34" charset="0"/>
              </a:rPr>
              <a:t> aktivity</a:t>
            </a:r>
            <a:endParaRPr lang="cs-CZ" sz="1600" dirty="0"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cs typeface="Arial" panose="020B0604020202020204" pitchFamily="34" charset="0"/>
                <a:sym typeface="Wingdings" panose="05000000000000000000" pitchFamily="2" charset="2"/>
              </a:rPr>
              <a:t>Přesah: kontakt</a:t>
            </a:r>
            <a:r>
              <a:rPr lang="cs-CZ" sz="1600" dirty="0">
                <a:cs typeface="Arial" panose="020B0604020202020204" pitchFamily="34" charset="0"/>
                <a:sym typeface="Wingdings" panose="05000000000000000000" pitchFamily="2" charset="2"/>
              </a:rPr>
              <a:t>, důvěra, </a:t>
            </a:r>
            <a:r>
              <a:rPr lang="cs-CZ" sz="1600" dirty="0" smtClean="0">
                <a:cs typeface="Arial" panose="020B0604020202020204" pitchFamily="34" charset="0"/>
                <a:sym typeface="Wingdings" panose="05000000000000000000" pitchFamily="2" charset="2"/>
              </a:rPr>
              <a:t>témata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cs typeface="Arial" panose="020B0604020202020204" pitchFamily="34" charset="0"/>
                <a:sym typeface="Wingdings" panose="05000000000000000000" pitchFamily="2" charset="2"/>
              </a:rPr>
              <a:t>Půjčovna vybavení</a:t>
            </a:r>
            <a:endParaRPr lang="cs-CZ" sz="1600" dirty="0" smtClean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smtClean="0">
                <a:cs typeface="Arial" panose="020B0604020202020204" pitchFamily="34" charset="0"/>
              </a:rPr>
              <a:t>Pravidla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smtClean="0">
                <a:cs typeface="Arial" panose="020B0604020202020204" pitchFamily="34" charset="0"/>
              </a:rPr>
              <a:t>Přívětivější podmínky pro řešení klientských zakázek: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cs typeface="Arial" panose="020B0604020202020204" pitchFamily="34" charset="0"/>
              </a:rPr>
              <a:t>„zhmotnění služby“ – pracovníci + prostor klubu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cs typeface="Arial" panose="020B0604020202020204" pitchFamily="34" charset="0"/>
              </a:rPr>
              <a:t>individuální konzultace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>
                <a:cs typeface="Arial" panose="020B0604020202020204" pitchFamily="34" charset="0"/>
              </a:rPr>
              <a:t>v</a:t>
            </a:r>
            <a:r>
              <a:rPr lang="cs-CZ" sz="1600" dirty="0" smtClean="0">
                <a:cs typeface="Arial" panose="020B0604020202020204" pitchFamily="34" charset="0"/>
              </a:rPr>
              <a:t>elký prostor pro skupinové práce, preventivní bloky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cs typeface="Arial" panose="020B0604020202020204" pitchFamily="34" charset="0"/>
              </a:rPr>
              <a:t>PC</a:t>
            </a:r>
          </a:p>
        </p:txBody>
      </p:sp>
      <p:sp>
        <p:nvSpPr>
          <p:cNvPr id="3" name="Obdélník 2"/>
          <p:cNvSpPr/>
          <p:nvPr/>
        </p:nvSpPr>
        <p:spPr>
          <a:xfrm>
            <a:off x="5410200" y="2209800"/>
            <a:ext cx="3006012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cs-CZ" sz="1600" dirty="0" smtClean="0"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cs typeface="Arial" panose="020B0604020202020204" pitchFamily="34" charset="0"/>
              </a:rPr>
              <a:t>Pracovník </a:t>
            </a:r>
            <a:r>
              <a:rPr lang="cs-CZ" sz="1600" dirty="0">
                <a:cs typeface="Arial" panose="020B0604020202020204" pitchFamily="34" charset="0"/>
              </a:rPr>
              <a:t>je hlídač prostoru – nepořádek, rozbití, ničení věcí klubu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>
                <a:cs typeface="Arial" panose="020B0604020202020204" pitchFamily="34" charset="0"/>
              </a:rPr>
              <a:t>Zabavování klientů (X nic je nebaví)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>
                <a:cs typeface="Arial" panose="020B0604020202020204" pitchFamily="34" charset="0"/>
              </a:rPr>
              <a:t>Pět hodin v kuse s klienty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>
                <a:cs typeface="Arial" panose="020B0604020202020204" pitchFamily="34" charset="0"/>
              </a:rPr>
              <a:t>Nároky na pozornost - občas těžší si udělat pauzu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>
                <a:cs typeface="Arial" panose="020B0604020202020204" pitchFamily="34" charset="0"/>
              </a:rPr>
              <a:t>„Nemůžeš jim utéct“ </a:t>
            </a:r>
            <a:r>
              <a:rPr lang="cs-CZ" sz="1600" dirty="0">
                <a:cs typeface="Arial" panose="020B0604020202020204" pitchFamily="34" charset="0"/>
                <a:sym typeface="Wingdings" panose="05000000000000000000" pitchFamily="2" charset="2"/>
              </a:rPr>
              <a:t> </a:t>
            </a:r>
            <a:endParaRPr lang="cs-CZ" sz="1600" dirty="0">
              <a:cs typeface="Arial" panose="020B0604020202020204" pitchFamily="34" charset="0"/>
            </a:endParaRPr>
          </a:p>
          <a:p>
            <a:endParaRPr lang="cs-CZ" dirty="0"/>
          </a:p>
        </p:txBody>
      </p:sp>
      <p:pic>
        <p:nvPicPr>
          <p:cNvPr id="2050" name="Picture 2" descr="C:\Users\Pavlína\Downloads\51c26ca6c2e3c1c4497a2c8367a93158_presentation-clipart-negative-sign-clip-art_640-62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044" y="1116795"/>
            <a:ext cx="1296964" cy="126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04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585526" y="361950"/>
            <a:ext cx="5691451" cy="5250360"/>
            <a:chOff x="585525" y="830648"/>
            <a:chExt cx="7849738" cy="4762044"/>
          </a:xfrm>
        </p:grpSpPr>
        <p:sp>
          <p:nvSpPr>
            <p:cNvPr id="2" name="TextovéPole 1"/>
            <p:cNvSpPr txBox="1"/>
            <p:nvPr/>
          </p:nvSpPr>
          <p:spPr>
            <a:xfrm>
              <a:off x="585525" y="830648"/>
              <a:ext cx="7840212" cy="865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Metodické nástroje </a:t>
              </a:r>
            </a:p>
            <a:p>
              <a:r>
                <a:rPr lang="cs-CZ" sz="28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 práci s klienty na klubu</a:t>
              </a:r>
            </a:p>
          </p:txBody>
        </p:sp>
        <p:sp>
          <p:nvSpPr>
            <p:cNvPr id="4" name="TextovéPole 3"/>
            <p:cNvSpPr txBox="1"/>
            <p:nvPr/>
          </p:nvSpPr>
          <p:spPr>
            <a:xfrm>
              <a:off x="585525" y="1824147"/>
              <a:ext cx="7849738" cy="3768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cs-CZ" sz="2000" b="1" dirty="0" smtClean="0">
                <a:cs typeface="Arial" panose="020B0604020202020204" pitchFamily="34" charset="0"/>
              </a:endParaRPr>
            </a:p>
            <a:p>
              <a:r>
                <a:rPr lang="cs-CZ" sz="2000" b="1" dirty="0" smtClean="0">
                  <a:cs typeface="Arial" panose="020B0604020202020204" pitchFamily="34" charset="0"/>
                </a:rPr>
                <a:t>Práce s klienty pod vlivem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cs-CZ" sz="1600" dirty="0" smtClean="0">
                  <a:cs typeface="Arial" panose="020B0604020202020204" pitchFamily="34" charset="0"/>
                </a:rPr>
                <a:t>Charakteristika cílové skupiny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cs-CZ" sz="1600" dirty="0" smtClean="0">
                  <a:cs typeface="Arial" panose="020B0604020202020204" pitchFamily="34" charset="0"/>
                </a:rPr>
                <a:t>Pravidlo pod vlivem – ano nebo ne?</a:t>
              </a:r>
            </a:p>
            <a:p>
              <a:pPr lvl="1"/>
              <a:endParaRPr lang="cs-CZ" sz="1600" dirty="0">
                <a:cs typeface="Arial" panose="020B0604020202020204" pitchFamily="34" charset="0"/>
              </a:endParaRPr>
            </a:p>
            <a:p>
              <a:pPr lvl="1"/>
              <a:endParaRPr lang="cs-CZ" sz="1600" dirty="0" smtClean="0">
                <a:cs typeface="Arial" panose="020B0604020202020204" pitchFamily="34" charset="0"/>
              </a:endParaRPr>
            </a:p>
            <a:p>
              <a:r>
                <a:rPr lang="cs-CZ" sz="2000" b="1" dirty="0" smtClean="0">
                  <a:cs typeface="Arial" panose="020B0604020202020204" pitchFamily="34" charset="0"/>
                </a:rPr>
                <a:t>Práce s agresí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cs-CZ" sz="1600" dirty="0" smtClean="0">
                  <a:cs typeface="Arial" panose="020B0604020202020204" pitchFamily="34" charset="0"/>
                </a:rPr>
                <a:t>Základní bezpečnostní pravidla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cs-CZ" sz="1600" dirty="0" smtClean="0">
                  <a:cs typeface="Arial" panose="020B0604020202020204" pitchFamily="34" charset="0"/>
                </a:rPr>
                <a:t>Zážitky z praxe</a:t>
              </a:r>
            </a:p>
            <a:p>
              <a:pPr lvl="1"/>
              <a:endParaRPr lang="cs-CZ" sz="2000" dirty="0" smtClean="0">
                <a:cs typeface="Arial" panose="020B0604020202020204" pitchFamily="34" charset="0"/>
              </a:endParaRPr>
            </a:p>
            <a:p>
              <a:pPr lvl="1"/>
              <a:endParaRPr lang="cs-CZ" sz="2000" dirty="0" smtClean="0">
                <a:cs typeface="Arial" panose="020B0604020202020204" pitchFamily="34" charset="0"/>
              </a:endParaRPr>
            </a:p>
            <a:p>
              <a:r>
                <a:rPr lang="cs-CZ" sz="2000" b="1" dirty="0" smtClean="0">
                  <a:cs typeface="Arial" panose="020B0604020202020204" pitchFamily="34" charset="0"/>
                </a:rPr>
                <a:t>Práce s nereagováním</a:t>
              </a:r>
              <a:endParaRPr lang="cs-CZ" sz="2000" b="1" dirty="0">
                <a:cs typeface="Arial" panose="020B0604020202020204" pitchFamily="34" charset="0"/>
              </a:endParaRP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cs-CZ" sz="1600" dirty="0">
                  <a:cs typeface="Arial" panose="020B0604020202020204" pitchFamily="34" charset="0"/>
                </a:rPr>
                <a:t>Charakteristika </a:t>
              </a:r>
              <a:r>
                <a:rPr lang="cs-CZ" sz="1600" dirty="0" smtClean="0">
                  <a:cs typeface="Arial" panose="020B0604020202020204" pitchFamily="34" charset="0"/>
                </a:rPr>
                <a:t>cílové skupiny</a:t>
              </a:r>
              <a:endParaRPr lang="cs-CZ" sz="1600" dirty="0">
                <a:cs typeface="Arial" panose="020B0604020202020204" pitchFamily="34" charset="0"/>
              </a:endParaRP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cs-CZ" sz="1600" dirty="0" smtClean="0">
                  <a:cs typeface="Arial" panose="020B0604020202020204" pitchFamily="34" charset="0"/>
                </a:rPr>
                <a:t>Důležitost </a:t>
              </a:r>
              <a:r>
                <a:rPr lang="cs-CZ" sz="1600" dirty="0" err="1" smtClean="0">
                  <a:cs typeface="Arial" panose="020B0604020202020204" pitchFamily="34" charset="0"/>
                </a:rPr>
                <a:t>volnočasovek</a:t>
              </a:r>
              <a:endParaRPr lang="cs-CZ" sz="1600" dirty="0">
                <a:cs typeface="Arial" panose="020B0604020202020204" pitchFamily="34" charset="0"/>
              </a:endParaRP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cs-CZ" sz="1600" dirty="0" smtClean="0">
                  <a:cs typeface="Arial" panose="020B0604020202020204" pitchFamily="34" charset="0"/>
                </a:rPr>
                <a:t>Nabízení - nenásilná </a:t>
              </a:r>
              <a:r>
                <a:rPr lang="cs-CZ" sz="1600" dirty="0">
                  <a:cs typeface="Arial" panose="020B0604020202020204" pitchFamily="34" charset="0"/>
                </a:rPr>
                <a:t>forma</a:t>
              </a:r>
            </a:p>
          </p:txBody>
        </p:sp>
      </p:grpSp>
      <p:sp>
        <p:nvSpPr>
          <p:cNvPr id="6" name="TextovéPole 5"/>
          <p:cNvSpPr txBox="1"/>
          <p:nvPr/>
        </p:nvSpPr>
        <p:spPr>
          <a:xfrm>
            <a:off x="4314826" y="6196850"/>
            <a:ext cx="4587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Práce </a:t>
            </a:r>
            <a:r>
              <a:rPr lang="cs-CZ" sz="16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mládeží v NZDM </a:t>
            </a:r>
            <a:r>
              <a:rPr lang="el-GR" sz="16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r>
              <a:rPr lang="cs-CZ" sz="16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Metodické nástroje</a:t>
            </a:r>
            <a:endParaRPr lang="cs-CZ" sz="700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019" y="2756953"/>
            <a:ext cx="4859747" cy="272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14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533400" y="1295400"/>
            <a:ext cx="7809476" cy="4978394"/>
            <a:chOff x="374079" y="830648"/>
            <a:chExt cx="7987587" cy="4434109"/>
          </a:xfrm>
        </p:grpSpPr>
        <p:sp>
          <p:nvSpPr>
            <p:cNvPr id="2" name="TextovéPole 1"/>
            <p:cNvSpPr txBox="1"/>
            <p:nvPr/>
          </p:nvSpPr>
          <p:spPr>
            <a:xfrm>
              <a:off x="502312" y="830648"/>
              <a:ext cx="7840212" cy="706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cs-CZ" sz="3600" b="1" dirty="0">
                <a:solidFill>
                  <a:srgbClr val="6F7D0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ovéPole 3"/>
            <p:cNvSpPr txBox="1"/>
            <p:nvPr/>
          </p:nvSpPr>
          <p:spPr>
            <a:xfrm>
              <a:off x="374079" y="830648"/>
              <a:ext cx="7987587" cy="4434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cs-CZ" b="1" dirty="0" smtClean="0">
                <a:cs typeface="Arial" panose="020B0604020202020204" pitchFamily="34" charset="0"/>
              </a:endParaRPr>
            </a:p>
            <a:p>
              <a:endParaRPr lang="cs-CZ" b="1" dirty="0">
                <a:cs typeface="Arial" panose="020B0604020202020204" pitchFamily="34" charset="0"/>
              </a:endParaRPr>
            </a:p>
            <a:p>
              <a:r>
                <a:rPr lang="cs-CZ" b="1" dirty="0" smtClean="0">
                  <a:cs typeface="Arial" panose="020B0604020202020204" pitchFamily="34" charset="0"/>
                </a:rPr>
                <a:t>Práce na </a:t>
              </a:r>
              <a:r>
                <a:rPr lang="cs-CZ" b="1" dirty="0" err="1" smtClean="0">
                  <a:cs typeface="Arial" panose="020B0604020202020204" pitchFamily="34" charset="0"/>
                </a:rPr>
                <a:t>Facebooku</a:t>
              </a:r>
              <a:endParaRPr lang="cs-CZ" b="1" dirty="0" smtClean="0">
                <a:cs typeface="Arial" panose="020B0604020202020204" pitchFamily="34" charset="0"/>
              </a:endParaRP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cs-CZ" dirty="0" smtClean="0">
                  <a:cs typeface="Arial" panose="020B0604020202020204" pitchFamily="34" charset="0"/>
                </a:rPr>
                <a:t>Internet </a:t>
              </a:r>
              <a:r>
                <a:rPr lang="cs-CZ" dirty="0" smtClean="0">
                  <a:cs typeface="Arial" panose="020B0604020202020204" pitchFamily="34" charset="0"/>
                  <a:sym typeface="Wingdings" panose="05000000000000000000" pitchFamily="2" charset="2"/>
                </a:rPr>
                <a:t> přirozené soc. prostředí klientů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cs-CZ" dirty="0" smtClean="0">
                  <a:cs typeface="Arial" panose="020B0604020202020204" pitchFamily="34" charset="0"/>
                  <a:sym typeface="Wingdings" panose="05000000000000000000" pitchFamily="2" charset="2"/>
                </a:rPr>
                <a:t>Přiblížení se klientům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cs-CZ" dirty="0" smtClean="0">
                  <a:cs typeface="Arial" panose="020B0604020202020204" pitchFamily="34" charset="0"/>
                  <a:sym typeface="Wingdings" panose="05000000000000000000" pitchFamily="2" charset="2"/>
                </a:rPr>
                <a:t>Klienti na bytech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cs-CZ" dirty="0" smtClean="0">
                  <a:cs typeface="Arial" panose="020B0604020202020204" pitchFamily="34" charset="0"/>
                  <a:sym typeface="Wingdings" panose="05000000000000000000" pitchFamily="2" charset="2"/>
                </a:rPr>
                <a:t>Větší dostupnost služby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cs-CZ" dirty="0" smtClean="0">
                  <a:cs typeface="Arial" panose="020B0604020202020204" pitchFamily="34" charset="0"/>
                  <a:sym typeface="Wingdings" panose="05000000000000000000" pitchFamily="2" charset="2"/>
                </a:rPr>
                <a:t>Větší informovanost o službě </a:t>
              </a:r>
            </a:p>
            <a:p>
              <a:pPr lvl="2"/>
              <a:r>
                <a:rPr lang="cs-CZ" dirty="0">
                  <a:cs typeface="Arial" panose="020B0604020202020204" pitchFamily="34" charset="0"/>
                  <a:sym typeface="Wingdings" panose="05000000000000000000" pitchFamily="2" charset="2"/>
                </a:rPr>
                <a:t> </a:t>
              </a:r>
              <a:r>
                <a:rPr lang="cs-CZ" dirty="0" smtClean="0">
                  <a:cs typeface="Arial" panose="020B0604020202020204" pitchFamily="34" charset="0"/>
                  <a:sym typeface="Wingdings" panose="05000000000000000000" pitchFamily="2" charset="2"/>
                </a:rPr>
                <a:t>     – změny, akce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cs-CZ" dirty="0" smtClean="0">
                  <a:cs typeface="Arial" panose="020B0604020202020204" pitchFamily="34" charset="0"/>
                  <a:sym typeface="Wingdings" panose="05000000000000000000" pitchFamily="2" charset="2"/>
                </a:rPr>
                <a:t>Zapojení klientů – ankety atd. 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cs-CZ" dirty="0" smtClean="0">
                  <a:cs typeface="Arial" panose="020B0604020202020204" pitchFamily="34" charset="0"/>
                  <a:sym typeface="Wingdings" panose="05000000000000000000" pitchFamily="2" charset="2"/>
                </a:rPr>
                <a:t>In </a:t>
              </a:r>
              <a:r>
                <a:rPr lang="cs-CZ" dirty="0" err="1" smtClean="0">
                  <a:cs typeface="Arial" panose="020B0604020202020204" pitchFamily="34" charset="0"/>
                  <a:sym typeface="Wingdings" panose="05000000000000000000" pitchFamily="2" charset="2"/>
                </a:rPr>
                <a:t>progress</a:t>
              </a:r>
              <a:endParaRPr lang="cs-CZ" dirty="0" smtClean="0">
                <a:cs typeface="Arial" panose="020B0604020202020204" pitchFamily="34" charset="0"/>
                <a:sym typeface="Wingdings" panose="05000000000000000000" pitchFamily="2" charset="2"/>
              </a:endParaRP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endParaRPr lang="cs-CZ" dirty="0" smtClean="0">
                <a:cs typeface="Arial" panose="020B0604020202020204" pitchFamily="34" charset="0"/>
              </a:endParaRPr>
            </a:p>
            <a:p>
              <a:r>
                <a:rPr lang="cs-CZ" b="1" dirty="0" err="1" smtClean="0">
                  <a:cs typeface="Arial" panose="020B0604020202020204" pitchFamily="34" charset="0"/>
                </a:rPr>
                <a:t>Příklubový</a:t>
              </a:r>
              <a:r>
                <a:rPr lang="cs-CZ" b="1" dirty="0" smtClean="0">
                  <a:cs typeface="Arial" panose="020B0604020202020204" pitchFamily="34" charset="0"/>
                </a:rPr>
                <a:t> street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cs-CZ" dirty="0" smtClean="0">
                  <a:cs typeface="Arial" panose="020B0604020202020204" pitchFamily="34" charset="0"/>
                </a:rPr>
                <a:t>V letních měsících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cs-CZ" dirty="0" smtClean="0">
                  <a:cs typeface="Arial" panose="020B0604020202020204" pitchFamily="34" charset="0"/>
                </a:rPr>
                <a:t>Navázání + udržení kontaktu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cs-CZ" dirty="0" smtClean="0">
                  <a:cs typeface="Arial" panose="020B0604020202020204" pitchFamily="34" charset="0"/>
                </a:rPr>
                <a:t>Monitoring</a:t>
              </a:r>
            </a:p>
            <a:p>
              <a:pPr marL="742950" lvl="1" indent="-285750">
                <a:buBlip>
                  <a:blip r:embed="rId3"/>
                </a:buBlip>
              </a:pPr>
              <a:endParaRPr lang="cs-CZ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ovéPole 5"/>
          <p:cNvSpPr txBox="1"/>
          <p:nvPr/>
        </p:nvSpPr>
        <p:spPr>
          <a:xfrm>
            <a:off x="765111" y="6027573"/>
            <a:ext cx="80709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cs-CZ" sz="800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cs-CZ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Práce s mládeží v NZDM </a:t>
            </a:r>
            <a:r>
              <a:rPr lang="el-GR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r>
              <a:rPr lang="cs-CZ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Metodické nástroje</a:t>
            </a:r>
            <a:endParaRPr lang="cs-CZ" sz="800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1" name="Picture 3" descr="C:\Users\Pavlína\Downloads\FB_Stor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" y="2850987"/>
            <a:ext cx="3731530" cy="238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Pavlína\Downloads\FB-LikeButton-online-1600x530a-1600x530m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36" y="3196895"/>
            <a:ext cx="1032593" cy="40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33400" y="571500"/>
            <a:ext cx="655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6F7D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Nové nástroje </a:t>
            </a:r>
          </a:p>
          <a:p>
            <a:r>
              <a:rPr lang="cs-CZ" sz="3600" b="1" dirty="0">
                <a:solidFill>
                  <a:srgbClr val="6F7D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práci s klienty klubu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091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295275" y="457582"/>
            <a:ext cx="8139987" cy="2644776"/>
            <a:chOff x="416874" y="830648"/>
            <a:chExt cx="7999338" cy="1833059"/>
          </a:xfrm>
        </p:grpSpPr>
        <p:sp>
          <p:nvSpPr>
            <p:cNvPr id="2" name="TextovéPole 1"/>
            <p:cNvSpPr txBox="1"/>
            <p:nvPr/>
          </p:nvSpPr>
          <p:spPr>
            <a:xfrm>
              <a:off x="416874" y="830648"/>
              <a:ext cx="7999338" cy="27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Nové </a:t>
              </a:r>
              <a:r>
                <a:rPr lang="cs-CZ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nástroje </a:t>
              </a:r>
              <a:r>
                <a:rPr lang="cs-CZ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 </a:t>
              </a:r>
              <a:r>
                <a:rPr lang="cs-CZ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práci s klienty </a:t>
              </a:r>
              <a:r>
                <a:rPr lang="cs-CZ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klubu</a:t>
              </a:r>
              <a:endParaRPr lang="cs-CZ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ovéPole 3"/>
            <p:cNvSpPr txBox="1"/>
            <p:nvPr/>
          </p:nvSpPr>
          <p:spPr>
            <a:xfrm>
              <a:off x="458609" y="1575797"/>
              <a:ext cx="2987266" cy="1087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cs-CZ" sz="1400" dirty="0" smtClean="0">
                  <a:cs typeface="Arial" panose="020B0604020202020204" pitchFamily="34" charset="0"/>
                </a:rPr>
                <a:t>5. denní výjezd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cs-CZ" sz="1400" dirty="0" smtClean="0">
                  <a:cs typeface="Arial" panose="020B0604020202020204" pitchFamily="34" charset="0"/>
                </a:rPr>
                <a:t>Režim dne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cs-CZ" sz="1400" dirty="0" smtClean="0">
                  <a:cs typeface="Arial" panose="020B0604020202020204" pitchFamily="34" charset="0"/>
                </a:rPr>
                <a:t>Velká spoluúčast klientů</a:t>
              </a:r>
              <a:endParaRPr lang="cs-CZ" sz="1400" dirty="0">
                <a:cs typeface="Arial" panose="020B0604020202020204" pitchFamily="34" charset="0"/>
              </a:endParaRPr>
            </a:p>
            <a:p>
              <a:pPr lvl="1"/>
              <a:endParaRPr lang="cs-CZ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742950" lvl="1" indent="-285750">
                <a:buBlip>
                  <a:blip r:embed="rId3"/>
                </a:buBlip>
              </a:pPr>
              <a:endParaRPr lang="cs-CZ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742950" lvl="1" indent="-285750">
                <a:buBlip>
                  <a:blip r:embed="rId3"/>
                </a:buBlip>
              </a:pPr>
              <a:endParaRPr lang="cs-CZ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076" name="Picture 4" descr="C:\Users\Pavlína\Desktop\REP 2016\Rep 2016 výběr\jabo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02" y="1532699"/>
            <a:ext cx="3197581" cy="218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Pavlína\Desktop\REP 2016\Rep 2016 výběr\jabok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44" y="3157621"/>
            <a:ext cx="2952474" cy="309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Pavlína\Desktop\REP 2016\Rep 2016 výběr\jabok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065" y="2508363"/>
            <a:ext cx="2843568" cy="169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Pavlína\Desktop\REP 2016\Rep 2016 výběr\jabok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233" y="4320553"/>
            <a:ext cx="2635776" cy="208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Pavlína\Desktop\REP 2016\Rep 2016 výběr\jabok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409" y="4320553"/>
            <a:ext cx="2758630" cy="226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3047724" y="1523174"/>
            <a:ext cx="44577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Intenzivní forma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Tematické bloky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Preventivně-zážitkové aktivity</a:t>
            </a:r>
          </a:p>
        </p:txBody>
      </p:sp>
      <p:sp>
        <p:nvSpPr>
          <p:cNvPr id="5" name="Obdélník 4"/>
          <p:cNvSpPr/>
          <p:nvPr/>
        </p:nvSpPr>
        <p:spPr>
          <a:xfrm>
            <a:off x="733425" y="915556"/>
            <a:ext cx="39106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REP </a:t>
            </a:r>
            <a:r>
              <a:rPr lang="pt-BR" b="1" dirty="0"/>
              <a:t>= Resocializační pobyt na horách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67400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379863" y="830648"/>
            <a:ext cx="8045874" cy="2906927"/>
            <a:chOff x="379863" y="830648"/>
            <a:chExt cx="8045874" cy="2906927"/>
          </a:xfrm>
        </p:grpSpPr>
        <p:sp>
          <p:nvSpPr>
            <p:cNvPr id="2" name="TextovéPole 1"/>
            <p:cNvSpPr txBox="1"/>
            <p:nvPr/>
          </p:nvSpPr>
          <p:spPr>
            <a:xfrm>
              <a:off x="585525" y="830648"/>
              <a:ext cx="7840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Význam služby pro komunitu</a:t>
              </a:r>
              <a:endParaRPr lang="cs-CZ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ovéPole 3"/>
            <p:cNvSpPr txBox="1"/>
            <p:nvPr/>
          </p:nvSpPr>
          <p:spPr>
            <a:xfrm>
              <a:off x="379863" y="1706250"/>
              <a:ext cx="7840212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endParaRPr lang="cs-CZ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endParaRPr>
            </a:p>
            <a:p>
              <a:pPr marL="742950" lvl="1" indent="-285750">
                <a:buBlip>
                  <a:blip r:embed="rId3"/>
                </a:buBlip>
              </a:pPr>
              <a:endParaRPr 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endParaRPr>
            </a:p>
            <a:p>
              <a:endParaRPr lang="cs-CZ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Blip>
                  <a:blip r:embed="rId3"/>
                </a:buBlip>
              </a:pPr>
              <a:endParaRPr lang="cs-CZ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Blip>
                  <a:blip r:embed="rId3"/>
                </a:buBlip>
              </a:pPr>
              <a:endParaRPr lang="cs-CZ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Blip>
                  <a:blip r:embed="rId3"/>
                </a:buBlip>
              </a:pPr>
              <a:endParaRPr lang="cs-CZ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cs-CZ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ovéPole 5"/>
          <p:cNvSpPr txBox="1"/>
          <p:nvPr/>
        </p:nvSpPr>
        <p:spPr>
          <a:xfrm>
            <a:off x="765111" y="6027573"/>
            <a:ext cx="80709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cs-CZ" sz="800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cs-CZ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Práce s mládeží v NZDM </a:t>
            </a:r>
            <a:r>
              <a:rPr lang="el-GR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r>
              <a:rPr lang="cs-CZ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Význam služby pro komunitu</a:t>
            </a:r>
            <a:endParaRPr lang="cs-CZ" sz="800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26798538"/>
              </p:ext>
            </p:extLst>
          </p:nvPr>
        </p:nvGraphicFramePr>
        <p:xfrm>
          <a:off x="1412714" y="1682440"/>
          <a:ext cx="6464365" cy="4685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424530994"/>
              </p:ext>
            </p:extLst>
          </p:nvPr>
        </p:nvGraphicFramePr>
        <p:xfrm>
          <a:off x="1075188" y="2645712"/>
          <a:ext cx="5324475" cy="1576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8" name="Obdélník 7"/>
          <p:cNvSpPr/>
          <p:nvPr/>
        </p:nvSpPr>
        <p:spPr>
          <a:xfrm>
            <a:off x="472947" y="310195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MČ – OSPOD, kurátoři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Další služby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Základní školy</a:t>
            </a:r>
          </a:p>
        </p:txBody>
      </p:sp>
    </p:spTree>
    <p:extLst>
      <p:ext uri="{BB962C8B-B14F-4D97-AF65-F5344CB8AC3E}">
        <p14:creationId xmlns:p14="http://schemas.microsoft.com/office/powerpoint/2010/main" val="119506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576000" y="830648"/>
            <a:ext cx="7840212" cy="5598114"/>
            <a:chOff x="576000" y="830648"/>
            <a:chExt cx="7840212" cy="5598114"/>
          </a:xfrm>
        </p:grpSpPr>
        <p:sp>
          <p:nvSpPr>
            <p:cNvPr id="2" name="TextovéPole 1"/>
            <p:cNvSpPr txBox="1"/>
            <p:nvPr/>
          </p:nvSpPr>
          <p:spPr>
            <a:xfrm>
              <a:off x="576000" y="830648"/>
              <a:ext cx="7840212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3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Zdroje:</a:t>
              </a:r>
              <a:endParaRPr lang="cs-CZ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cs-CZ" sz="1400" dirty="0" smtClean="0">
                <a:cs typeface="Arial" panose="020B0604020202020204" pitchFamily="34" charset="0"/>
              </a:endParaRPr>
            </a:p>
            <a:p>
              <a:r>
                <a:rPr lang="cs-CZ" sz="1400" dirty="0" smtClean="0">
                  <a:cs typeface="Arial" panose="020B0604020202020204" pitchFamily="34" charset="0"/>
                </a:rPr>
                <a:t>	Kontaktní </a:t>
              </a:r>
              <a:r>
                <a:rPr lang="cs-CZ" sz="1400" dirty="0">
                  <a:cs typeface="Arial" panose="020B0604020202020204" pitchFamily="34" charset="0"/>
                </a:rPr>
                <a:t>práce, antologie textů. (2007). Praha: Česká asociace </a:t>
              </a:r>
              <a:r>
                <a:rPr lang="cs-CZ" sz="1400" dirty="0" err="1">
                  <a:cs typeface="Arial" panose="020B0604020202020204" pitchFamily="34" charset="0"/>
                </a:rPr>
                <a:t>streetwork</a:t>
              </a:r>
              <a:r>
                <a:rPr lang="cs-CZ" sz="1400" dirty="0">
                  <a:cs typeface="Arial" panose="020B0604020202020204" pitchFamily="34" charset="0"/>
                </a:rPr>
                <a:t>, str. 267-272, </a:t>
              </a:r>
              <a:r>
                <a:rPr lang="cs-CZ" sz="1400" dirty="0" smtClean="0">
                  <a:cs typeface="Arial" panose="020B0604020202020204" pitchFamily="34" charset="0"/>
                </a:rPr>
                <a:t>	Hořava</a:t>
              </a:r>
              <a:r>
                <a:rPr lang="cs-CZ" sz="1400" dirty="0">
                  <a:cs typeface="Arial" panose="020B0604020202020204" pitchFamily="34" charset="0"/>
                </a:rPr>
                <a:t>, </a:t>
              </a:r>
              <a:r>
                <a:rPr lang="cs-CZ" sz="1400" dirty="0" err="1">
                  <a:cs typeface="Arial" panose="020B0604020202020204" pitchFamily="34" charset="0"/>
                </a:rPr>
                <a:t>Herzog</a:t>
              </a:r>
              <a:r>
                <a:rPr lang="cs-CZ" sz="1400" dirty="0">
                  <a:cs typeface="Arial" panose="020B0604020202020204" pitchFamily="34" charset="0"/>
                </a:rPr>
                <a:t>, </a:t>
              </a:r>
              <a:r>
                <a:rPr lang="cs-CZ" sz="1400" dirty="0" smtClean="0">
                  <a:cs typeface="Arial" panose="020B0604020202020204" pitchFamily="34" charset="0"/>
                </a:rPr>
                <a:t>Kotová</a:t>
              </a:r>
            </a:p>
            <a:p>
              <a:endParaRPr lang="cs-CZ" sz="1400" dirty="0">
                <a:cs typeface="Arial" panose="020B0604020202020204" pitchFamily="34" charset="0"/>
              </a:endParaRPr>
            </a:p>
            <a:p>
              <a:r>
                <a:rPr lang="cs-CZ" sz="1400" dirty="0" smtClean="0">
                  <a:cs typeface="Arial" panose="020B0604020202020204" pitchFamily="34" charset="0"/>
                </a:rPr>
                <a:t>	Výroční zprávy </a:t>
              </a:r>
              <a:r>
                <a:rPr lang="cs-CZ" sz="1400" dirty="0" err="1" smtClean="0">
                  <a:cs typeface="Arial" panose="020B0604020202020204" pitchFamily="34" charset="0"/>
                </a:rPr>
                <a:t>ProximaSociale</a:t>
              </a:r>
              <a:r>
                <a:rPr lang="cs-CZ" sz="1400" dirty="0" smtClean="0">
                  <a:cs typeface="Arial" panose="020B0604020202020204" pitchFamily="34" charset="0"/>
                </a:rPr>
                <a:t> o.p.s. 2012-2014</a:t>
              </a:r>
            </a:p>
            <a:p>
              <a:endParaRPr lang="cs-CZ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cs-CZ" sz="1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cs-CZ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ovéPole 3"/>
            <p:cNvSpPr txBox="1"/>
            <p:nvPr/>
          </p:nvSpPr>
          <p:spPr>
            <a:xfrm>
              <a:off x="576000" y="2520000"/>
              <a:ext cx="7840212" cy="3908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endParaRPr lang="cs-CZ" sz="36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1"/>
              <a:r>
                <a:rPr lang="cs-CZ" sz="3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Doporučené :</a:t>
              </a:r>
              <a:endParaRPr lang="cs-CZ" sz="10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1"/>
              <a:r>
                <a:rPr lang="cs-CZ" sz="1400" dirty="0" smtClean="0">
                  <a:cs typeface="Arial" panose="020B0604020202020204" pitchFamily="34" charset="0"/>
                </a:rPr>
                <a:t>	</a:t>
              </a:r>
            </a:p>
            <a:p>
              <a:pPr lvl="1"/>
              <a:r>
                <a:rPr lang="cs-CZ" sz="1400" dirty="0">
                  <a:cs typeface="Arial" panose="020B0604020202020204" pitchFamily="34" charset="0"/>
                </a:rPr>
                <a:t>	</a:t>
              </a:r>
              <a:r>
                <a:rPr lang="cs-CZ" sz="1400" dirty="0" smtClean="0">
                  <a:cs typeface="Arial" panose="020B0604020202020204" pitchFamily="34" charset="0"/>
                </a:rPr>
                <a:t>www.jdidoklubu.cz </a:t>
              </a:r>
            </a:p>
            <a:p>
              <a:pPr lvl="1"/>
              <a:endParaRPr lang="cs-CZ" sz="1400" dirty="0">
                <a:cs typeface="Arial" panose="020B0604020202020204" pitchFamily="34" charset="0"/>
              </a:endParaRPr>
            </a:p>
            <a:p>
              <a:pPr lvl="1"/>
              <a:r>
                <a:rPr lang="cs-CZ" sz="1400" dirty="0" smtClean="0">
                  <a:cs typeface="Arial" panose="020B0604020202020204" pitchFamily="34" charset="0"/>
                </a:rPr>
                <a:t>	www.streetwork.cz</a:t>
              </a:r>
            </a:p>
            <a:p>
              <a:pPr lvl="1"/>
              <a:endParaRPr lang="cs-CZ" sz="1400" dirty="0" smtClean="0">
                <a:cs typeface="Arial" panose="020B0604020202020204" pitchFamily="34" charset="0"/>
              </a:endParaRPr>
            </a:p>
            <a:p>
              <a:pPr lvl="1"/>
              <a:r>
                <a:rPr lang="cs-CZ" sz="1400" dirty="0">
                  <a:cs typeface="Arial" panose="020B0604020202020204" pitchFamily="34" charset="0"/>
                </a:rPr>
                <a:t>	</a:t>
              </a:r>
              <a:r>
                <a:rPr lang="cs-CZ" sz="1400" dirty="0" smtClean="0">
                  <a:cs typeface="Arial" panose="020B0604020202020204" pitchFamily="34" charset="0"/>
                </a:rPr>
                <a:t>www.proximasociale.cz</a:t>
              </a:r>
            </a:p>
            <a:p>
              <a:pPr lvl="1"/>
              <a:endParaRPr lang="cs-CZ" sz="1400" dirty="0">
                <a:cs typeface="Arial" panose="020B0604020202020204" pitchFamily="34" charset="0"/>
              </a:endParaRPr>
            </a:p>
            <a:p>
              <a:pPr lvl="1"/>
              <a:r>
                <a:rPr lang="cs-CZ" sz="1400" dirty="0" smtClean="0">
                  <a:cs typeface="Arial" panose="020B0604020202020204" pitchFamily="34" charset="0"/>
                </a:rPr>
                <a:t>	Film </a:t>
              </a:r>
              <a:r>
                <a:rPr lang="cs-CZ" sz="1400" dirty="0">
                  <a:cs typeface="Arial" panose="020B0604020202020204" pitchFamily="34" charset="0"/>
                </a:rPr>
                <a:t>Čekárna na </a:t>
              </a:r>
              <a:r>
                <a:rPr lang="cs-CZ" sz="1400" dirty="0" smtClean="0">
                  <a:cs typeface="Arial" panose="020B0604020202020204" pitchFamily="34" charset="0"/>
                </a:rPr>
                <a:t>dospělost</a:t>
              </a:r>
            </a:p>
            <a:p>
              <a:pPr lvl="1"/>
              <a:endParaRPr lang="cs-CZ" sz="1400" dirty="0">
                <a:cs typeface="Arial" panose="020B0604020202020204" pitchFamily="34" charset="0"/>
              </a:endParaRPr>
            </a:p>
            <a:p>
              <a:pPr lvl="1"/>
              <a:r>
                <a:rPr lang="cs-CZ" sz="1400" dirty="0" smtClean="0">
                  <a:cs typeface="Arial" panose="020B0604020202020204" pitchFamily="34" charset="0"/>
                </a:rPr>
                <a:t>	Kontaktní Práce (2007, 2010)</a:t>
              </a:r>
            </a:p>
            <a:p>
              <a:pPr lvl="1"/>
              <a:endParaRPr lang="cs-CZ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1"/>
              <a:r>
                <a:rPr lang="cs-CZ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</a:p>
            <a:p>
              <a:pPr lvl="1"/>
              <a:endParaRPr lang="cs-CZ" sz="1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ovéPole 5"/>
          <p:cNvSpPr txBox="1"/>
          <p:nvPr/>
        </p:nvSpPr>
        <p:spPr>
          <a:xfrm>
            <a:off x="765111" y="6027573"/>
            <a:ext cx="80709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cs-CZ" sz="800" dirty="0" smtClean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cs-CZ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Práce s mládeží v NZDM </a:t>
            </a:r>
            <a:r>
              <a:rPr lang="el-GR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r>
              <a:rPr lang="cs-CZ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Zdroje, doporučené</a:t>
            </a:r>
            <a:endParaRPr lang="cs-CZ" sz="800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C:\Users\Pavlína\Downloads\Too-Many-Book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715467"/>
            <a:ext cx="4172787" cy="306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57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400007" y="3079989"/>
            <a:ext cx="1888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Děkujeme </a:t>
            </a:r>
          </a:p>
          <a:p>
            <a:r>
              <a:rPr lang="cs-CZ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pozornost</a:t>
            </a:r>
            <a:endParaRPr lang="cs-CZ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400007" y="5745925"/>
            <a:ext cx="230223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Proxima </a:t>
            </a:r>
            <a:r>
              <a:rPr lang="cs-CZ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Sociale</a:t>
            </a: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 o.p.s</a:t>
            </a:r>
            <a:r>
              <a:rPr lang="cs-C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Rakovského 3138/2</a:t>
            </a:r>
            <a:b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143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00 Praha 4 – Modřany</a:t>
            </a:r>
            <a:endParaRPr lang="cs-CZ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Pavlína\Downloads\14333678_682653731882622_6079927605368808110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3007964"/>
            <a:ext cx="33147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70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576000" y="837681"/>
            <a:ext cx="7840212" cy="1289650"/>
            <a:chOff x="576000" y="1153813"/>
            <a:chExt cx="7840212" cy="973519"/>
          </a:xfrm>
        </p:grpSpPr>
        <p:sp>
          <p:nvSpPr>
            <p:cNvPr id="2" name="TextovéPole 1"/>
            <p:cNvSpPr txBox="1"/>
            <p:nvPr/>
          </p:nvSpPr>
          <p:spPr>
            <a:xfrm>
              <a:off x="765110" y="1153813"/>
              <a:ext cx="7651101" cy="487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Jižní Město – Praha 11</a:t>
              </a:r>
              <a:endParaRPr lang="cs-CZ" sz="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ovéPole 3"/>
            <p:cNvSpPr txBox="1"/>
            <p:nvPr/>
          </p:nvSpPr>
          <p:spPr>
            <a:xfrm>
              <a:off x="576000" y="1758000"/>
              <a:ext cx="78402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endParaRPr lang="cs-CZ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ovéPole 5"/>
          <p:cNvSpPr txBox="1"/>
          <p:nvPr/>
        </p:nvSpPr>
        <p:spPr>
          <a:xfrm>
            <a:off x="765111" y="6027573"/>
            <a:ext cx="80709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cs-CZ" sz="800" dirty="0" smtClean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cs-CZ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Práce </a:t>
            </a:r>
            <a:r>
              <a:rPr lang="cs-CZ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mládeží v </a:t>
            </a:r>
            <a:r>
              <a:rPr lang="cs-CZ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NZDM I </a:t>
            </a:r>
            <a:r>
              <a:rPr lang="cs-CZ" dirty="0" err="1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Jižák</a:t>
            </a:r>
            <a:r>
              <a:rPr lang="cs-CZ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800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21758" y="1665667"/>
            <a:ext cx="52797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Slangově: 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cs-CZ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Jižák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“, „</a:t>
            </a:r>
            <a:r>
              <a:rPr lang="cs-CZ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Jižňák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>
                <a:cs typeface="Arial" panose="020B0604020202020204" pitchFamily="34" charset="0"/>
              </a:rPr>
              <a:t>P</a:t>
            </a:r>
            <a:r>
              <a:rPr lang="cs-CZ" sz="1600" dirty="0" smtClean="0">
                <a:cs typeface="Arial" panose="020B0604020202020204" pitchFamily="34" charset="0"/>
              </a:rPr>
              <a:t>anelové sídliště, přes </a:t>
            </a:r>
            <a:r>
              <a:rPr lang="cs-CZ" sz="1600" dirty="0">
                <a:cs typeface="Arial" panose="020B0604020202020204" pitchFamily="34" charset="0"/>
              </a:rPr>
              <a:t>80 tis. o</a:t>
            </a:r>
            <a:r>
              <a:rPr lang="cs-CZ" sz="1600" dirty="0" smtClean="0">
                <a:cs typeface="Arial" panose="020B0604020202020204" pitchFamily="34" charset="0"/>
              </a:rPr>
              <a:t>byvatel </a:t>
            </a:r>
            <a:r>
              <a:rPr lang="cs-CZ" sz="1200" dirty="0" smtClean="0">
                <a:cs typeface="Arial" panose="020B0604020202020204" pitchFamily="34" charset="0"/>
              </a:rPr>
              <a:t>(&gt; Zlín, Havířov)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cs typeface="Arial" panose="020B0604020202020204" pitchFamily="34" charset="0"/>
              </a:rPr>
              <a:t>Největší sídliště v ČR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cs typeface="Arial" panose="020B0604020202020204" pitchFamily="34" charset="0"/>
              </a:rPr>
              <a:t>Metro (</a:t>
            </a:r>
            <a:r>
              <a:rPr lang="cs-CZ" sz="1600" dirty="0">
                <a:cs typeface="Arial" panose="020B0604020202020204" pitchFamily="34" charset="0"/>
              </a:rPr>
              <a:t>Háje, Opatov, Chodov, </a:t>
            </a:r>
            <a:r>
              <a:rPr lang="cs-CZ" sz="1600" dirty="0" smtClean="0">
                <a:cs typeface="Arial" panose="020B0604020202020204" pitchFamily="34" charset="0"/>
              </a:rPr>
              <a:t>Roztyly)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 err="1" smtClean="0">
                <a:cs typeface="Arial" panose="020B0604020202020204" pitchFamily="34" charset="0"/>
              </a:rPr>
              <a:t>Central</a:t>
            </a:r>
            <a:r>
              <a:rPr lang="cs-CZ" sz="1600" dirty="0" smtClean="0">
                <a:cs typeface="Arial" panose="020B0604020202020204" pitchFamily="34" charset="0"/>
              </a:rPr>
              <a:t> park</a:t>
            </a:r>
            <a:r>
              <a:rPr lang="cs-CZ" sz="1600" dirty="0">
                <a:cs typeface="Arial" panose="020B0604020202020204" pitchFamily="34" charset="0"/>
              </a:rPr>
              <a:t>, </a:t>
            </a:r>
            <a:r>
              <a:rPr lang="cs-CZ" sz="1600" dirty="0" smtClean="0">
                <a:cs typeface="Arial" panose="020B0604020202020204" pitchFamily="34" charset="0"/>
              </a:rPr>
              <a:t>sportoviště, hřiště, legální </a:t>
            </a:r>
            <a:r>
              <a:rPr lang="cs-CZ" sz="1600" dirty="0" err="1" smtClean="0">
                <a:cs typeface="Arial" panose="020B0604020202020204" pitchFamily="34" charset="0"/>
              </a:rPr>
              <a:t>graffity</a:t>
            </a:r>
            <a:r>
              <a:rPr lang="cs-CZ" sz="1600" dirty="0" smtClean="0">
                <a:cs typeface="Arial" panose="020B0604020202020204" pitchFamily="34" charset="0"/>
              </a:rPr>
              <a:t> plochy, chybí sk8park, DDM</a:t>
            </a:r>
            <a:endParaRPr lang="cs-CZ" sz="1600" dirty="0"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cs typeface="Arial" panose="020B0604020202020204" pitchFamily="34" charset="0"/>
              </a:rPr>
              <a:t>14 </a:t>
            </a:r>
            <a:r>
              <a:rPr lang="cs-CZ" sz="1600" dirty="0">
                <a:cs typeface="Arial" panose="020B0604020202020204" pitchFamily="34" charset="0"/>
              </a:rPr>
              <a:t>ZŠ, 9 SŠ (1 ZŠ pro žáky s poruchami </a:t>
            </a:r>
            <a:r>
              <a:rPr lang="cs-CZ" sz="1600" dirty="0" smtClean="0">
                <a:cs typeface="Arial" panose="020B0604020202020204" pitchFamily="34" charset="0"/>
              </a:rPr>
              <a:t>učení)</a:t>
            </a:r>
          </a:p>
        </p:txBody>
      </p:sp>
      <p:pic>
        <p:nvPicPr>
          <p:cNvPr id="1027" name="Picture 3" descr="C:\Users\Pavlína\Desktop\FB Jižní pol\80197_deta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99" y="3918470"/>
            <a:ext cx="5086437" cy="190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avlína\Desktop\FB Jižní pol\P1000101.49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541" y="1926102"/>
            <a:ext cx="2831805" cy="156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avlína\Desktop\FB Jižní pol\introima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542" y="3918469"/>
            <a:ext cx="2834548" cy="190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87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575999" y="561974"/>
            <a:ext cx="8260090" cy="4914221"/>
            <a:chOff x="576000" y="830648"/>
            <a:chExt cx="8089015" cy="2361981"/>
          </a:xfrm>
        </p:grpSpPr>
        <p:sp>
          <p:nvSpPr>
            <p:cNvPr id="2" name="TextovéPole 1"/>
            <p:cNvSpPr txBox="1"/>
            <p:nvPr/>
          </p:nvSpPr>
          <p:spPr>
            <a:xfrm>
              <a:off x="576000" y="830648"/>
              <a:ext cx="7840212" cy="591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NZDM ve zkratce</a:t>
              </a:r>
              <a:endParaRPr lang="cs-CZ" sz="8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ovéPole 3"/>
            <p:cNvSpPr txBox="1"/>
            <p:nvPr/>
          </p:nvSpPr>
          <p:spPr>
            <a:xfrm>
              <a:off x="4200079" y="1447051"/>
              <a:ext cx="4464936" cy="1745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sz="1600" dirty="0">
                  <a:cs typeface="Arial" panose="020B0604020202020204" pitchFamily="34" charset="0"/>
                </a:rPr>
                <a:t>Co je </a:t>
              </a:r>
              <a:r>
                <a:rPr lang="cs-CZ" sz="1600" dirty="0" smtClean="0">
                  <a:cs typeface="Arial" panose="020B0604020202020204" pitchFamily="34" charset="0"/>
                </a:rPr>
                <a:t>NZDM (Nízkoprahové </a:t>
              </a:r>
              <a:r>
                <a:rPr lang="cs-CZ" sz="1600" dirty="0">
                  <a:cs typeface="Arial" panose="020B0604020202020204" pitchFamily="34" charset="0"/>
                </a:rPr>
                <a:t>zařízení pro děti a mládež</a:t>
              </a:r>
              <a:r>
                <a:rPr lang="cs-CZ" sz="1600" dirty="0" smtClean="0">
                  <a:cs typeface="Arial" panose="020B0604020202020204" pitchFamily="34" charset="0"/>
                </a:rPr>
                <a:t>)?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cs-CZ" sz="1600" dirty="0" smtClean="0"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sz="1600" dirty="0" smtClean="0">
                  <a:cs typeface="Arial" panose="020B0604020202020204" pitchFamily="34" charset="0"/>
                </a:rPr>
                <a:t>Je rozdíl mezi NZDM X DDM (Dům dětí a mládeže)?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cs-CZ" sz="1600" dirty="0" smtClean="0"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sz="1600" dirty="0" smtClean="0">
                  <a:cs typeface="Arial" panose="020B0604020202020204" pitchFamily="34" charset="0"/>
                </a:rPr>
                <a:t>Je rozdíl mezi NZDM a K-centrem (Centrum pro osoby zneužívající návykové látky)?</a:t>
              </a:r>
            </a:p>
            <a:p>
              <a:endParaRPr lang="cs-CZ" sz="1600" dirty="0" smtClean="0"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sz="1600" dirty="0">
                  <a:cs typeface="Arial" panose="020B0604020202020204" pitchFamily="34" charset="0"/>
                </a:rPr>
                <a:t>Pozice NZDM v systému prevence.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cs-CZ" sz="1600" dirty="0" smtClean="0">
                <a:cs typeface="Arial" panose="020B0604020202020204" pitchFamily="34" charset="0"/>
              </a:endParaRPr>
            </a:p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742950" lvl="1" indent="-285750" fontAlgn="auto">
                <a:spcBef>
                  <a:spcPts val="0"/>
                </a:spcBef>
                <a:spcAft>
                  <a:spcPts val="0"/>
                </a:spcAft>
                <a:buFontTx/>
                <a:buBlip>
                  <a:blip r:embed="rId3"/>
                </a:buBlip>
                <a:defRPr/>
              </a:pPr>
              <a:endParaRPr lang="cs-CZ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742950" lvl="1" indent="-285750" fontAlgn="auto">
                <a:spcBef>
                  <a:spcPts val="0"/>
                </a:spcBef>
                <a:spcAft>
                  <a:spcPts val="0"/>
                </a:spcAft>
                <a:buFontTx/>
                <a:buBlip>
                  <a:blip r:embed="rId3"/>
                </a:buBlip>
                <a:defRPr/>
              </a:pPr>
              <a:endParaRPr lang="cs-CZ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ovéPole 5"/>
          <p:cNvSpPr txBox="1"/>
          <p:nvPr/>
        </p:nvSpPr>
        <p:spPr>
          <a:xfrm>
            <a:off x="765111" y="6027573"/>
            <a:ext cx="80709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cs-CZ" sz="800" dirty="0" smtClean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cs-CZ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Práce s mládeží v NZDM </a:t>
            </a:r>
            <a:r>
              <a:rPr lang="el-GR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r>
              <a:rPr lang="cs-CZ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NZDM ve zkratce</a:t>
            </a:r>
            <a:endParaRPr lang="cs-CZ" sz="800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99" y="1647826"/>
            <a:ext cx="3368739" cy="3828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873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576000" y="476250"/>
            <a:ext cx="7840212" cy="5652177"/>
            <a:chOff x="576000" y="830648"/>
            <a:chExt cx="7840212" cy="5297779"/>
          </a:xfrm>
        </p:grpSpPr>
        <p:sp>
          <p:nvSpPr>
            <p:cNvPr id="2" name="TextovéPole 1"/>
            <p:cNvSpPr txBox="1"/>
            <p:nvPr/>
          </p:nvSpPr>
          <p:spPr>
            <a:xfrm>
              <a:off x="576000" y="830648"/>
              <a:ext cx="7840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Poskytované služby</a:t>
              </a:r>
              <a:endParaRPr lang="cs-CZ" sz="8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ovéPole 3"/>
            <p:cNvSpPr txBox="1"/>
            <p:nvPr/>
          </p:nvSpPr>
          <p:spPr>
            <a:xfrm>
              <a:off x="576000" y="1758000"/>
              <a:ext cx="7840212" cy="4370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sz="1600" b="1" dirty="0" smtClean="0">
                  <a:solidFill>
                    <a:srgbClr val="6B8029"/>
                  </a:solidFill>
                  <a:cs typeface="Arial" panose="020B0604020202020204" pitchFamily="34" charset="0"/>
                </a:rPr>
                <a:t>Výchovné, vzdělávací a aktivizační činnosti </a:t>
              </a:r>
            </a:p>
            <a:p>
              <a:pPr marL="742950" lvl="1" indent="-28575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cs-CZ" sz="1400" dirty="0" smtClean="0">
                  <a:cs typeface="Arial" panose="020B0604020202020204" pitchFamily="34" charset="0"/>
                </a:rPr>
                <a:t>Pobyt v zařízení</a:t>
              </a:r>
            </a:p>
            <a:p>
              <a:pPr marL="742950" lvl="1" indent="-28575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cs-CZ" sz="1400" dirty="0" smtClean="0">
                  <a:cs typeface="Arial" panose="020B0604020202020204" pitchFamily="34" charset="0"/>
                </a:rPr>
                <a:t>Situační intervence</a:t>
              </a:r>
            </a:p>
            <a:p>
              <a:pPr marL="742950" lvl="1" indent="-28575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cs-CZ" sz="1400" dirty="0" smtClean="0">
                  <a:cs typeface="Arial" panose="020B0604020202020204" pitchFamily="34" charset="0"/>
                </a:rPr>
                <a:t>Vzdělávání</a:t>
              </a:r>
            </a:p>
            <a:p>
              <a:pPr marL="742950" lvl="1" indent="-28575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cs-CZ" sz="1400" dirty="0" smtClean="0">
                  <a:cs typeface="Arial" panose="020B0604020202020204" pitchFamily="34" charset="0"/>
                </a:rPr>
                <a:t>Preventivní programy</a:t>
              </a:r>
            </a:p>
            <a:p>
              <a:pPr marL="742950" lvl="1" indent="-28575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cs-CZ" sz="1400" dirty="0" smtClean="0">
                  <a:cs typeface="Arial" panose="020B0604020202020204" pitchFamily="34" charset="0"/>
                </a:rPr>
                <a:t>Volnočasové aktivity (SA)</a:t>
              </a:r>
            </a:p>
            <a:p>
              <a:pPr marL="742950" lvl="1" indent="-28575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cs-CZ" sz="1400" dirty="0" smtClean="0">
                  <a:cs typeface="Arial" panose="020B0604020202020204" pitchFamily="34" charset="0"/>
                </a:rPr>
                <a:t>Kontaktní práce (K, R)</a:t>
              </a:r>
            </a:p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600" dirty="0"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cs-CZ" sz="1600" b="1" dirty="0" smtClean="0">
                  <a:solidFill>
                    <a:srgbClr val="0070C0"/>
                  </a:solidFill>
                  <a:cs typeface="Arial" panose="020B0604020202020204" pitchFamily="34" charset="0"/>
                </a:rPr>
                <a:t>Zprostředkování kontaktu se společenským prostředím </a:t>
              </a:r>
              <a:endParaRPr lang="cs-CZ" sz="1600" b="1" dirty="0">
                <a:solidFill>
                  <a:srgbClr val="0070C0"/>
                </a:solidFill>
                <a:cs typeface="Arial" panose="020B0604020202020204" pitchFamily="34" charset="0"/>
              </a:endParaRPr>
            </a:p>
            <a:p>
              <a:pPr marL="742950" lvl="1" indent="-28575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cs-CZ" sz="1400" dirty="0" smtClean="0">
                  <a:cs typeface="Arial" panose="020B0604020202020204" pitchFamily="34" charset="0"/>
                </a:rPr>
                <a:t>Doprovod</a:t>
              </a:r>
            </a:p>
            <a:p>
              <a:pPr marL="742950" lvl="1" indent="-28575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cs-CZ" sz="1400" dirty="0" smtClean="0">
                  <a:cs typeface="Arial" panose="020B0604020202020204" pitchFamily="34" charset="0"/>
                </a:rPr>
                <a:t>Kontakt s institucí</a:t>
              </a:r>
            </a:p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600" dirty="0" smtClean="0"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cs-CZ" sz="1600" b="1" dirty="0" smtClean="0">
                  <a:solidFill>
                    <a:srgbClr val="701D60"/>
                  </a:solidFill>
                  <a:cs typeface="Arial" panose="020B0604020202020204" pitchFamily="34" charset="0"/>
                </a:rPr>
                <a:t>Sociálně terapeutické činnosti 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  <a:defRPr/>
              </a:pPr>
              <a:r>
                <a:rPr lang="cs-CZ" sz="1400" dirty="0" smtClean="0">
                  <a:cs typeface="Arial" panose="020B0604020202020204" pitchFamily="34" charset="0"/>
                </a:rPr>
                <a:t>Poradenství 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  <a:defRPr/>
              </a:pPr>
              <a:r>
                <a:rPr lang="cs-CZ" sz="1400" dirty="0" smtClean="0">
                  <a:cs typeface="Arial" panose="020B0604020202020204" pitchFamily="34" charset="0"/>
                </a:rPr>
                <a:t>Skupinová práce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  <a:defRPr/>
              </a:pPr>
              <a:r>
                <a:rPr lang="cs-CZ" sz="1400" dirty="0" smtClean="0">
                  <a:cs typeface="Arial" panose="020B0604020202020204" pitchFamily="34" charset="0"/>
                </a:rPr>
                <a:t>Práce s krizí</a:t>
              </a:r>
            </a:p>
            <a:p>
              <a:pPr lvl="1">
                <a:defRPr/>
              </a:pPr>
              <a:endParaRPr lang="cs-CZ" sz="1400" dirty="0" smtClean="0"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cs-CZ" sz="1600" b="1" dirty="0" smtClean="0">
                  <a:solidFill>
                    <a:schemeClr val="accent2">
                      <a:lumMod val="75000"/>
                    </a:schemeClr>
                  </a:solidFill>
                  <a:cs typeface="Arial" panose="020B0604020202020204" pitchFamily="34" charset="0"/>
                </a:rPr>
                <a:t>Pomoc při uplatňování práv, oprávněných zájmů a při obstarávání osobních záležitostí 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  <a:defRPr/>
              </a:pPr>
              <a:r>
                <a:rPr lang="cs-CZ" sz="1400" dirty="0" smtClean="0">
                  <a:cs typeface="Arial" panose="020B0604020202020204" pitchFamily="34" charset="0"/>
                </a:rPr>
                <a:t>Informační servis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  <a:defRPr/>
              </a:pPr>
              <a:r>
                <a:rPr lang="cs-CZ" sz="1400" dirty="0" smtClean="0">
                  <a:cs typeface="Arial" panose="020B0604020202020204" pitchFamily="34" charset="0"/>
                </a:rPr>
                <a:t>Práce s blízkými osobami</a:t>
              </a:r>
            </a:p>
          </p:txBody>
        </p:sp>
      </p:grpSp>
      <p:sp>
        <p:nvSpPr>
          <p:cNvPr id="6" name="TextovéPole 5"/>
          <p:cNvSpPr txBox="1"/>
          <p:nvPr/>
        </p:nvSpPr>
        <p:spPr>
          <a:xfrm>
            <a:off x="765111" y="6027573"/>
            <a:ext cx="80709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cs-CZ" sz="800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cs-CZ" sz="14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Práce s mládeží v NZDM </a:t>
            </a:r>
            <a:r>
              <a:rPr lang="el-GR" sz="1400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r>
              <a:rPr lang="cs-CZ" sz="1400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Poskytované služby</a:t>
            </a:r>
            <a:endParaRPr lang="cs-CZ" sz="600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Pavlína\Desktop\REP 2016\Rep 2016 výběr\DSCN03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191977"/>
            <a:ext cx="2971800" cy="222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82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0075" y="476250"/>
            <a:ext cx="6810375" cy="723900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 Black" panose="020B0A04020102020204" pitchFamily="34" charset="0"/>
              </a:rPr>
              <a:t>Kdo je typický klient NZDM ?</a:t>
            </a:r>
            <a:endParaRPr lang="cs-CZ" dirty="0">
              <a:latin typeface="Arial Black" panose="020B0A04020102020204" pitchFamily="34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8651" y="1790700"/>
            <a:ext cx="2966497" cy="459105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/>
              <a:t>Muž 15. 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/>
              <a:t>Chce si promluvit o životě, o všednodenních věcech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/>
              <a:t>Trávit v klubu volný čas/ nuda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/>
              <a:t>Nemá moc kamarádů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/>
              <a:t>Rizikové party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/>
              <a:t>Absence ve škole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/>
              <a:t>Problémy doma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/>
              <a:t>Pod dohledem kurátorů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/>
              <a:t>Experimenty s drogami, zneužívání alkoholu, cigaret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Tx/>
              <a:buChar char="-"/>
            </a:pPr>
            <a:endParaRPr lang="cs-CZ" dirty="0" smtClean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7377-B152-49A3-AE18-B3B3B4FE3169}" type="slidenum">
              <a:rPr lang="cs-CZ" smtClean="0"/>
              <a:t>5</a:t>
            </a:fld>
            <a:endParaRPr lang="cs-CZ"/>
          </a:p>
        </p:txBody>
      </p:sp>
      <p:pic>
        <p:nvPicPr>
          <p:cNvPr id="2051" name="Picture 3" descr="C:\Users\Pavlína\Desktop\FB Jižní pol\vejska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148" y="1790700"/>
            <a:ext cx="5363711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3667126" y="4823936"/>
            <a:ext cx="260987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Arial Black" panose="020B0A04020102020204" pitchFamily="34" charset="0"/>
              </a:rPr>
              <a:t>Nejčastější témata</a:t>
            </a:r>
            <a:r>
              <a:rPr lang="cs-CZ" b="1" dirty="0" smtClean="0">
                <a:latin typeface="Arial Black" panose="020B0A04020102020204" pitchFamily="34" charset="0"/>
              </a:rPr>
              <a:t>:</a:t>
            </a:r>
          </a:p>
          <a:p>
            <a:endParaRPr lang="cs-CZ" sz="1400" b="1" dirty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Škola, práce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Vztahy, sex, rodina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Návykové látky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Finance, bydlení…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029326" y="5067300"/>
            <a:ext cx="2714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Co konkrétně mohou klienti NZDM řešit? </a:t>
            </a:r>
          </a:p>
          <a:p>
            <a:endParaRPr lang="cs-CZ" sz="1600" dirty="0"/>
          </a:p>
          <a:p>
            <a:r>
              <a:rPr lang="cs-CZ" sz="1600" b="1" dirty="0" smtClean="0"/>
              <a:t>Jaké jsou jejich nejčastější zakázky?</a:t>
            </a:r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302436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>
                <a:latin typeface="Arial Black" panose="020B0A04020102020204" pitchFamily="34" charset="0"/>
              </a:rPr>
              <a:t>Jak pracujeme s klienty na klubu?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628899"/>
            <a:ext cx="7886700" cy="3548063"/>
          </a:xfrm>
        </p:spPr>
        <p:txBody>
          <a:bodyPr>
            <a:normAutofit/>
          </a:bodyPr>
          <a:lstStyle/>
          <a:p>
            <a:pPr marL="342900" indent="-342900"/>
            <a:r>
              <a:rPr lang="cs-CZ" sz="2400" dirty="0" err="1"/>
              <a:t>Prvokontakt</a:t>
            </a:r>
            <a:r>
              <a:rPr lang="cs-CZ" sz="2400" dirty="0"/>
              <a:t>, navazování a budování vztahu</a:t>
            </a:r>
          </a:p>
          <a:p>
            <a:pPr marL="342900" indent="-342900"/>
            <a:r>
              <a:rPr lang="cs-CZ" sz="2400" dirty="0"/>
              <a:t>Uzavření dohody, pojmy „zájemce, uživatel, klient“, individuální plánování.</a:t>
            </a:r>
          </a:p>
          <a:p>
            <a:pPr marL="342900" indent="-342900"/>
            <a:r>
              <a:rPr lang="cs-CZ" sz="2400" dirty="0"/>
              <a:t>Role volnočasových aktivit vs. sociálně-pedagogické aktivity.</a:t>
            </a:r>
          </a:p>
          <a:p>
            <a:pPr marL="342900" indent="-342900"/>
            <a:r>
              <a:rPr lang="cs-CZ" sz="2400" dirty="0"/>
              <a:t>Pravidla a sankce – význam pro uživatele služby.</a:t>
            </a:r>
          </a:p>
          <a:p>
            <a:pPr marL="342900" indent="-342900"/>
            <a:r>
              <a:rPr lang="cs-CZ" sz="2400" dirty="0"/>
              <a:t>Práce s riziky: zvědomování rizik, preventivní témata.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7377-B152-49A3-AE18-B3B3B4FE3169}" type="slidenum">
              <a:rPr lang="cs-CZ" smtClean="0"/>
              <a:t>6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628650" y="1609725"/>
            <a:ext cx="6886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Rozdíl mezi prací na klubu x terénem?</a:t>
            </a:r>
          </a:p>
          <a:p>
            <a:r>
              <a:rPr lang="cs-CZ" b="1" dirty="0"/>
              <a:t>Jak je realizována sociální práce na klubu?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7124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765111" y="6027573"/>
            <a:ext cx="8185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cs-CZ" sz="800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cs-CZ" sz="16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Práce </a:t>
            </a:r>
            <a:r>
              <a:rPr lang="cs-CZ" sz="16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mládeží v NZDM </a:t>
            </a:r>
            <a:r>
              <a:rPr lang="el-GR" sz="16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r>
              <a:rPr lang="cs-CZ" sz="16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klubu obecně</a:t>
            </a:r>
            <a:endParaRPr lang="cs-CZ" sz="7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21759" y="1686869"/>
            <a:ext cx="28882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Blip>
                <a:blip r:embed="rId3"/>
              </a:buBlip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Blip>
                <a:blip r:embed="rId3"/>
              </a:buBlip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Pavlína\Desktop\foto web\Dobytí Jižního pólu 20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154" y="448212"/>
            <a:ext cx="4114800" cy="273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avlína\Desktop\foto web\Dobytí Jižního pólu 2016 - Graffiti 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72" y="3673290"/>
            <a:ext cx="3397314" cy="246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avlína\Desktop\foto web\Výroba placek na klubu Jižní pó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72" y="501465"/>
            <a:ext cx="3886488" cy="267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avlína\Desktop\foto web\Graffiti ja....m 201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655" y="3673290"/>
            <a:ext cx="4865735" cy="246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181350" y="324032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 smtClean="0"/>
              <a:t>Klub Jižní pól, Proxima </a:t>
            </a:r>
            <a:r>
              <a:rPr lang="cs-CZ" b="1" dirty="0" err="1" smtClean="0"/>
              <a:t>sociale</a:t>
            </a:r>
            <a:r>
              <a:rPr lang="cs-CZ" b="1" dirty="0" smtClean="0"/>
              <a:t> o.p.s.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25139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800" b="1" dirty="0" smtClean="0">
                <a:latin typeface="Arial Black" panose="020B0A04020102020204" pitchFamily="34" charset="0"/>
              </a:rPr>
              <a:t>Sociální pracovník, Pracovník v sociálních službách</a:t>
            </a:r>
            <a:r>
              <a:rPr lang="cs-CZ" sz="1800" b="1" dirty="0" smtClean="0">
                <a:latin typeface="+mn-lt"/>
              </a:rPr>
              <a:t/>
            </a:r>
            <a:br>
              <a:rPr lang="cs-CZ" sz="1800" b="1" dirty="0" smtClean="0">
                <a:latin typeface="+mn-lt"/>
              </a:rPr>
            </a:br>
            <a:r>
              <a:rPr lang="cs-CZ" sz="1800" b="1" dirty="0" smtClean="0">
                <a:latin typeface="+mn-lt"/>
              </a:rPr>
              <a:t/>
            </a:r>
            <a:br>
              <a:rPr lang="cs-CZ" sz="1800" b="1" dirty="0" smtClean="0">
                <a:latin typeface="+mn-lt"/>
              </a:rPr>
            </a:br>
            <a:r>
              <a:rPr lang="cs-CZ" sz="1800" dirty="0" smtClean="0">
                <a:latin typeface="+mn-lt"/>
              </a:rPr>
              <a:t>Kdo je sociální pracovník? V čem spočívá jeho práce?  Jaká je jeho role na klubu?</a:t>
            </a:r>
            <a:endParaRPr lang="cs-CZ" sz="1800" dirty="0">
              <a:latin typeface="+mn-lt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98" y="1616075"/>
            <a:ext cx="7942527" cy="4765516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7377-B152-49A3-AE18-B3B3B4FE3169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876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810375" cy="1325563"/>
          </a:xfrm>
        </p:spPr>
        <p:txBody>
          <a:bodyPr>
            <a:normAutofit fontScale="90000"/>
          </a:bodyPr>
          <a:lstStyle/>
          <a:p>
            <a:r>
              <a:rPr lang="cs-CZ" sz="3200" dirty="0" smtClean="0">
                <a:latin typeface="Arial Black" panose="020B0A04020102020204" pitchFamily="34" charset="0"/>
              </a:rPr>
              <a:t>Pojďte si zkusit práci sociálního pracovníka na klubu.</a:t>
            </a:r>
            <a:endParaRPr lang="cs-CZ" sz="3200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9653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1" dirty="0"/>
              <a:t>Ú</a:t>
            </a:r>
            <a:r>
              <a:rPr lang="cs-CZ" sz="1800" b="1" dirty="0" smtClean="0"/>
              <a:t>koly:</a:t>
            </a:r>
          </a:p>
          <a:p>
            <a:pPr marL="514350" indent="-514350">
              <a:buAutoNum type="arabicPeriod"/>
            </a:pPr>
            <a:r>
              <a:rPr lang="cs-CZ" sz="1800" dirty="0" smtClean="0"/>
              <a:t>Jaké možné rizika jste u klientů z kazuistik našli?</a:t>
            </a:r>
          </a:p>
          <a:p>
            <a:pPr marL="514350" indent="-514350">
              <a:buAutoNum type="arabicPeriod"/>
            </a:pPr>
            <a:r>
              <a:rPr lang="cs-CZ" sz="1800" dirty="0" smtClean="0"/>
              <a:t>Najděte u popsaných klientů </a:t>
            </a:r>
            <a:r>
              <a:rPr lang="cs-CZ" sz="1800" dirty="0" err="1" smtClean="0"/>
              <a:t>protektiva</a:t>
            </a:r>
            <a:r>
              <a:rPr lang="cs-CZ" sz="1800" dirty="0" smtClean="0"/>
              <a:t>.</a:t>
            </a:r>
          </a:p>
          <a:p>
            <a:pPr marL="514350" indent="-514350">
              <a:buAutoNum type="arabicPeriod"/>
            </a:pPr>
            <a:r>
              <a:rPr lang="cs-CZ" sz="1800" dirty="0" smtClean="0"/>
              <a:t>Jaká by mohla být zakázka u klienta?</a:t>
            </a:r>
          </a:p>
          <a:p>
            <a:pPr marL="514350" indent="-514350">
              <a:buAutoNum type="arabicPeriod"/>
            </a:pPr>
            <a:r>
              <a:rPr lang="cs-CZ" sz="1800" dirty="0" smtClean="0"/>
              <a:t>Jak byste s klientem pracovali?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7377-B152-49A3-AE18-B3B3B4FE3169}" type="slidenum">
              <a:rPr lang="cs-CZ" smtClean="0"/>
              <a:t>9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" y="4014787"/>
            <a:ext cx="4248150" cy="239077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800" y="4279106"/>
            <a:ext cx="3091375" cy="173117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775" y="2205609"/>
            <a:ext cx="2438400" cy="162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9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1889</TotalTime>
  <Words>748</Words>
  <Application>Microsoft Office PowerPoint</Application>
  <PresentationFormat>Předvádění na obrazovce (4:3)</PresentationFormat>
  <Paragraphs>214</Paragraphs>
  <Slides>16</Slides>
  <Notes>12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Kdo je typický klient NZDM ?</vt:lpstr>
      <vt:lpstr>Jak pracujeme s klienty na klubu?</vt:lpstr>
      <vt:lpstr>Prezentace aplikace PowerPoint</vt:lpstr>
      <vt:lpstr>Sociální pracovník, Pracovník v sociálních službách  Kdo je sociální pracovník? V čem spočívá jeho práce?  Jaká je jeho role na klubu?</vt:lpstr>
      <vt:lpstr>Pojďte si zkusit práci sociálního pracovníka na klubu.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Magdaléna Friedrichová</dc:creator>
  <cp:lastModifiedBy>Pavlína Hůževková</cp:lastModifiedBy>
  <cp:revision>87</cp:revision>
  <cp:lastPrinted>2016-04-19T16:49:49Z</cp:lastPrinted>
  <dcterms:created xsi:type="dcterms:W3CDTF">2015-09-03T16:58:35Z</dcterms:created>
  <dcterms:modified xsi:type="dcterms:W3CDTF">2017-04-26T10:45:25Z</dcterms:modified>
</cp:coreProperties>
</file>