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40" r:id="rId4"/>
    <p:sldId id="35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51" r:id="rId14"/>
    <p:sldId id="349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27.4.2015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</a:t>
            </a:r>
            <a:r>
              <a:rPr lang="cs-CZ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podporující sociální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Individualistická – podporují jednotlivce a domácnosti (mikroúvěry, poskytování nástrojů či zvířat pro podnikání)</a:t>
            </a:r>
          </a:p>
          <a:p>
            <a:r>
              <a:rPr lang="cs-CZ" dirty="0" smtClean="0"/>
              <a:t>Korporativní – podporující místní spolupráci, participaci a angažovanost (neformální i formalizované spolky žen, minorit, znevýhodněných, církevní apod.)</a:t>
            </a:r>
          </a:p>
          <a:p>
            <a:r>
              <a:rPr lang="cs-CZ" dirty="0" smtClean="0"/>
              <a:t>Systémová – zákony a normy – </a:t>
            </a:r>
            <a:r>
              <a:rPr lang="cs-CZ" dirty="0"/>
              <a:t>n</a:t>
            </a:r>
            <a:r>
              <a:rPr lang="cs-CZ" dirty="0" smtClean="0"/>
              <a:t>ástrojem je sociální politika</a:t>
            </a:r>
          </a:p>
          <a:p>
            <a:pPr marL="0" indent="0">
              <a:buNone/>
            </a:pPr>
            <a:r>
              <a:rPr lang="cs-CZ" dirty="0" smtClean="0"/>
              <a:t>Koordinace strategií je spíš  výjimečná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741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Dílčí přístup v rámci TSR</a:t>
            </a:r>
          </a:p>
          <a:p>
            <a:r>
              <a:rPr lang="cs-CZ" dirty="0" smtClean="0"/>
              <a:t>Počátky v dobrovolnické práci církví v 19.st. – nárazové, nesystematické</a:t>
            </a:r>
          </a:p>
          <a:p>
            <a:r>
              <a:rPr lang="cs-CZ" dirty="0" smtClean="0"/>
              <a:t>Postupný rozvoj – centra komunitního rozvoje, prevence a podpora ohrožených skupin, systematičtější podpora rozvoje komunit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41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můžeme v SP použít TSR?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41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sociálního konfliktu (TSK)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17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Konflikt je střet potřeb a je dynamikou života ve společnosti</a:t>
            </a:r>
          </a:p>
          <a:p>
            <a:r>
              <a:rPr lang="cs-CZ" dirty="0" smtClean="0"/>
              <a:t>Intrapersonální – vnitřní konflikt</a:t>
            </a:r>
          </a:p>
          <a:p>
            <a:r>
              <a:rPr lang="cs-CZ" dirty="0" smtClean="0"/>
              <a:t>Interpersonální – mezi jednotlivce</a:t>
            </a:r>
          </a:p>
          <a:p>
            <a:r>
              <a:rPr lang="cs-CZ" dirty="0" smtClean="0"/>
              <a:t>Střet zájmů – mezi skupinami</a:t>
            </a:r>
          </a:p>
          <a:p>
            <a:endParaRPr lang="cs-CZ" dirty="0"/>
          </a:p>
          <a:p>
            <a:r>
              <a:rPr lang="cs-CZ" dirty="0" smtClean="0"/>
              <a:t>Destruktivní – neřízený, výsledkem je chaos</a:t>
            </a:r>
          </a:p>
          <a:p>
            <a:r>
              <a:rPr lang="cs-CZ" dirty="0" smtClean="0"/>
              <a:t>Konstruktivní – výsledkem je změna a nová rovnováha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43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Zakladatelem </a:t>
            </a:r>
            <a:r>
              <a:rPr lang="cs-CZ" dirty="0" err="1" smtClean="0"/>
              <a:t>K.Marx</a:t>
            </a:r>
            <a:r>
              <a:rPr lang="cs-CZ" dirty="0" smtClean="0"/>
              <a:t> – zdůrazňuje ekonomickou podobu konfliktu mezi spol. třídami</a:t>
            </a:r>
          </a:p>
          <a:p>
            <a:r>
              <a:rPr lang="cs-CZ" dirty="0" smtClean="0"/>
              <a:t>Modernější pojetí TSK – </a:t>
            </a:r>
            <a:r>
              <a:rPr lang="cs-CZ" dirty="0" err="1" smtClean="0"/>
              <a:t>R.Dahrendorf</a:t>
            </a:r>
            <a:r>
              <a:rPr lang="cs-CZ" dirty="0" smtClean="0"/>
              <a:t> – faktorem pro vznik konfliktu je </a:t>
            </a:r>
            <a:r>
              <a:rPr lang="cs-CZ" i="1" dirty="0" smtClean="0"/>
              <a:t>dostupnost šancí </a:t>
            </a:r>
            <a:r>
              <a:rPr lang="cs-CZ" dirty="0" smtClean="0"/>
              <a:t>(nikoliv </a:t>
            </a:r>
            <a:r>
              <a:rPr lang="cs-CZ" dirty="0" err="1" smtClean="0"/>
              <a:t>eknomický</a:t>
            </a:r>
            <a:r>
              <a:rPr lang="cs-CZ" dirty="0" smtClean="0"/>
              <a:t> status jako u </a:t>
            </a:r>
            <a:r>
              <a:rPr lang="cs-CZ" dirty="0"/>
              <a:t>M</a:t>
            </a:r>
            <a:r>
              <a:rPr lang="cs-CZ" dirty="0" smtClean="0"/>
              <a:t>arxe)</a:t>
            </a:r>
          </a:p>
          <a:p>
            <a:r>
              <a:rPr lang="cs-CZ" dirty="0" smtClean="0"/>
              <a:t>Ke konci 20.st. Se do střetu zájmů lidí a skupin dostávají </a:t>
            </a:r>
            <a:r>
              <a:rPr lang="cs-CZ" i="1" dirty="0" smtClean="0"/>
              <a:t>životní šance.</a:t>
            </a:r>
            <a:r>
              <a:rPr lang="cs-CZ" dirty="0" smtClean="0"/>
              <a:t> Životní šance dávají člověku možnost volby. </a:t>
            </a:r>
          </a:p>
          <a:p>
            <a:r>
              <a:rPr lang="cs-CZ" dirty="0" smtClean="0"/>
              <a:t>Některé třídy, vrstvy, skupiny mají velmi limitovanou možnost volby              možná frustrace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932040" y="5589240"/>
            <a:ext cx="83439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759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pracovník by měl umět posoudit stratifikaci aktérů dané situace a vyhodnotit pravděpodobné postoje či reakce</a:t>
            </a:r>
          </a:p>
          <a:p>
            <a:r>
              <a:rPr lang="cs-CZ" dirty="0" smtClean="0"/>
              <a:t>Důležitá je i reflexe pracovníka – kde je jeho pozice, kam ve společnosti patří?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49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multikulturalismu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11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Multikulturalismus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Vyjadřuje myšlenku dobrého soužití odlišných kultur na jednom místě, vzájemný dialog, souběžnou existenci kultur</a:t>
            </a:r>
          </a:p>
          <a:p>
            <a:r>
              <a:rPr lang="cs-CZ" dirty="0" smtClean="0"/>
              <a:t>Společnost je tvořena skupinami</a:t>
            </a:r>
          </a:p>
          <a:p>
            <a:r>
              <a:rPr lang="cs-CZ" dirty="0" smtClean="0"/>
              <a:t>Soudržnost společnosti je vázána na soulad skupin, které jí tvoří</a:t>
            </a:r>
          </a:p>
          <a:p>
            <a:r>
              <a:rPr lang="cs-CZ" dirty="0" smtClean="0"/>
              <a:t>Vnikl jako společenský ideál v 60.letech 20.stol. V USA, rozšířil se do Evropy – zejména řešení otázek menšin</a:t>
            </a:r>
          </a:p>
          <a:p>
            <a:r>
              <a:rPr lang="cs-CZ" dirty="0" smtClean="0"/>
              <a:t>Teoretické rozpracování na přelomu tisíciletí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678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Požadavek zvláštních práv pro vybrané skupiny (menšiny migranty) (např. </a:t>
            </a:r>
            <a:r>
              <a:rPr lang="cs-CZ" dirty="0" err="1" smtClean="0"/>
              <a:t>Taylor</a:t>
            </a:r>
            <a:r>
              <a:rPr lang="cs-CZ" dirty="0" smtClean="0"/>
              <a:t>, </a:t>
            </a:r>
            <a:r>
              <a:rPr lang="cs-CZ" dirty="0" err="1" smtClean="0"/>
              <a:t>Kymlicka</a:t>
            </a:r>
            <a:r>
              <a:rPr lang="cs-CZ" dirty="0" smtClean="0"/>
              <a:t>) </a:t>
            </a:r>
            <a:r>
              <a:rPr lang="cs-CZ" b="1" dirty="0" smtClean="0"/>
              <a:t>x</a:t>
            </a:r>
            <a:r>
              <a:rPr lang="cs-CZ" dirty="0" smtClean="0"/>
              <a:t> univerzalita práv, dodržování práv jednotlivců zaručí rovný přístup i skupině</a:t>
            </a:r>
          </a:p>
          <a:p>
            <a:r>
              <a:rPr lang="cs-CZ" dirty="0" smtClean="0"/>
              <a:t>Příslušnost ke skupině v postmoderní době značně tekutá </a:t>
            </a:r>
            <a:r>
              <a:rPr lang="cs-CZ" b="1" dirty="0" smtClean="0"/>
              <a:t>x</a:t>
            </a:r>
            <a:r>
              <a:rPr lang="cs-CZ" dirty="0" smtClean="0"/>
              <a:t> stabilita tradičních spol.</a:t>
            </a:r>
          </a:p>
          <a:p>
            <a:r>
              <a:rPr lang="cs-CZ" dirty="0" smtClean="0"/>
              <a:t>Zvláštní ochrana ve veřejné sféře (politika, právo…) </a:t>
            </a:r>
            <a:r>
              <a:rPr lang="cs-CZ" b="1" dirty="0" smtClean="0"/>
              <a:t>x</a:t>
            </a:r>
            <a:r>
              <a:rPr lang="cs-CZ" dirty="0" smtClean="0"/>
              <a:t> univerzalita soukromých práv (rodina, náboženství..)</a:t>
            </a:r>
          </a:p>
          <a:p>
            <a:pPr marL="0" indent="0">
              <a:buNone/>
            </a:pPr>
            <a:r>
              <a:rPr lang="cs-CZ" dirty="0" smtClean="0"/>
              <a:t>                 Teorie multikulturalismu je plná dilemat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51571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3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byste vysvětlili základní principy sociálně ekologické teorie? Kdo je jejím hlavním představitelem?</a:t>
            </a:r>
          </a:p>
          <a:p>
            <a:r>
              <a:rPr lang="cs-CZ" dirty="0" smtClean="0"/>
              <a:t>Jak psychosociální přístup změnil pohled na chudobu?</a:t>
            </a:r>
          </a:p>
          <a:p>
            <a:r>
              <a:rPr lang="cs-CZ" dirty="0" smtClean="0"/>
              <a:t>Jaké vlastnosti sociálních sítí jsou v teorii sociálních sítí sledovány?</a:t>
            </a:r>
          </a:p>
          <a:p>
            <a:r>
              <a:rPr lang="cs-CZ" dirty="0" smtClean="0"/>
              <a:t>Vysvětlete rozdíl mezi svazujícím a přemosťujícím sociálním kapitálem.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97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Integrační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menšiny právo na vlastní školy?</a:t>
            </a:r>
          </a:p>
          <a:p>
            <a:r>
              <a:rPr lang="cs-CZ" dirty="0" smtClean="0"/>
              <a:t>Mají právo na vlastní chrámy?</a:t>
            </a:r>
          </a:p>
          <a:p>
            <a:r>
              <a:rPr lang="cs-CZ" dirty="0" smtClean="0"/>
              <a:t>Mají právo chodit zahalení? </a:t>
            </a:r>
          </a:p>
          <a:p>
            <a:r>
              <a:rPr lang="cs-CZ" dirty="0" smtClean="0"/>
              <a:t>Mají právo mít oddělené hodiny tělocviku?</a:t>
            </a:r>
          </a:p>
          <a:p>
            <a:r>
              <a:rPr lang="cs-CZ" dirty="0" smtClean="0"/>
              <a:t>Mají právo na oddělenou zdravotní péči?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Hranice nejsou dobře definované, objevují se konflikty, zařazení do společnosti se příliš nedaří. Idea „tavícího kotle“ je opouštěna.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762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Evropské státy </a:t>
            </a:r>
            <a:r>
              <a:rPr lang="cs-CZ" dirty="0" err="1" smtClean="0"/>
              <a:t>zvašují</a:t>
            </a:r>
            <a:r>
              <a:rPr lang="cs-CZ" dirty="0" smtClean="0"/>
              <a:t> důraz na individuální občanskou integraci – povinné integrační programy pro migranty</a:t>
            </a:r>
          </a:p>
          <a:p>
            <a:r>
              <a:rPr lang="cs-CZ" dirty="0" smtClean="0"/>
              <a:t>Koncept </a:t>
            </a:r>
            <a:r>
              <a:rPr lang="cs-CZ" i="1" dirty="0" smtClean="0"/>
              <a:t>dvojité kulturní totožnosti.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25688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nároky klade současná situace na sociálního pracovníka?</a:t>
            </a:r>
          </a:p>
          <a:p>
            <a:r>
              <a:rPr lang="cs-CZ" dirty="0" smtClean="0"/>
              <a:t>Jak může využít znalost teorie multikulturalismu?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Teorie sociálního rozvoje</a:t>
            </a:r>
          </a:p>
          <a:p>
            <a:r>
              <a:rPr lang="cs-CZ" dirty="0" smtClean="0"/>
              <a:t>Teorie sociálního konfliktu</a:t>
            </a:r>
          </a:p>
          <a:p>
            <a:r>
              <a:rPr lang="cs-CZ" dirty="0" smtClean="0"/>
              <a:t>Teorie multikulturalismu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2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sociálního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32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sociálního rozvoje (TSR)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TSR                všestranný rozvoj společnosti a kvality lidského života (nikoliv jen ekonomický rozvoj, ten nestačí)</a:t>
            </a:r>
          </a:p>
          <a:p>
            <a:r>
              <a:rPr lang="cs-CZ" dirty="0" smtClean="0"/>
              <a:t>V SP soustředění na lidi ohrožené sociálním vyloučením </a:t>
            </a:r>
          </a:p>
          <a:p>
            <a:r>
              <a:rPr lang="cs-CZ" dirty="0" smtClean="0"/>
              <a:t>Všestranný rozvoj společnosti je univerzálním tématem (nejen v rozvojových zemích)</a:t>
            </a:r>
          </a:p>
          <a:p>
            <a:r>
              <a:rPr lang="cs-CZ" dirty="0" smtClean="0"/>
              <a:t>I ve vyspělých zemích jsou skupiny obyvatel, které na životě a sociálním rozvoji spol. participují jen minimálně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547664" y="1527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19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sociálního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Mezinárodní diskuse mj.na půdě OSN</a:t>
            </a:r>
          </a:p>
          <a:p>
            <a:r>
              <a:rPr lang="cs-CZ" dirty="0" smtClean="0"/>
              <a:t>Boj s chudobou, nezaměstnaností, sociálním vyloučením, nerovným postavením mužů a žen.</a:t>
            </a:r>
          </a:p>
          <a:p>
            <a:endParaRPr lang="cs-CZ" dirty="0"/>
          </a:p>
          <a:p>
            <a:r>
              <a:rPr lang="cs-CZ" dirty="0" smtClean="0"/>
              <a:t>Stálá Komise pro sociální rozvoj OSN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79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„Miléniová deklarace“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190 signatářů OSN (2000)</a:t>
            </a:r>
          </a:p>
          <a:p>
            <a:r>
              <a:rPr lang="cs-CZ" dirty="0" smtClean="0"/>
              <a:t>Odstranění extrémní chudoby, hladu</a:t>
            </a:r>
          </a:p>
          <a:p>
            <a:r>
              <a:rPr lang="cs-CZ" dirty="0" smtClean="0"/>
              <a:t>Dostupnost základního vzdělání pro všechny</a:t>
            </a:r>
          </a:p>
          <a:p>
            <a:r>
              <a:rPr lang="cs-CZ" dirty="0" smtClean="0"/>
              <a:t>Rovnost pohlaví</a:t>
            </a:r>
          </a:p>
          <a:p>
            <a:r>
              <a:rPr lang="cs-CZ" dirty="0" smtClean="0"/>
              <a:t>Snížení dětské úmrtnosti</a:t>
            </a:r>
          </a:p>
          <a:p>
            <a:r>
              <a:rPr lang="cs-CZ" dirty="0" smtClean="0"/>
              <a:t>Boj s HIV/AIDS a dalším nemocemi (malárie)</a:t>
            </a:r>
          </a:p>
          <a:p>
            <a:r>
              <a:rPr lang="cs-CZ" dirty="0" smtClean="0"/>
              <a:t>Udržitelný stav životního prostředí</a:t>
            </a:r>
          </a:p>
          <a:p>
            <a:endParaRPr lang="cs-CZ" dirty="0"/>
          </a:p>
          <a:p>
            <a:r>
              <a:rPr lang="cs-CZ" dirty="0" smtClean="0"/>
              <a:t>Dobrovolný závazek signatářských zemí, plnění pomalé nesystematické, vázne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08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evelopment</a:t>
            </a:r>
            <a:r>
              <a:rPr lang="cs-CZ" dirty="0" smtClean="0"/>
              <a:t> Index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r.1990 používá OSN k hodnocení lidského rozvoje soubor </a:t>
            </a:r>
          </a:p>
          <a:p>
            <a:r>
              <a:rPr lang="cs-CZ" dirty="0" smtClean="0"/>
              <a:t>HDI (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Index) </a:t>
            </a:r>
            <a:r>
              <a:rPr lang="cs-CZ" dirty="0"/>
              <a:t>- dlouhý a zdravý život, přístup ke vzdělání a životní standard. HDI je geometrický průměr z indexů, které vyjadřují každý z těchto tří rozměrů. Index udává číslo od 0 do 1, čímž se státy zařadí do jednoho ze čtyř stupňů rozvoje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Čtyři pásma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27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HDI (2010)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5" y="1700808"/>
            <a:ext cx="8779153" cy="4243258"/>
          </a:xfrm>
        </p:spPr>
      </p:pic>
    </p:spTree>
    <p:extLst>
      <p:ext uri="{BB962C8B-B14F-4D97-AF65-F5344CB8AC3E}">
        <p14:creationId xmlns:p14="http://schemas.microsoft.com/office/powerpoint/2010/main" val="2164976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4236</TotalTime>
  <Words>745</Words>
  <Application>Microsoft Office PowerPoint</Application>
  <PresentationFormat>Předvádění na obrazovce (4:3)</PresentationFormat>
  <Paragraphs>87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Georgia</vt:lpstr>
      <vt:lpstr>Wingdings</vt:lpstr>
      <vt:lpstr>Wingdings 2</vt:lpstr>
      <vt:lpstr>Administrativní</vt:lpstr>
      <vt:lpstr>Teorie a přístupy v SP 8</vt:lpstr>
      <vt:lpstr>Opakování</vt:lpstr>
      <vt:lpstr>Co nás dnes čeká?</vt:lpstr>
      <vt:lpstr>Teorie sociálního rozvoje</vt:lpstr>
      <vt:lpstr>Teorie sociálního rozvoje (TSR)</vt:lpstr>
      <vt:lpstr>Cíle sociálního rozvoje</vt:lpstr>
      <vt:lpstr>„Miléniová deklarace“</vt:lpstr>
      <vt:lpstr>Human Development Index</vt:lpstr>
      <vt:lpstr>HDI (2010)</vt:lpstr>
      <vt:lpstr>Strategie podporující sociální rozvoj</vt:lpstr>
      <vt:lpstr>Komunitní přístup</vt:lpstr>
      <vt:lpstr>Prezentace aplikace PowerPoint</vt:lpstr>
      <vt:lpstr>Teorie sociálního konfliktu (TSK)</vt:lpstr>
      <vt:lpstr>Konflikt</vt:lpstr>
      <vt:lpstr>Prezentace aplikace PowerPoint</vt:lpstr>
      <vt:lpstr>Prezentace aplikace PowerPoint</vt:lpstr>
      <vt:lpstr>Teorie multikulturalismu</vt:lpstr>
      <vt:lpstr>Multikulturalismus</vt:lpstr>
      <vt:lpstr>Prezentace aplikace PowerPoint</vt:lpstr>
      <vt:lpstr>Integrační hranice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112</cp:revision>
  <dcterms:created xsi:type="dcterms:W3CDTF">2014-09-09T15:35:06Z</dcterms:created>
  <dcterms:modified xsi:type="dcterms:W3CDTF">2015-04-27T17:22:31Z</dcterms:modified>
</cp:coreProperties>
</file>