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39" r:id="rId3"/>
    <p:sldId id="313" r:id="rId4"/>
    <p:sldId id="333" r:id="rId5"/>
    <p:sldId id="334" r:id="rId6"/>
    <p:sldId id="335" r:id="rId7"/>
    <p:sldId id="336" r:id="rId8"/>
    <p:sldId id="341" r:id="rId9"/>
    <p:sldId id="337" r:id="rId10"/>
    <p:sldId id="340" r:id="rId11"/>
    <p:sldId id="338" r:id="rId12"/>
    <p:sldId id="343" r:id="rId13"/>
    <p:sldId id="342" r:id="rId14"/>
    <p:sldId id="344" r:id="rId15"/>
    <p:sldId id="345" r:id="rId16"/>
    <p:sldId id="346" r:id="rId17"/>
    <p:sldId id="347" r:id="rId18"/>
    <p:sldId id="348" r:id="rId19"/>
    <p:sldId id="349" r:id="rId2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25.3.2015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25.3.2015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25.3.2015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25.3.2015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25.3.2015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08C535C-7582-4AB7-AD9A-5AE38217832A}" type="datetimeFigureOut">
              <a:rPr lang="cs-CZ" smtClean="0"/>
              <a:t>25.3.2015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25.3.2015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25.3.2015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25.3.2015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25.3.2015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08C535C-7582-4AB7-AD9A-5AE38217832A}" type="datetimeFigureOut">
              <a:rPr lang="cs-CZ" smtClean="0"/>
              <a:t>25.3.2015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08C535C-7582-4AB7-AD9A-5AE38217832A}" type="datetimeFigureOut">
              <a:rPr lang="cs-CZ" smtClean="0"/>
              <a:t>25.3.2015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x3qkkvg-sJw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Teorie a přístupy v SP </a:t>
            </a:r>
            <a:r>
              <a:rPr lang="cs-CZ" dirty="0" smtClean="0"/>
              <a:t>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9927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Hanuš Papoušek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Český pediatr</a:t>
            </a:r>
          </a:p>
          <a:p>
            <a:r>
              <a:rPr lang="cs-CZ" dirty="0" smtClean="0"/>
              <a:t>Od r. 1970 v Max-</a:t>
            </a:r>
            <a:r>
              <a:rPr lang="cs-CZ" dirty="0" err="1" smtClean="0"/>
              <a:t>Plankově</a:t>
            </a:r>
            <a:r>
              <a:rPr lang="cs-CZ" dirty="0" smtClean="0"/>
              <a:t> ústavu v Mnichově</a:t>
            </a:r>
          </a:p>
          <a:p>
            <a:r>
              <a:rPr lang="cs-CZ" dirty="0" smtClean="0"/>
              <a:t>Spolu se svojí ženou </a:t>
            </a:r>
            <a:r>
              <a:rPr lang="cs-CZ" dirty="0" err="1" smtClean="0"/>
              <a:t>Mechthild</a:t>
            </a:r>
            <a:r>
              <a:rPr lang="cs-CZ" dirty="0" smtClean="0"/>
              <a:t> formuloval TIR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0739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 lze využít teorii </a:t>
            </a:r>
            <a:r>
              <a:rPr lang="cs-CZ" smtClean="0"/>
              <a:t>instinktivního rodičovství v SP?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28873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Teorie adolescence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908762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Teorie adolescence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Soubor teorií zabývajících se dospíváním</a:t>
            </a:r>
          </a:p>
          <a:p>
            <a:r>
              <a:rPr lang="cs-CZ" dirty="0" smtClean="0"/>
              <a:t>Nejčastěji mají psychologický základ, ale berou v potaz i sociální, kulturní, medicínský či historický kontext</a:t>
            </a:r>
          </a:p>
          <a:p>
            <a:r>
              <a:rPr lang="cs-CZ" dirty="0" smtClean="0"/>
              <a:t>Dříve označení pro poměrně krátké období (15-18 let)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91311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Etapy adolescence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Časná (11-14) – pubertální změny tělesné i duševní, dosažení reprodukční zralosti, projevy sexuálního pudu, ale i rozvoj abstraktního myšlení</a:t>
            </a:r>
          </a:p>
          <a:p>
            <a:r>
              <a:rPr lang="cs-CZ" dirty="0" smtClean="0"/>
              <a:t>Střední (15-17) – psychické a sociální změny, potřeba sociálního ocenění a kontaktů, potřeba odlišit se, subkultury</a:t>
            </a:r>
          </a:p>
          <a:p>
            <a:r>
              <a:rPr lang="cs-CZ" dirty="0" smtClean="0"/>
              <a:t>Pozdní (18-20..) – dosažení právní zletilosti, plánování osobní perspektivy, partnerské vztahy, stabilizace vztahu k sobě samému, přijetí odpovědnosti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32386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Velký časový rozdíl mezi biologickou a sociální dospělostí</a:t>
            </a:r>
          </a:p>
          <a:p>
            <a:r>
              <a:rPr lang="cs-CZ" dirty="0" smtClean="0"/>
              <a:t>„vynořující se dospělost“ (</a:t>
            </a:r>
            <a:r>
              <a:rPr lang="cs-CZ" dirty="0" err="1" smtClean="0"/>
              <a:t>emerging</a:t>
            </a:r>
            <a:r>
              <a:rPr lang="cs-CZ" dirty="0" smtClean="0"/>
              <a:t> </a:t>
            </a:r>
            <a:r>
              <a:rPr lang="cs-CZ" dirty="0" err="1" smtClean="0"/>
              <a:t>adulthood</a:t>
            </a:r>
            <a:r>
              <a:rPr lang="cs-CZ" dirty="0" smtClean="0"/>
              <a:t>) – 18-25 – získávání zkušeností, přechod do plné dospělosti, ohraničená životní perspektiva</a:t>
            </a:r>
          </a:p>
          <a:p>
            <a:r>
              <a:rPr lang="cs-CZ" dirty="0" smtClean="0"/>
              <a:t>Dospělost – přijetí dlouhodobých závazků a životní perspektivy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08995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Dospívající si musí vyzkoušet dostatečný repertoár chování, aby ho mohl postupně optimalizovat a zažít pocit vlastní kompetence a hodnoty</a:t>
            </a:r>
          </a:p>
          <a:p>
            <a:r>
              <a:rPr lang="cs-CZ" dirty="0" smtClean="0"/>
              <a:t>Je potřeba dostatečná šíře interpersonálních vztahů (kamarádi, partneři, zájmy…) a možnost širokého repertoáru chování i v nečekaných a obtížných situacích (úraz, rozchod, nemoc…)</a:t>
            </a:r>
          </a:p>
          <a:p>
            <a:r>
              <a:rPr lang="cs-CZ" dirty="0" smtClean="0"/>
              <a:t>Budování mechanismů pro zvládání obtížných situací = podpora nezdolnosti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750340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Pro pozitivní vývoj dospívajícího je důležité, aby klíčové skupiny</a:t>
            </a:r>
          </a:p>
          <a:p>
            <a:pPr marL="0" indent="0">
              <a:buNone/>
            </a:pPr>
            <a:r>
              <a:rPr lang="cs-CZ" dirty="0" smtClean="0"/>
              <a:t>1) nebyly antagonistické (rodina, škola, vrstevníci…), 2) nebyly uzavřené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6717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Koncept nezdolnosti - </a:t>
            </a:r>
            <a:r>
              <a:rPr lang="cs-CZ" i="1" dirty="0" err="1" smtClean="0"/>
              <a:t>resilience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Schopnost vyrovnání se a překonání nepříznivých okolností a podmínek</a:t>
            </a:r>
          </a:p>
          <a:p>
            <a:r>
              <a:rPr lang="cs-CZ" dirty="0" smtClean="0"/>
              <a:t>Procesuální přístup – postupné budování kapacity vnitřních i vnějších zdrojů nezdolnosti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25233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Protektivní faktory nezdolnosti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Sociabilita</a:t>
            </a:r>
          </a:p>
          <a:p>
            <a:r>
              <a:rPr lang="cs-CZ" dirty="0" smtClean="0"/>
              <a:t>Inteligence</a:t>
            </a:r>
          </a:p>
          <a:p>
            <a:r>
              <a:rPr lang="cs-CZ" dirty="0" smtClean="0"/>
              <a:t>Blízký vztah s dospělým</a:t>
            </a:r>
          </a:p>
          <a:p>
            <a:r>
              <a:rPr lang="cs-CZ" dirty="0" smtClean="0"/>
              <a:t>Důvěra okolí (rodiny) ve schopnosti dospívajícího</a:t>
            </a:r>
          </a:p>
          <a:p>
            <a:r>
              <a:rPr lang="cs-CZ" dirty="0" smtClean="0"/>
              <a:t>Socioekonomický status</a:t>
            </a:r>
          </a:p>
          <a:p>
            <a:r>
              <a:rPr lang="cs-CZ" dirty="0" smtClean="0"/>
              <a:t>Školní docházka</a:t>
            </a:r>
          </a:p>
          <a:p>
            <a:r>
              <a:rPr lang="cs-CZ" dirty="0" smtClean="0"/>
              <a:t>Podpora širší komunity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40468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Jaký je mechanismus vzniku vazby dítěte na pečující osobu? </a:t>
            </a:r>
          </a:p>
          <a:p>
            <a:r>
              <a:rPr lang="cs-CZ" dirty="0" smtClean="0"/>
              <a:t>Proč je tato vazba nezbytná pro zdravý vývoj dítěte?</a:t>
            </a:r>
          </a:p>
          <a:p>
            <a:r>
              <a:rPr lang="cs-CZ" dirty="0" smtClean="0"/>
              <a:t>Co je vnitřní pracovní model? </a:t>
            </a:r>
          </a:p>
          <a:p>
            <a:r>
              <a:rPr lang="cs-CZ" dirty="0" smtClean="0"/>
              <a:t>Jak typy vazeb u dětí známe?</a:t>
            </a:r>
            <a:endParaRPr lang="cs-CZ" dirty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83978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Typy vazby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3200" dirty="0" smtClean="0"/>
              <a:t>Dítě</a:t>
            </a:r>
            <a:endParaRPr lang="cs-CZ" sz="32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 smtClean="0"/>
              <a:t>Jistá/bezpečná</a:t>
            </a:r>
          </a:p>
          <a:p>
            <a:r>
              <a:rPr lang="cs-CZ" dirty="0" smtClean="0"/>
              <a:t>Vyhýbavá</a:t>
            </a:r>
          </a:p>
          <a:p>
            <a:r>
              <a:rPr lang="cs-CZ" dirty="0" smtClean="0"/>
              <a:t>Ambivalentní</a:t>
            </a:r>
          </a:p>
          <a:p>
            <a:r>
              <a:rPr lang="cs-CZ" dirty="0" smtClean="0"/>
              <a:t>Dezorganizovaná 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sz="3200" dirty="0" smtClean="0"/>
              <a:t>Rodič</a:t>
            </a:r>
            <a:endParaRPr lang="cs-CZ" sz="320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cs-CZ" dirty="0" smtClean="0"/>
              <a:t>Bezpečná/autonomní</a:t>
            </a:r>
          </a:p>
          <a:p>
            <a:r>
              <a:rPr lang="cs-CZ" dirty="0" smtClean="0"/>
              <a:t>Odmítavá</a:t>
            </a:r>
          </a:p>
          <a:p>
            <a:r>
              <a:rPr lang="cs-CZ" dirty="0" smtClean="0"/>
              <a:t>Zahlcená</a:t>
            </a:r>
          </a:p>
          <a:p>
            <a:r>
              <a:rPr lang="cs-CZ" dirty="0" smtClean="0"/>
              <a:t>Nevyřešená/obávající se</a:t>
            </a:r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9064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Teorie intuitivního rodičovství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6122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Zabývá se tím, jak je rodičovství programováno na straně dospělé osoby, jak se rodiče navazují na dítě </a:t>
            </a:r>
            <a:r>
              <a:rPr lang="cs-CZ" dirty="0" smtClean="0"/>
              <a:t>(</a:t>
            </a:r>
            <a:r>
              <a:rPr lang="cs-CZ" dirty="0" err="1" smtClean="0"/>
              <a:t>srov.teorie</a:t>
            </a:r>
            <a:r>
              <a:rPr lang="cs-CZ" dirty="0" smtClean="0"/>
              <a:t> </a:t>
            </a:r>
            <a:r>
              <a:rPr lang="cs-CZ" dirty="0" smtClean="0"/>
              <a:t>vazby – jak se dítě váže na pečující osobu)</a:t>
            </a:r>
          </a:p>
          <a:p>
            <a:r>
              <a:rPr lang="cs-CZ" dirty="0" smtClean="0"/>
              <a:t>Rodičovství má instinktivní vrozenou bázi + kulturní modifikace</a:t>
            </a:r>
          </a:p>
          <a:p>
            <a:r>
              <a:rPr lang="cs-CZ" dirty="0" smtClean="0"/>
              <a:t>Biologické a psychologické rodičovství nemusí být vždy spojeno – náhradní rodinná péče</a:t>
            </a:r>
          </a:p>
          <a:p>
            <a:r>
              <a:rPr lang="cs-CZ" dirty="0" smtClean="0"/>
              <a:t>Už děti od cca 10 let jsou schopny rodičovského chování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57536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Instinktivní rodičovské chování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Reakce pozdravení</a:t>
            </a:r>
          </a:p>
          <a:p>
            <a:r>
              <a:rPr lang="cs-CZ" dirty="0" smtClean="0"/>
              <a:t>Napodobování hlasových a mimických projevů dítěte (</a:t>
            </a:r>
            <a:r>
              <a:rPr lang="cs-CZ" dirty="0" err="1" smtClean="0"/>
              <a:t>tzv.zrcadlení</a:t>
            </a:r>
            <a:r>
              <a:rPr lang="cs-CZ" dirty="0" smtClean="0"/>
              <a:t>)</a:t>
            </a:r>
          </a:p>
          <a:p>
            <a:r>
              <a:rPr lang="cs-CZ" dirty="0" smtClean="0"/>
              <a:t>Jednoduché řečové vyjadřování</a:t>
            </a:r>
          </a:p>
          <a:p>
            <a:r>
              <a:rPr lang="cs-CZ" dirty="0" smtClean="0"/>
              <a:t>Výrazné emoce v mimice a tónu</a:t>
            </a:r>
          </a:p>
          <a:p>
            <a:r>
              <a:rPr lang="cs-CZ" dirty="0" smtClean="0"/>
              <a:t>Jednoduché dialogy</a:t>
            </a:r>
          </a:p>
          <a:p>
            <a:r>
              <a:rPr lang="cs-CZ" dirty="0" smtClean="0"/>
              <a:t>Interakční hry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22889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Rodičovské chování vytváří podmínky pro socializaci a učení</a:t>
            </a:r>
          </a:p>
          <a:p>
            <a:pPr marL="0" indent="0">
              <a:buNone/>
            </a:pPr>
            <a:r>
              <a:rPr lang="cs-CZ" dirty="0" smtClean="0"/>
              <a:t>Předpokladem je:</a:t>
            </a:r>
          </a:p>
          <a:p>
            <a:r>
              <a:rPr lang="cs-CZ" dirty="0" smtClean="0"/>
              <a:t>Jasná, pochopitelná, pomalá stimulace s přestávkami</a:t>
            </a:r>
          </a:p>
          <a:p>
            <a:r>
              <a:rPr lang="cs-CZ" dirty="0" smtClean="0"/>
              <a:t>Ohled na celkový stav a momentální situaci</a:t>
            </a:r>
          </a:p>
          <a:p>
            <a:r>
              <a:rPr lang="cs-CZ" dirty="0" smtClean="0"/>
              <a:t>Přizpůsobení se individuálním preferencím dítěte a zájmu</a:t>
            </a:r>
          </a:p>
          <a:p>
            <a:r>
              <a:rPr lang="cs-CZ" dirty="0" smtClean="0"/>
              <a:t>Zohlednění jevů, které jsou pro dítě významné a uspokojivé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53538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https://</a:t>
            </a:r>
            <a:r>
              <a:rPr lang="cs-CZ" dirty="0" smtClean="0">
                <a:hlinkClick r:id="rId2"/>
              </a:rPr>
              <a:t>www.youtube.com/watch?v=x3qkkvg-sJw</a:t>
            </a: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82358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Faktory ovlivňující spuštění rodičovské chování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Vlastní zkušenost z dětství (</a:t>
            </a:r>
            <a:r>
              <a:rPr lang="cs-CZ" dirty="0" err="1" smtClean="0"/>
              <a:t>příp.traumata</a:t>
            </a:r>
            <a:r>
              <a:rPr lang="cs-CZ" dirty="0" smtClean="0"/>
              <a:t>)</a:t>
            </a:r>
          </a:p>
          <a:p>
            <a:r>
              <a:rPr lang="cs-CZ" dirty="0" smtClean="0"/>
              <a:t>Bilance partnerského vztahu </a:t>
            </a:r>
          </a:p>
          <a:p>
            <a:r>
              <a:rPr lang="cs-CZ" dirty="0" smtClean="0"/>
              <a:t>Vrozená in/dispozice k rodičovskému chování</a:t>
            </a:r>
          </a:p>
          <a:p>
            <a:r>
              <a:rPr lang="cs-CZ" dirty="0" smtClean="0"/>
              <a:t>Aktuální stres či zdravotní stav (poporodní deprese)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Sladěnost – jak dokáže rodič reagovat na stav a potřeby dítěte x do jaké míry nedokáže = zacyklení chyb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967852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4034</TotalTime>
  <Words>551</Words>
  <Application>Microsoft Office PowerPoint</Application>
  <PresentationFormat>Předvádění na obrazovce (4:3)</PresentationFormat>
  <Paragraphs>78</Paragraphs>
  <Slides>19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3" baseType="lpstr">
      <vt:lpstr>Georgia</vt:lpstr>
      <vt:lpstr>Wingdings</vt:lpstr>
      <vt:lpstr>Wingdings 2</vt:lpstr>
      <vt:lpstr>Administrativní</vt:lpstr>
      <vt:lpstr>Teorie a přístupy v SP 6</vt:lpstr>
      <vt:lpstr>Opakování</vt:lpstr>
      <vt:lpstr>Typy vazby</vt:lpstr>
      <vt:lpstr>Teorie intuitivního rodičovství</vt:lpstr>
      <vt:lpstr>Prezentace aplikace PowerPoint</vt:lpstr>
      <vt:lpstr>Instinktivní rodičovské chování</vt:lpstr>
      <vt:lpstr>Prezentace aplikace PowerPoint</vt:lpstr>
      <vt:lpstr>Prezentace aplikace PowerPoint</vt:lpstr>
      <vt:lpstr>Faktory ovlivňující spuštění rodičovské chování</vt:lpstr>
      <vt:lpstr>Hanuš Papoušek</vt:lpstr>
      <vt:lpstr>Prezentace aplikace PowerPoint</vt:lpstr>
      <vt:lpstr>Teorie adolescence</vt:lpstr>
      <vt:lpstr>Teorie adolescence</vt:lpstr>
      <vt:lpstr>Etapy adolescence</vt:lpstr>
      <vt:lpstr>Prezentace aplikace PowerPoint</vt:lpstr>
      <vt:lpstr>Prezentace aplikace PowerPoint</vt:lpstr>
      <vt:lpstr>Prezentace aplikace PowerPoint</vt:lpstr>
      <vt:lpstr>Koncept nezdolnosti - resilience</vt:lpstr>
      <vt:lpstr>Protektivní faktory nezdolnosti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Rizikové skupiny 2</dc:title>
  <dc:creator>pc</dc:creator>
  <cp:lastModifiedBy>pc</cp:lastModifiedBy>
  <cp:revision>87</cp:revision>
  <dcterms:created xsi:type="dcterms:W3CDTF">2014-09-09T15:35:06Z</dcterms:created>
  <dcterms:modified xsi:type="dcterms:W3CDTF">2015-03-25T09:13:10Z</dcterms:modified>
</cp:coreProperties>
</file>