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9" r:id="rId3"/>
    <p:sldId id="270" r:id="rId4"/>
    <p:sldId id="271" r:id="rId5"/>
    <p:sldId id="272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2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D6834-3B5E-4A6F-8AB6-6E24EB1A9F68}" type="datetimeFigureOut">
              <a:rPr lang="cs-CZ" smtClean="0"/>
              <a:pPr/>
              <a:t>1.3.2017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á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855BE6F-F79F-491A-A2EA-D50BE2A5D31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D6834-3B5E-4A6F-8AB6-6E24EB1A9F68}" type="datetimeFigureOut">
              <a:rPr lang="cs-CZ" smtClean="0"/>
              <a:pPr/>
              <a:t>1.3.2017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5BE6F-F79F-491A-A2EA-D50BE2A5D31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D855BE6F-F79F-491A-A2EA-D50BE2A5D31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D6834-3B5E-4A6F-8AB6-6E24EB1A9F68}" type="datetimeFigureOut">
              <a:rPr lang="cs-CZ" smtClean="0"/>
              <a:pPr/>
              <a:t>1.3.2017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D6834-3B5E-4A6F-8AB6-6E24EB1A9F68}" type="datetimeFigureOut">
              <a:rPr lang="cs-CZ" smtClean="0"/>
              <a:pPr/>
              <a:t>1.3.2017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D855BE6F-F79F-491A-A2EA-D50BE2A5D31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D6834-3B5E-4A6F-8AB6-6E24EB1A9F68}" type="datetimeFigureOut">
              <a:rPr lang="cs-CZ" smtClean="0"/>
              <a:pPr/>
              <a:t>1.3.2017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855BE6F-F79F-491A-A2EA-D50BE2A5D31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9FFD6834-3B5E-4A6F-8AB6-6E24EB1A9F68}" type="datetimeFigureOut">
              <a:rPr lang="cs-CZ" smtClean="0"/>
              <a:pPr/>
              <a:t>1.3.2017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5BE6F-F79F-491A-A2EA-D50BE2A5D31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D6834-3B5E-4A6F-8AB6-6E24EB1A9F68}" type="datetimeFigureOut">
              <a:rPr lang="cs-CZ" smtClean="0"/>
              <a:pPr/>
              <a:t>1.3.2017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Ová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á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D855BE6F-F79F-491A-A2EA-D50BE2A5D31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D6834-3B5E-4A6F-8AB6-6E24EB1A9F68}" type="datetimeFigureOut">
              <a:rPr lang="cs-CZ" smtClean="0"/>
              <a:pPr/>
              <a:t>1.3.2017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D855BE6F-F79F-491A-A2EA-D50BE2A5D31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D6834-3B5E-4A6F-8AB6-6E24EB1A9F68}" type="datetimeFigureOut">
              <a:rPr lang="cs-CZ" smtClean="0"/>
              <a:pPr/>
              <a:t>1.3.2017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855BE6F-F79F-491A-A2EA-D50BE2A5D31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855BE6F-F79F-491A-A2EA-D50BE2A5D31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D6834-3B5E-4A6F-8AB6-6E24EB1A9F68}" type="datetimeFigureOut">
              <a:rPr lang="cs-CZ" smtClean="0"/>
              <a:pPr/>
              <a:t>1.3.2017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nice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á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D855BE6F-F79F-491A-A2EA-D50BE2A5D31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9FFD6834-3B5E-4A6F-8AB6-6E24EB1A9F68}" type="datetimeFigureOut">
              <a:rPr lang="cs-CZ" smtClean="0"/>
              <a:pPr/>
              <a:t>1.3.2017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9FFD6834-3B5E-4A6F-8AB6-6E24EB1A9F68}" type="datetimeFigureOut">
              <a:rPr lang="cs-CZ" smtClean="0"/>
              <a:pPr/>
              <a:t>1.3.2017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855BE6F-F79F-491A-A2EA-D50BE2A5D31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Hodnocení situace rodiny </a:t>
            </a:r>
            <a:r>
              <a:rPr lang="cs-CZ"/>
              <a:t>a </a:t>
            </a:r>
            <a:r>
              <a:rPr lang="cs-CZ" smtClean="0"/>
              <a:t>dítěte</a:t>
            </a:r>
            <a:endParaRPr lang="cs-CZ" dirty="0" smtClean="0"/>
          </a:p>
          <a:p>
            <a:r>
              <a:rPr lang="cs-CZ" dirty="0" smtClean="0"/>
              <a:t>PhDr. Hana </a:t>
            </a:r>
            <a:r>
              <a:rPr lang="cs-CZ" dirty="0" err="1" smtClean="0"/>
              <a:t>Pazlarová</a:t>
            </a:r>
            <a:r>
              <a:rPr lang="cs-CZ" dirty="0" smtClean="0"/>
              <a:t>, </a:t>
            </a:r>
            <a:r>
              <a:rPr lang="cs-CZ" dirty="0" err="1" smtClean="0"/>
              <a:t>Ph.D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Sociální práce s rodinou 4</a:t>
            </a:r>
            <a:br>
              <a:rPr lang="cs-CZ" dirty="0" smtClean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3663245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Sociální dovednosti</a:t>
            </a:r>
          </a:p>
          <a:p>
            <a:r>
              <a:rPr lang="cs-CZ" dirty="0" smtClean="0"/>
              <a:t>Sebehodnocení</a:t>
            </a:r>
          </a:p>
          <a:p>
            <a:r>
              <a:rPr lang="cs-CZ" dirty="0" smtClean="0"/>
              <a:t>Vztahy s vrstevníky</a:t>
            </a:r>
          </a:p>
          <a:p>
            <a:r>
              <a:rPr lang="cs-CZ" dirty="0" smtClean="0"/>
              <a:t>Škola</a:t>
            </a:r>
          </a:p>
          <a:p>
            <a:r>
              <a:rPr lang="cs-CZ" dirty="0" smtClean="0"/>
              <a:t>Mimoškolní aktivity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27016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Rozhovor s jednotlivými dospělými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Dětství</a:t>
            </a:r>
          </a:p>
          <a:p>
            <a:r>
              <a:rPr lang="cs-CZ" dirty="0" smtClean="0"/>
              <a:t>Traumata</a:t>
            </a:r>
          </a:p>
          <a:p>
            <a:r>
              <a:rPr lang="cs-CZ" dirty="0" smtClean="0"/>
              <a:t>Schopnost vypořádat se s těžkostmi</a:t>
            </a:r>
          </a:p>
          <a:p>
            <a:r>
              <a:rPr lang="cs-CZ" dirty="0" smtClean="0"/>
              <a:t>Tělesné a duševní zdraví</a:t>
            </a:r>
          </a:p>
          <a:p>
            <a:r>
              <a:rPr lang="cs-CZ" dirty="0" smtClean="0"/>
              <a:t>Závislosti</a:t>
            </a:r>
          </a:p>
          <a:p>
            <a:r>
              <a:rPr lang="cs-CZ" dirty="0" smtClean="0"/>
              <a:t>Socioekonomický status, příjmy</a:t>
            </a:r>
          </a:p>
          <a:p>
            <a:r>
              <a:rPr lang="cs-CZ" dirty="0" smtClean="0"/>
              <a:t>Vztahy</a:t>
            </a:r>
          </a:p>
          <a:p>
            <a:r>
              <a:rPr lang="cs-CZ" dirty="0" smtClean="0"/>
              <a:t>Rodičovství</a:t>
            </a:r>
          </a:p>
          <a:p>
            <a:r>
              <a:rPr lang="cs-CZ" dirty="0" smtClean="0"/>
              <a:t>Informace o dítěti a sourozencích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7836271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Rozhovor s další pečující osobou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Kontakty s rodinou</a:t>
            </a:r>
          </a:p>
          <a:p>
            <a:r>
              <a:rPr lang="cs-CZ" dirty="0" smtClean="0"/>
              <a:t>Názor na její fungování</a:t>
            </a:r>
          </a:p>
          <a:p>
            <a:r>
              <a:rPr lang="cs-CZ" dirty="0" smtClean="0"/>
              <a:t>Názor na situaci dítěte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1266938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Pozorování dítěte (do 5 let)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Zajištění základních potřeb</a:t>
            </a:r>
          </a:p>
          <a:p>
            <a:r>
              <a:rPr lang="cs-CZ" dirty="0" smtClean="0"/>
              <a:t>Interakce rodič – dítě, dítě – sourozenci, reakce na projevy nepohody či konfliktu, primární pečující osoba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8844821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Rozhovor s dítětem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Stimulace</a:t>
            </a:r>
          </a:p>
          <a:p>
            <a:r>
              <a:rPr lang="cs-CZ" dirty="0" smtClean="0"/>
              <a:t>Škola/školka</a:t>
            </a:r>
          </a:p>
          <a:p>
            <a:r>
              <a:rPr lang="cs-CZ" dirty="0" smtClean="0"/>
              <a:t>Zájmy</a:t>
            </a:r>
          </a:p>
          <a:p>
            <a:r>
              <a:rPr lang="cs-CZ" dirty="0" smtClean="0"/>
              <a:t>Rodiče a blízcí lidé</a:t>
            </a:r>
          </a:p>
          <a:p>
            <a:r>
              <a:rPr lang="cs-CZ" dirty="0" smtClean="0"/>
              <a:t>Sourozenci</a:t>
            </a:r>
          </a:p>
          <a:p>
            <a:r>
              <a:rPr lang="cs-CZ" dirty="0" smtClean="0"/>
              <a:t>Širší rodina a jiní blízcí</a:t>
            </a:r>
          </a:p>
          <a:p>
            <a:r>
              <a:rPr lang="cs-CZ" dirty="0" smtClean="0"/>
              <a:t>Rizika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6165046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Pozorování a hodnocení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Reference</a:t>
            </a:r>
          </a:p>
          <a:p>
            <a:r>
              <a:rPr lang="cs-CZ" dirty="0" smtClean="0"/>
              <a:t>Postoj rodiny k pracovníkovi</a:t>
            </a:r>
          </a:p>
          <a:p>
            <a:r>
              <a:rPr lang="cs-CZ" dirty="0" smtClean="0"/>
              <a:t>Definice problémů</a:t>
            </a:r>
          </a:p>
          <a:p>
            <a:r>
              <a:rPr lang="cs-CZ" dirty="0" smtClean="0"/>
              <a:t>Socioekonomický status a příjmy rodiny</a:t>
            </a:r>
          </a:p>
          <a:p>
            <a:r>
              <a:rPr lang="cs-CZ" dirty="0" smtClean="0"/>
              <a:t>Kulturní a hodnotová orientace</a:t>
            </a:r>
          </a:p>
          <a:p>
            <a:r>
              <a:rPr lang="cs-CZ" dirty="0" smtClean="0"/>
              <a:t>Trans-generační vztahy širší rodina, přátelé</a:t>
            </a:r>
          </a:p>
          <a:p>
            <a:r>
              <a:rPr lang="cs-CZ" dirty="0" smtClean="0"/>
              <a:t>Partnerská dyáda</a:t>
            </a:r>
          </a:p>
          <a:p>
            <a:r>
              <a:rPr lang="cs-CZ" dirty="0" smtClean="0"/>
              <a:t>Rodičovský systém</a:t>
            </a:r>
          </a:p>
          <a:p>
            <a:r>
              <a:rPr lang="cs-CZ" dirty="0" smtClean="0"/>
              <a:t>Sourozenecký systém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1050443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Zajištění provozu </a:t>
            </a:r>
            <a:r>
              <a:rPr lang="cs-CZ" dirty="0" smtClean="0"/>
              <a:t>domácnosti</a:t>
            </a:r>
          </a:p>
          <a:p>
            <a:r>
              <a:rPr lang="cs-CZ" dirty="0" smtClean="0"/>
              <a:t>Společné činnosti</a:t>
            </a:r>
          </a:p>
          <a:p>
            <a:r>
              <a:rPr lang="cs-CZ" dirty="0" smtClean="0"/>
              <a:t>Teritorium rodiny</a:t>
            </a:r>
          </a:p>
          <a:p>
            <a:r>
              <a:rPr lang="cs-CZ" dirty="0" smtClean="0"/>
              <a:t>Komunikace členů rodiny</a:t>
            </a:r>
          </a:p>
          <a:p>
            <a:r>
              <a:rPr lang="cs-CZ" dirty="0" smtClean="0"/>
              <a:t>Zdraví a vývoj dítěte</a:t>
            </a:r>
          </a:p>
          <a:p>
            <a:r>
              <a:rPr lang="cs-CZ" dirty="0" smtClean="0"/>
              <a:t>Traumata dítěte</a:t>
            </a:r>
          </a:p>
          <a:p>
            <a:r>
              <a:rPr lang="cs-CZ" dirty="0" smtClean="0"/>
              <a:t>Nároky na rodiče</a:t>
            </a:r>
          </a:p>
          <a:p>
            <a:r>
              <a:rPr lang="cs-CZ" dirty="0" smtClean="0"/>
              <a:t>Škola</a:t>
            </a:r>
          </a:p>
          <a:p>
            <a:r>
              <a:rPr lang="cs-CZ" dirty="0" smtClean="0"/>
              <a:t>Mimoškolní aktivity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1775343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Rizika u dítěte</a:t>
            </a:r>
          </a:p>
          <a:p>
            <a:r>
              <a:rPr lang="cs-CZ" dirty="0" smtClean="0"/>
              <a:t>Rizika u dospělých</a:t>
            </a:r>
          </a:p>
          <a:p>
            <a:r>
              <a:rPr lang="cs-CZ" dirty="0" smtClean="0"/>
              <a:t>Postoje ke změně </a:t>
            </a:r>
            <a:r>
              <a:rPr lang="cs-CZ" smtClean="0"/>
              <a:t>a perspektiva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2405511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Doporučení ke shromažďování údajů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Využít více zdrojů informací</a:t>
            </a:r>
          </a:p>
          <a:p>
            <a:r>
              <a:rPr lang="cs-CZ" dirty="0" smtClean="0"/>
              <a:t>Informace ověřovat</a:t>
            </a:r>
          </a:p>
          <a:p>
            <a:r>
              <a:rPr lang="cs-CZ" dirty="0" smtClean="0"/>
              <a:t>Nedělat předčasné závěry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0558596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Doporučení ke kontaktu s rodinou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Domluvit si schůzku</a:t>
            </a:r>
          </a:p>
          <a:p>
            <a:r>
              <a:rPr lang="cs-CZ" dirty="0" smtClean="0"/>
              <a:t>Sdělit důvody a přibližnou délku</a:t>
            </a:r>
          </a:p>
          <a:p>
            <a:r>
              <a:rPr lang="cs-CZ" dirty="0" smtClean="0"/>
              <a:t>Omezit rušivé faktory (doma i v kanceláři)</a:t>
            </a:r>
          </a:p>
          <a:p>
            <a:r>
              <a:rPr lang="cs-CZ" dirty="0" smtClean="0"/>
              <a:t>Doma hodnotit interakce a </a:t>
            </a:r>
            <a:r>
              <a:rPr lang="cs-CZ" dirty="0" err="1" smtClean="0"/>
              <a:t>info</a:t>
            </a:r>
            <a:r>
              <a:rPr lang="cs-CZ" dirty="0" smtClean="0"/>
              <a:t> o dítěti</a:t>
            </a:r>
          </a:p>
          <a:p>
            <a:r>
              <a:rPr lang="cs-CZ" dirty="0" smtClean="0"/>
              <a:t>V kanceláři informace od dospělých</a:t>
            </a:r>
          </a:p>
          <a:p>
            <a:r>
              <a:rPr lang="cs-CZ" dirty="0" smtClean="0"/>
              <a:t>Informace z individuálních rozhovorů nesdělovat dalším členům rodiny</a:t>
            </a:r>
          </a:p>
          <a:p>
            <a:r>
              <a:rPr lang="cs-CZ" dirty="0" smtClean="0"/>
              <a:t>Odolat tlaku na řešení bez hodnocení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5403516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Doporučení k návštěvě v domácnosti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Přivítání – rituál, určitá míra obranných mechanismů je přirozená, pracovník hodnotí rodinu x rodina hodnotí pracovníka</a:t>
            </a:r>
          </a:p>
          <a:p>
            <a:r>
              <a:rPr lang="cs-CZ" dirty="0" smtClean="0"/>
              <a:t>Rozhovor s přítomnými členy domácnosti – klidné místo, připomenutí důvodu návštěvy a cílů, poznámky v průběhu, od obecnějších témat k provozu rodiny, vztahům a financím</a:t>
            </a:r>
          </a:p>
          <a:p>
            <a:r>
              <a:rPr lang="cs-CZ" dirty="0" smtClean="0"/>
              <a:t>Nakonec jak se rodina staví k dítěti a případným změnám ve způsobu péče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6209481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Prohlídka </a:t>
            </a:r>
            <a:r>
              <a:rPr lang="cs-CZ" dirty="0" smtClean="0"/>
              <a:t>bytu/domu – dospělý v roli průvodce, respekt k soukromí, bez hodnotících komentářů</a:t>
            </a:r>
          </a:p>
          <a:p>
            <a:r>
              <a:rPr lang="cs-CZ" dirty="0" smtClean="0"/>
              <a:t>Rozhovor s dospělými – když se děje něco, co by dítě nemělo řešit (násilí, rozvod, závislost, nemoc…)</a:t>
            </a:r>
          </a:p>
          <a:p>
            <a:r>
              <a:rPr lang="cs-CZ" dirty="0" smtClean="0"/>
              <a:t>Rozhovor s dítětem bez rodiče – citlivý přístup, od obecnějších (jak se vám tu žije?) ke konkrétním a obtížnějším otázkám (s kým míváš konflikty, jak tě rodiče trestají?…)</a:t>
            </a:r>
          </a:p>
          <a:p>
            <a:r>
              <a:rPr lang="cs-CZ" dirty="0" smtClean="0"/>
              <a:t>Poznámky – v průběhu, zpracování co nejdřív, ideálně ve dvojici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7509581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Struktura potřebných údajů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Reference, dostupné údaje, navázání kontaktu</a:t>
            </a:r>
          </a:p>
          <a:p>
            <a:r>
              <a:rPr lang="cs-CZ" dirty="0" smtClean="0"/>
              <a:t>Společný rozhovor s dospělými v roli rodičů</a:t>
            </a:r>
          </a:p>
          <a:p>
            <a:r>
              <a:rPr lang="cs-CZ" dirty="0" smtClean="0"/>
              <a:t>Rozhovor s jednotlivými dospělými v roli rodičů</a:t>
            </a:r>
          </a:p>
          <a:p>
            <a:r>
              <a:rPr lang="cs-CZ" dirty="0" smtClean="0"/>
              <a:t>Rozhovor s dalšími pečujícími osobami</a:t>
            </a:r>
          </a:p>
          <a:p>
            <a:r>
              <a:rPr lang="cs-CZ" dirty="0" smtClean="0"/>
              <a:t>Pozorování dítěte (do 5 let)</a:t>
            </a:r>
          </a:p>
          <a:p>
            <a:r>
              <a:rPr lang="cs-CZ" dirty="0" smtClean="0"/>
              <a:t>Rozhovor s dítětem</a:t>
            </a:r>
          </a:p>
          <a:p>
            <a:r>
              <a:rPr lang="cs-CZ" dirty="0" smtClean="0"/>
              <a:t>Pozorování a hodnocení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9853240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692696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cs-CZ" dirty="0"/>
              <a:t>Reference, dostupné údaje, navázání kontaktu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Kontakt pracovníka a rodiny</a:t>
            </a:r>
          </a:p>
          <a:p>
            <a:r>
              <a:rPr lang="cs-CZ" dirty="0" smtClean="0"/>
              <a:t>Důvody posouzení</a:t>
            </a:r>
          </a:p>
          <a:p>
            <a:r>
              <a:rPr lang="cs-CZ" dirty="0" smtClean="0"/>
              <a:t>Zdroje údajů</a:t>
            </a:r>
          </a:p>
          <a:p>
            <a:r>
              <a:rPr lang="cs-CZ" dirty="0" smtClean="0"/>
              <a:t>Další osoby a subjekty angažované na řešení situace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1609774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Společný rozhovor s dospělými v roli rodičů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Důvody posuzování rodiny z hlediska rodičů</a:t>
            </a:r>
          </a:p>
          <a:p>
            <a:r>
              <a:rPr lang="cs-CZ" dirty="0" smtClean="0"/>
              <a:t>Složení domácnosti</a:t>
            </a:r>
          </a:p>
          <a:p>
            <a:r>
              <a:rPr lang="cs-CZ" dirty="0" smtClean="0"/>
              <a:t>Širší rodina</a:t>
            </a:r>
          </a:p>
          <a:p>
            <a:r>
              <a:rPr lang="cs-CZ" dirty="0" smtClean="0"/>
              <a:t>Kulturní a hodnotová orientace rodiny (jazyk, náboženství)</a:t>
            </a:r>
          </a:p>
          <a:p>
            <a:r>
              <a:rPr lang="cs-CZ" dirty="0" smtClean="0"/>
              <a:t>Zaměstnání dospělých</a:t>
            </a:r>
          </a:p>
          <a:p>
            <a:r>
              <a:rPr lang="cs-CZ" dirty="0" smtClean="0"/>
              <a:t>Socioekonomický status a příjmy</a:t>
            </a:r>
          </a:p>
          <a:p>
            <a:r>
              <a:rPr lang="cs-CZ" dirty="0" smtClean="0"/>
              <a:t>Partnerský vztah</a:t>
            </a:r>
          </a:p>
          <a:p>
            <a:r>
              <a:rPr lang="cs-CZ" dirty="0" smtClean="0"/>
              <a:t>Vztah rodičů k dítěti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2706600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Vztah rodičů k ostatním dětem</a:t>
            </a:r>
          </a:p>
          <a:p>
            <a:r>
              <a:rPr lang="cs-CZ" dirty="0" smtClean="0"/>
              <a:t>Sourozenecký systém</a:t>
            </a:r>
          </a:p>
          <a:p>
            <a:r>
              <a:rPr lang="cs-CZ" dirty="0" smtClean="0"/>
              <a:t>Zajištění provozu domácnosti</a:t>
            </a:r>
          </a:p>
          <a:p>
            <a:r>
              <a:rPr lang="cs-CZ" dirty="0" smtClean="0"/>
              <a:t>Bydlení</a:t>
            </a:r>
          </a:p>
          <a:p>
            <a:r>
              <a:rPr lang="cs-CZ" dirty="0" smtClean="0"/>
              <a:t>Společné činnosti</a:t>
            </a:r>
          </a:p>
          <a:p>
            <a:r>
              <a:rPr lang="cs-CZ" dirty="0" smtClean="0"/>
              <a:t>Významné vztahy mimo rodinu</a:t>
            </a:r>
          </a:p>
          <a:p>
            <a:r>
              <a:rPr lang="cs-CZ" dirty="0" smtClean="0"/>
              <a:t>Postoj ke změně</a:t>
            </a:r>
          </a:p>
          <a:p>
            <a:pPr marL="0" indent="0">
              <a:buNone/>
            </a:pPr>
            <a:r>
              <a:rPr lang="cs-CZ" dirty="0" smtClean="0"/>
              <a:t>Informace o dítěti</a:t>
            </a:r>
          </a:p>
          <a:p>
            <a:r>
              <a:rPr lang="cs-CZ" dirty="0" smtClean="0"/>
              <a:t>Zdraví a vývoj dítěte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4488636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8</TotalTime>
  <Words>519</Words>
  <Application>Microsoft Office PowerPoint</Application>
  <PresentationFormat>Předvádění na obrazovce (4:3)</PresentationFormat>
  <Paragraphs>106</Paragraphs>
  <Slides>17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18" baseType="lpstr">
      <vt:lpstr>Administrativní</vt:lpstr>
      <vt:lpstr>Sociální práce s rodinou 4 </vt:lpstr>
      <vt:lpstr>Doporučení ke shromažďování údajů</vt:lpstr>
      <vt:lpstr>Doporučení ke kontaktu s rodinou</vt:lpstr>
      <vt:lpstr>Doporučení k návštěvě v domácnosti</vt:lpstr>
      <vt:lpstr>Snímek 5</vt:lpstr>
      <vt:lpstr>Struktura potřebných údajů</vt:lpstr>
      <vt:lpstr>Reference, dostupné údaje, navázání kontaktu </vt:lpstr>
      <vt:lpstr>Společný rozhovor s dospělými v roli rodičů</vt:lpstr>
      <vt:lpstr>Snímek 9</vt:lpstr>
      <vt:lpstr>Snímek 10</vt:lpstr>
      <vt:lpstr>Rozhovor s jednotlivými dospělými</vt:lpstr>
      <vt:lpstr>Rozhovor s další pečující osobou</vt:lpstr>
      <vt:lpstr>Pozorování dítěte (do 5 let)</vt:lpstr>
      <vt:lpstr>Rozhovor s dítětem</vt:lpstr>
      <vt:lpstr>Pozorování a hodnocení</vt:lpstr>
      <vt:lpstr>Snímek 16</vt:lpstr>
      <vt:lpstr>Snímek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Sociální práce s rodinou 4</dc:title>
  <dc:creator>pc</dc:creator>
  <cp:lastModifiedBy>Pazlarova</cp:lastModifiedBy>
  <cp:revision>5</cp:revision>
  <dcterms:created xsi:type="dcterms:W3CDTF">2014-10-04T14:46:31Z</dcterms:created>
  <dcterms:modified xsi:type="dcterms:W3CDTF">2017-03-01T08:52:47Z</dcterms:modified>
</cp:coreProperties>
</file>