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29" r:id="rId3"/>
    <p:sldId id="333" r:id="rId4"/>
    <p:sldId id="330" r:id="rId5"/>
    <p:sldId id="331" r:id="rId6"/>
    <p:sldId id="332" r:id="rId7"/>
    <p:sldId id="334" r:id="rId8"/>
    <p:sldId id="335" r:id="rId9"/>
    <p:sldId id="336" r:id="rId10"/>
    <p:sldId id="342" r:id="rId11"/>
    <p:sldId id="337" r:id="rId12"/>
    <p:sldId id="338" r:id="rId13"/>
    <p:sldId id="339" r:id="rId14"/>
    <p:sldId id="341" r:id="rId15"/>
    <p:sldId id="34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75E2-811C-4295-AD58-6CECC4B2EB0D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4C77-151C-4611-9BDA-1D5DDAB4CB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8945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pPr/>
              <a:t>17.5.2017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s.wikipedia.org/wiki/Evrop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13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2800" dirty="0" smtClean="0"/>
              <a:t>Právo na adopce dětí stejnopohlavními páry v </a:t>
            </a:r>
            <a:r>
              <a:rPr lang="cs-CZ" sz="2800" u="sng" dirty="0" smtClean="0">
                <a:solidFill>
                  <a:schemeClr val="tx1"/>
                </a:solidFill>
                <a:hlinkClick r:id="rId2" tooltip="Evropa"/>
              </a:rPr>
              <a:t>Evropě</a:t>
            </a:r>
            <a:endParaRPr lang="cs-CZ" sz="2800" u="sng" dirty="0">
              <a:solidFill>
                <a:schemeClr val="tx1"/>
              </a:solidFill>
            </a:endParaRPr>
          </a:p>
        </p:txBody>
      </p:sp>
      <p:pic>
        <p:nvPicPr>
          <p:cNvPr id="24579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71550" y="1557338"/>
            <a:ext cx="4005263" cy="3062287"/>
          </a:xfrm>
        </p:spPr>
      </p:pic>
      <p:sp>
        <p:nvSpPr>
          <p:cNvPr id="24580" name="Obdélník 4"/>
          <p:cNvSpPr>
            <a:spLocks noChangeArrowheads="1"/>
          </p:cNvSpPr>
          <p:nvPr/>
        </p:nvSpPr>
        <p:spPr bwMode="auto">
          <a:xfrm>
            <a:off x="971550" y="4652963"/>
            <a:ext cx="45720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     Zákon povoluje společnou adopci i adopci    dítěte partnera</a:t>
            </a:r>
          </a:p>
          <a:p>
            <a:r>
              <a:rPr lang="cs-CZ"/>
              <a:t>     Zákon povoluje adopci dítěte partnera</a:t>
            </a:r>
          </a:p>
          <a:p>
            <a:r>
              <a:rPr lang="cs-CZ"/>
              <a:t>     Zákon povoluje individuálni adopci</a:t>
            </a:r>
          </a:p>
          <a:p>
            <a:r>
              <a:rPr lang="cs-CZ"/>
              <a:t>     Situace neznámá nebo nejednoznačná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USA</a:t>
            </a:r>
            <a:endParaRPr lang="cs-CZ" dirty="0"/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altLang="cs-CZ" dirty="0" smtClean="0"/>
              <a:t>Explicitně podporující – 6 států (</a:t>
            </a:r>
            <a:r>
              <a:rPr lang="en-US" dirty="0"/>
              <a:t>California, Oregon, Wisconsin, Massachusetts, Rhode Island and New </a:t>
            </a:r>
            <a:r>
              <a:rPr lang="en-US" dirty="0" smtClean="0"/>
              <a:t>Jersey</a:t>
            </a:r>
            <a:r>
              <a:rPr lang="cs-CZ" dirty="0" smtClean="0"/>
              <a:t>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altLang="cs-CZ" dirty="0" smtClean="0"/>
              <a:t>Explicitně zakazující – 3 státy (</a:t>
            </a:r>
            <a:r>
              <a:rPr lang="cs-CZ" dirty="0" smtClean="0"/>
              <a:t>Utah, Mississippi </a:t>
            </a:r>
            <a:r>
              <a:rPr lang="cs-CZ" dirty="0"/>
              <a:t>and </a:t>
            </a:r>
            <a:r>
              <a:rPr lang="cs-CZ" dirty="0" smtClean="0"/>
              <a:t>Nebraska)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Zbylé státy výslovně nepodporují ani nezakazují. Rozhoduje se případ od případu, podle zájmu dítěte</a:t>
            </a:r>
          </a:p>
          <a:p>
            <a:pPr marL="114300" indent="0" eaLnBrk="1" hangingPunct="1">
              <a:buFont typeface="Arial" charset="0"/>
              <a:buNone/>
              <a:defRPr/>
            </a:pPr>
            <a:r>
              <a:rPr lang="cs-CZ" dirty="0" smtClean="0"/>
              <a:t>Osvojení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4% osvojených dětí je osvojeno páry stejného pohlaví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Osvojitelé stejného pohlaví jsou starší, vzdělanější a ekonomicky lépe zajištění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1069786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buFont typeface="Arial" charset="0"/>
              <a:buNone/>
              <a:defRPr/>
            </a:pPr>
            <a:r>
              <a:rPr lang="cs-CZ" dirty="0" smtClean="0"/>
              <a:t>Pěstounská péče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6% dětí v PP vychovávají nepříbuzné páry stejného pohlaví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¾ jsou lesby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Pěstouny jsou starší a vzdělanější.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¼ má VŠ (srov. 17% </a:t>
            </a:r>
            <a:r>
              <a:rPr lang="cs-CZ" dirty="0" err="1" smtClean="0"/>
              <a:t>hetero</a:t>
            </a:r>
            <a:r>
              <a:rPr lang="cs-CZ" dirty="0"/>
              <a:t> </a:t>
            </a:r>
            <a:r>
              <a:rPr lang="cs-CZ" dirty="0" smtClean="0"/>
              <a:t>manželů, 10% </a:t>
            </a:r>
            <a:r>
              <a:rPr lang="cs-CZ" dirty="0" err="1" smtClean="0"/>
              <a:t>hetero</a:t>
            </a:r>
            <a:r>
              <a:rPr lang="cs-CZ" dirty="0" smtClean="0"/>
              <a:t> párů)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 smtClean="0"/>
              <a:t>Lesby častěji pečují o děti s postižením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cs-CZ" dirty="0" smtClean="0"/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92823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Česká republika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Osvojení 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Uzavření </a:t>
            </a:r>
            <a:r>
              <a:rPr lang="cs-CZ" dirty="0"/>
              <a:t>registrované partnerství je překážkou adopce dítěte, registrované osoby nemohou podle § 13 odst. 2 zákona o registrovaném partnerství dítě adoptovat</a:t>
            </a:r>
            <a:r>
              <a:rPr lang="cs-CZ" dirty="0" smtClean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Vs. Nález ústavního soudu z r.2016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Adopce dítěte partnera není možná, i když nejsou registrováni</a:t>
            </a:r>
          </a:p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Pěstounská péče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Pouze individuální žadatelé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Mohou žádat i osoby v registrovaném partnerství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Žádosti by neměly být zamítány z důvodu sexuální orientace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42675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Nejlepším prostředím pro výchovu dítěte je tradiční rodina</a:t>
            </a:r>
          </a:p>
          <a:p>
            <a:r>
              <a:rPr lang="cs-CZ" dirty="0" smtClean="0"/>
              <a:t>Rodiny s rodiči stejného pohlaví jsou realitou současné společnosti</a:t>
            </a:r>
          </a:p>
          <a:p>
            <a:r>
              <a:rPr lang="cs-CZ" dirty="0" smtClean="0"/>
              <a:t>SP musí být schopná bezpředsudečně reagovat na realitu</a:t>
            </a:r>
          </a:p>
          <a:p>
            <a:r>
              <a:rPr lang="cs-CZ" dirty="0" smtClean="0"/>
              <a:t>Nemáme žádné relevantní zdroje dokládající, že výchova rodiči stejného pohlaví má na vývoj dětí negativní vliv</a:t>
            </a:r>
          </a:p>
          <a:p>
            <a:r>
              <a:rPr lang="cs-CZ" dirty="0" smtClean="0"/>
              <a:t>Sexuální orientace nesouvisí s rodičovskými kompetencemi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75214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P.Broukalová</a:t>
            </a:r>
            <a:r>
              <a:rPr lang="cs-CZ" dirty="0"/>
              <a:t> (25) má 2 děti, dceru 4 roky, syna 6 let. Žije ve velkém městě. </a:t>
            </a:r>
            <a:r>
              <a:rPr lang="cs-CZ" dirty="0" err="1"/>
              <a:t>P.Broukalová</a:t>
            </a:r>
            <a:r>
              <a:rPr lang="cs-CZ" dirty="0"/>
              <a:t> má od 18 let potíže se závislostí na návykových látkách a její rodina je od narození dětí v evidenci OSPOD. Ani jeden z otců není uveden v rodném listě dítěte. </a:t>
            </a:r>
            <a:r>
              <a:rPr lang="cs-CZ" dirty="0" err="1"/>
              <a:t>P.Broukalová</a:t>
            </a:r>
            <a:r>
              <a:rPr lang="cs-CZ" dirty="0"/>
              <a:t> se o děti v rámci možností stará, ale péče není dostatečná, bydlí s dětmi střídavě na ubytovnách, opakovaně se neúspěšně léčila, zatím se jí nedaří abstinovat. Po narození syna byla v léčebně, ale léčbu nedokončila.  </a:t>
            </a:r>
            <a:r>
              <a:rPr lang="cs-CZ" dirty="0" err="1"/>
              <a:t>P.Broukalové</a:t>
            </a:r>
            <a:r>
              <a:rPr lang="cs-CZ" dirty="0"/>
              <a:t> pomáhala doposud sestra, která přebírala péči o děti v době matčiných drogových epizod. Sestra je momentálně čerstvě vdaná a očekává narození dvojčat, takže už nemůže o děti pečovat. S jinými příbuznými rodina kontakt nemá. Rodině hrozí, že znovu přijde o bydlení na ubytovně, rodin je v obtížné finanční situaci. </a:t>
            </a:r>
            <a:r>
              <a:rPr lang="cs-CZ" dirty="0" err="1"/>
              <a:t>P.Broukalová</a:t>
            </a:r>
            <a:r>
              <a:rPr lang="cs-CZ" dirty="0"/>
              <a:t> aktuálně opět navštěvuje kontaktní centrum a chce se znovu začít léčit. </a:t>
            </a:r>
          </a:p>
        </p:txBody>
      </p:sp>
    </p:spTree>
    <p:extLst>
      <p:ext uri="{BB962C8B-B14F-4D97-AF65-F5344CB8AC3E}">
        <p14:creationId xmlns="" xmlns:p14="http://schemas.microsoft.com/office/powerpoint/2010/main" val="91406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Rodičovství párů stejného pohlaví</a:t>
            </a:r>
            <a:endParaRPr lang="cs-CZ" dirty="0"/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Shody a rozdíly</a:t>
            </a:r>
          </a:p>
        </p:txBody>
      </p:sp>
    </p:spTree>
    <p:extLst>
      <p:ext uri="{BB962C8B-B14F-4D97-AF65-F5344CB8AC3E}">
        <p14:creationId xmlns="" xmlns:p14="http://schemas.microsoft.com/office/powerpoint/2010/main" val="142620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/>
              <a:t>Obavy spojené s homosexuálním rodičovstvím</a:t>
            </a:r>
            <a:endParaRPr lang="cs-CZ" dirty="0"/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Nepřirozenost homopaternality – „nejsou určeni být rodiči“</a:t>
            </a:r>
          </a:p>
          <a:p>
            <a:r>
              <a:rPr lang="cs-CZ" altLang="cs-CZ" smtClean="0"/>
              <a:t>Absence genderově vyváženého modelu</a:t>
            </a:r>
          </a:p>
          <a:p>
            <a:r>
              <a:rPr lang="cs-CZ" altLang="cs-CZ" smtClean="0"/>
              <a:t>Riziko zmatení rolí</a:t>
            </a:r>
          </a:p>
          <a:p>
            <a:r>
              <a:rPr lang="cs-CZ" altLang="cs-CZ" smtClean="0"/>
              <a:t>Obavy z ovlivnění sexuální orientace</a:t>
            </a:r>
          </a:p>
          <a:p>
            <a:r>
              <a:rPr lang="cs-CZ" altLang="cs-CZ" smtClean="0"/>
              <a:t>Společenské stigma 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="" xmlns:p14="http://schemas.microsoft.com/office/powerpoint/2010/main" val="3270560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Postoje k rodičovství</a:t>
            </a:r>
            <a:endParaRPr lang="cs-CZ" dirty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smtClean="0"/>
              <a:t>27% párů stejného pohlaví  žije v domácnosti s dětmi</a:t>
            </a:r>
          </a:p>
          <a:p>
            <a:r>
              <a:rPr lang="cs-CZ" altLang="cs-CZ" smtClean="0"/>
              <a:t>41% leseb  (53% hetero) a  51% (srov.66% hetero) gayů touží mít dítě</a:t>
            </a:r>
          </a:p>
          <a:p>
            <a:r>
              <a:rPr lang="cs-CZ" altLang="cs-CZ" smtClean="0"/>
              <a:t>35% leseb porodí dítě (srov. 65% hetero)</a:t>
            </a:r>
          </a:p>
          <a:p>
            <a:r>
              <a:rPr lang="cs-CZ" altLang="cs-CZ" smtClean="0"/>
              <a:t>16% gay má dítě (srov. 48% hetero)</a:t>
            </a:r>
          </a:p>
          <a:p>
            <a:r>
              <a:rPr lang="cs-CZ" altLang="cs-CZ" smtClean="0"/>
              <a:t>23% (12% hetero) leseb se stará o dítě, které neporodily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  <a:p>
            <a:r>
              <a:rPr lang="en-US" altLang="cs-CZ" smtClean="0"/>
              <a:t>Source: National Survey of Family Growth</a:t>
            </a:r>
            <a:r>
              <a:rPr lang="cs-CZ" altLang="cs-CZ" smtClean="0"/>
              <a:t>, 2007</a:t>
            </a:r>
          </a:p>
        </p:txBody>
      </p:sp>
    </p:spTree>
    <p:extLst>
      <p:ext uri="{BB962C8B-B14F-4D97-AF65-F5344CB8AC3E}">
        <p14:creationId xmlns="" xmlns:p14="http://schemas.microsoft.com/office/powerpoint/2010/main" val="263075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Homosexuálové jako rodiče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cs-CZ" dirty="0" smtClean="0"/>
              <a:t>Děti homosexuálních rodičů prospívají stejně jako jejich vrstevníci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Homosexuálové mohou být velmi kompetentní rodiče, rodičovské postoje a výchovné styly jsou obdobné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Obdobně hodnotí nároky spojené s rodičovstvím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Jsou obdobně spokojení se svým partnerským vztahem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Rodičovské kompetence a citová vazba jsou důležitějším předpokladem úspěšného vývoje dítěte, než sexuální orientace</a:t>
            </a:r>
          </a:p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X více studií o lesbách, často metoda </a:t>
            </a:r>
            <a:r>
              <a:rPr lang="cs-CZ" dirty="0" err="1" smtClean="0"/>
              <a:t>self</a:t>
            </a:r>
            <a:r>
              <a:rPr lang="cs-CZ" dirty="0" smtClean="0"/>
              <a:t>-reportingu, často chybí kontrolní skupina</a:t>
            </a: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16427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Děti v homosexuálních rodinách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cs-CZ" dirty="0" smtClean="0"/>
              <a:t>Nevykazují odchylky od běžného vývoje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Vliv na sexuální orientaci neprokázán, v dospívání otazníky, v dospělosti většinová </a:t>
            </a:r>
            <a:r>
              <a:rPr lang="cs-CZ" dirty="0" err="1" smtClean="0"/>
              <a:t>sex.orientace</a:t>
            </a:r>
            <a:endParaRPr lang="cs-CZ" dirty="0" smtClean="0"/>
          </a:p>
          <a:p>
            <a:pPr>
              <a:buFont typeface="Arial" charset="0"/>
              <a:buChar char="•"/>
              <a:defRPr/>
            </a:pPr>
            <a:r>
              <a:rPr lang="cs-CZ" dirty="0" err="1" smtClean="0"/>
              <a:t>Gendrové</a:t>
            </a:r>
            <a:r>
              <a:rPr lang="cs-CZ" dirty="0" smtClean="0"/>
              <a:t> role se rozvíjejí běžným způsobem, stejně jako hra, oblékání  atd</a:t>
            </a:r>
            <a:r>
              <a:rPr lang="cs-CZ" dirty="0"/>
              <a:t>.</a:t>
            </a:r>
            <a:endParaRPr lang="cs-CZ" dirty="0" smtClean="0"/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Dívky mají mírně vyšší aspirace k </a:t>
            </a:r>
            <a:r>
              <a:rPr lang="cs-CZ" dirty="0" err="1" smtClean="0"/>
              <a:t>genderově</a:t>
            </a:r>
            <a:r>
              <a:rPr lang="cs-CZ" dirty="0" smtClean="0"/>
              <a:t> netradičním povoláním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Lesbické matky častěji a snáze umožňují dětem kontakt s otci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Děti bývají sociálně vyspělé, komunikativní, v kolektivu oblíbené, empatické</a:t>
            </a:r>
          </a:p>
          <a:p>
            <a:pPr marL="114300" indent="0">
              <a:buFont typeface="Arial" charset="0"/>
              <a:buNone/>
              <a:defRPr/>
            </a:pPr>
            <a:endParaRPr lang="cs-CZ" dirty="0" smtClean="0"/>
          </a:p>
          <a:p>
            <a:pPr>
              <a:buFont typeface="Arial" charset="0"/>
              <a:buChar char="•"/>
              <a:defRPr/>
            </a:pPr>
            <a:endParaRPr lang="cs-CZ" dirty="0" smtClean="0"/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57066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Evropa a adopce</a:t>
            </a:r>
            <a:endParaRPr lang="cs-CZ" dirty="0"/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smtClean="0"/>
              <a:t>Rodinné právo spadá do kompetence členských zemí</a:t>
            </a:r>
          </a:p>
          <a:p>
            <a:r>
              <a:rPr lang="cs-CZ" altLang="cs-CZ" smtClean="0"/>
              <a:t>Existují judikáty Evropského soudu pro lidská práva – opírají se o princip rovných práv, zákaz diskriminace a ochrany rodinného života</a:t>
            </a:r>
          </a:p>
          <a:p>
            <a:r>
              <a:rPr lang="cs-CZ" altLang="cs-CZ" smtClean="0"/>
              <a:t>Doporučení výboru ministrů rady Evropy pro boj proti diskriminaci na základě sexuální orientace</a:t>
            </a:r>
          </a:p>
          <a:p>
            <a:r>
              <a:rPr lang="cs-CZ" altLang="cs-CZ" smtClean="0"/>
              <a:t>Revidované znění evropské úmluvy o osvojování dětí</a:t>
            </a:r>
          </a:p>
          <a:p>
            <a:r>
              <a:rPr lang="cs-CZ" altLang="cs-CZ" smtClean="0"/>
              <a:t>V zemích, kde není úprava registrovaného partnerství, není možnost adopce</a:t>
            </a:r>
          </a:p>
          <a:p>
            <a:r>
              <a:rPr lang="cs-CZ" altLang="cs-CZ" smtClean="0"/>
              <a:t>Homosexuální orientace snižuje možnost adopce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="" xmlns:p14="http://schemas.microsoft.com/office/powerpoint/2010/main" val="1761409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Evropa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Font typeface="Arial" charset="0"/>
              <a:buNone/>
              <a:defRPr/>
            </a:pPr>
            <a:r>
              <a:rPr lang="cs-CZ" dirty="0" smtClean="0"/>
              <a:t>Země, kde je možné osvojení páry stejného pohlaví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Belgie (s 2003, a 2006)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Dánsko (leg.1930, s 1989, a 2009)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Norsko (a 2009)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Island (a 2006)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Nizozemí (s i a 2001)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Španělsko (s i a 2005)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Švédsko (a 2003, s 2009 – předtím </a:t>
            </a:r>
            <a:r>
              <a:rPr lang="cs-CZ" dirty="0" err="1" smtClean="0"/>
              <a:t>regist.part</a:t>
            </a:r>
            <a:r>
              <a:rPr lang="cs-CZ" dirty="0" smtClean="0"/>
              <a:t>.)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smtClean="0"/>
              <a:t>Velká Británie (a 2005)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50094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Finsko (a 2009, pouze dítě partnera)</a:t>
            </a:r>
          </a:p>
          <a:p>
            <a:r>
              <a:rPr lang="cs-CZ" altLang="cs-CZ" smtClean="0"/>
              <a:t>Německo (a pouze dítě partnera)</a:t>
            </a:r>
          </a:p>
          <a:p>
            <a:r>
              <a:rPr lang="cs-CZ" altLang="cs-CZ" smtClean="0"/>
              <a:t>Rakousko (pouze jako samožadatel, v praxi obtížné)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="" xmlns:p14="http://schemas.microsoft.com/office/powerpoint/2010/main" val="3836364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151</TotalTime>
  <Words>699</Words>
  <Application>Microsoft Office PowerPoint</Application>
  <PresentationFormat>Předvádění na obrazovce (4:3)</PresentationFormat>
  <Paragraphs>94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Administrativní</vt:lpstr>
      <vt:lpstr>Sociální práce s rodinou 13</vt:lpstr>
      <vt:lpstr>Rodičovství párů stejného pohlaví</vt:lpstr>
      <vt:lpstr>Obavy spojené s homosexuálním rodičovstvím</vt:lpstr>
      <vt:lpstr>Postoje k rodičovství</vt:lpstr>
      <vt:lpstr>Homosexuálové jako rodiče</vt:lpstr>
      <vt:lpstr>Děti v homosexuálních rodinách</vt:lpstr>
      <vt:lpstr>Evropa a adopce</vt:lpstr>
      <vt:lpstr>Evropa</vt:lpstr>
      <vt:lpstr>Snímek 9</vt:lpstr>
      <vt:lpstr>Právo na adopce dětí stejnopohlavními páry v Evropě</vt:lpstr>
      <vt:lpstr>USA</vt:lpstr>
      <vt:lpstr>Snímek 12</vt:lpstr>
      <vt:lpstr>Česká republika</vt:lpstr>
      <vt:lpstr>Shrnutí</vt:lpstr>
      <vt:lpstr>Snímek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Hana Pazlarova</cp:lastModifiedBy>
  <cp:revision>25</cp:revision>
  <dcterms:created xsi:type="dcterms:W3CDTF">2014-12-16T14:02:11Z</dcterms:created>
  <dcterms:modified xsi:type="dcterms:W3CDTF">2017-05-17T09:55:56Z</dcterms:modified>
</cp:coreProperties>
</file>