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1" r:id="rId6"/>
    <p:sldId id="259" r:id="rId7"/>
    <p:sldId id="260" r:id="rId8"/>
    <p:sldId id="262" r:id="rId9"/>
    <p:sldId id="263" r:id="rId10"/>
    <p:sldId id="265" r:id="rId11"/>
    <p:sldId id="270" r:id="rId12"/>
    <p:sldId id="266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7" r:id="rId21"/>
    <p:sldId id="268" r:id="rId22"/>
    <p:sldId id="269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7" r:id="rId34"/>
    <p:sldId id="289" r:id="rId35"/>
    <p:sldId id="291" r:id="rId36"/>
    <p:sldId id="290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pPr/>
              <a:t>9.5.2017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Jiné závislosti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Hazard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4257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hazardu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7958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hazardu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hangingPunct="0"/>
            <a:r>
              <a:rPr lang="cs-CZ" dirty="0" smtClean="0"/>
              <a:t>Vyčerpání, nepříjemné </a:t>
            </a:r>
            <a:r>
              <a:rPr lang="cs-CZ" dirty="0"/>
              <a:t>duševní </a:t>
            </a:r>
            <a:r>
              <a:rPr lang="cs-CZ" dirty="0" smtClean="0"/>
              <a:t>stavy, deprese</a:t>
            </a:r>
            <a:r>
              <a:rPr lang="cs-CZ" dirty="0"/>
              <a:t>, úzkosti. </a:t>
            </a:r>
          </a:p>
          <a:p>
            <a:pPr lvl="0" hangingPunct="0"/>
            <a:r>
              <a:rPr lang="cs-CZ" dirty="0" smtClean="0"/>
              <a:t>Rodinné </a:t>
            </a:r>
            <a:r>
              <a:rPr lang="cs-CZ" dirty="0"/>
              <a:t>problémy, rozvody, osamělost.</a:t>
            </a:r>
          </a:p>
          <a:p>
            <a:pPr lvl="0" hangingPunct="0"/>
            <a:r>
              <a:rPr lang="cs-CZ" dirty="0"/>
              <a:t>Zanedbávání práce, školy a kvalitních zájmů.</a:t>
            </a:r>
          </a:p>
          <a:p>
            <a:pPr lvl="0" hangingPunct="0"/>
            <a:r>
              <a:rPr lang="cs-CZ" dirty="0"/>
              <a:t>Zhoršená schopnost se s druhými lidmi domluvit a spolupracovat s nimi.</a:t>
            </a:r>
          </a:p>
          <a:p>
            <a:pPr hangingPunct="0"/>
            <a:r>
              <a:rPr lang="cs-CZ" dirty="0" smtClean="0"/>
              <a:t>Dluhy, bytové </a:t>
            </a:r>
            <a:r>
              <a:rPr lang="cs-CZ" dirty="0"/>
              <a:t>problémy, případně bezdomovectví.</a:t>
            </a:r>
          </a:p>
          <a:p>
            <a:pPr lvl="0" hangingPunct="0"/>
            <a:r>
              <a:rPr lang="cs-CZ" dirty="0"/>
              <a:t>Sklon k sebepoškozování.</a:t>
            </a:r>
          </a:p>
          <a:p>
            <a:pPr lvl="0" hangingPunct="0"/>
            <a:r>
              <a:rPr lang="cs-CZ" dirty="0"/>
              <a:t>Kriminalita (zpočátku krádeže doma) nebo uvažování o ní.</a:t>
            </a:r>
          </a:p>
          <a:p>
            <a:pPr lvl="0" hangingPunct="0"/>
            <a:r>
              <a:rPr lang="cs-CZ" dirty="0"/>
              <a:t>Rozvoj patologického </a:t>
            </a:r>
            <a:r>
              <a:rPr lang="cs-CZ" dirty="0" smtClean="0"/>
              <a:t>hráčství.</a:t>
            </a:r>
            <a:endParaRPr lang="cs-CZ" dirty="0"/>
          </a:p>
          <a:p>
            <a:pPr lvl="0" hangingPunct="0"/>
            <a:r>
              <a:rPr lang="cs-CZ" dirty="0"/>
              <a:t>Roste riziko problémů s alkoholem, </a:t>
            </a:r>
            <a:r>
              <a:rPr lang="cs-CZ" dirty="0" smtClean="0"/>
              <a:t>tabákem </a:t>
            </a:r>
            <a:r>
              <a:rPr lang="cs-CZ" dirty="0"/>
              <a:t>a jinými drogami. </a:t>
            </a:r>
          </a:p>
          <a:p>
            <a:pPr lvl="0" hangingPunct="0"/>
            <a:r>
              <a:rPr lang="cs-CZ" dirty="0"/>
              <a:t>Prostituce a další </a:t>
            </a:r>
            <a:r>
              <a:rPr lang="cs-CZ" dirty="0" smtClean="0"/>
              <a:t>nebezpečné </a:t>
            </a:r>
            <a:r>
              <a:rPr lang="cs-CZ" dirty="0"/>
              <a:t>způsoby opatřování si peněz.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93628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Nebezpečná je výhra skutečná i vysněná – vyvolává bažení!</a:t>
            </a:r>
          </a:p>
          <a:p>
            <a:r>
              <a:rPr lang="cs-CZ" dirty="0" smtClean="0"/>
              <a:t>Pro hazard je typické, že si hráč může </a:t>
            </a:r>
            <a:r>
              <a:rPr lang="cs-CZ" b="1" dirty="0" smtClean="0"/>
              <a:t>koupit možnost výhry </a:t>
            </a:r>
            <a:r>
              <a:rPr lang="cs-CZ" dirty="0" smtClean="0"/>
              <a:t>– spojení s vidinou finančního nebo hmotného zisku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69102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formy hazardu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„Výherní“ ( spíše hazardní či </a:t>
            </a:r>
            <a:r>
              <a:rPr lang="cs-CZ" dirty="0" err="1" smtClean="0"/>
              <a:t>proherní</a:t>
            </a:r>
            <a:r>
              <a:rPr lang="cs-CZ" dirty="0" smtClean="0"/>
              <a:t>) automaty - vč. VLT (= automaty spojené do sítě)</a:t>
            </a:r>
          </a:p>
          <a:p>
            <a:r>
              <a:rPr lang="cs-CZ" dirty="0" smtClean="0"/>
              <a:t>Kasina – nejsou pro široké vrstvy, vzhledem k výši sázek, vyšší rizika (vysoká výhra=rychlé nastartování závislosti, vysoká prohra=vážné problémy)</a:t>
            </a:r>
          </a:p>
          <a:p>
            <a:r>
              <a:rPr lang="cs-CZ" dirty="0" smtClean="0"/>
              <a:t>Sportovní sázky – riziko pro bývalé sportovce</a:t>
            </a:r>
          </a:p>
          <a:p>
            <a:r>
              <a:rPr lang="cs-CZ" dirty="0" smtClean="0"/>
              <a:t>Karetní hry – často v kombinaci s alkoholem</a:t>
            </a:r>
          </a:p>
          <a:p>
            <a:r>
              <a:rPr lang="cs-CZ" dirty="0" smtClean="0"/>
              <a:t>Kostky – snad nejstarší forma hazardu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Riziko výměny jednoho hazardu za jiný!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92043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Dotazník </a:t>
            </a:r>
            <a:r>
              <a:rPr lang="cs-CZ" dirty="0" err="1" smtClean="0"/>
              <a:t>Gamblers</a:t>
            </a:r>
            <a:r>
              <a:rPr lang="cs-CZ" dirty="0" smtClean="0"/>
              <a:t> </a:t>
            </a:r>
            <a:r>
              <a:rPr lang="cs-CZ" dirty="0" err="1"/>
              <a:t>Anonymous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cs-CZ" dirty="0"/>
              <a:t>Ztrácel jste často kvůli hazardu čas?</a:t>
            </a:r>
          </a:p>
          <a:p>
            <a:pPr hangingPunct="0"/>
            <a:r>
              <a:rPr lang="cs-CZ" dirty="0" smtClean="0"/>
              <a:t>Učinil </a:t>
            </a:r>
            <a:r>
              <a:rPr lang="cs-CZ" dirty="0"/>
              <a:t>hazard váš život doma nešťastný?</a:t>
            </a:r>
          </a:p>
          <a:p>
            <a:pPr hangingPunct="0"/>
            <a:r>
              <a:rPr lang="cs-CZ" dirty="0" smtClean="0"/>
              <a:t>Poškodil </a:t>
            </a:r>
            <a:r>
              <a:rPr lang="cs-CZ" dirty="0"/>
              <a:t>hazard vaši pověst?</a:t>
            </a:r>
          </a:p>
          <a:p>
            <a:pPr hangingPunct="0"/>
            <a:r>
              <a:rPr lang="cs-CZ" dirty="0" smtClean="0"/>
              <a:t>Cítil </a:t>
            </a:r>
            <a:r>
              <a:rPr lang="cs-CZ" dirty="0"/>
              <a:t>jste po hazardu výčitky svědomí?</a:t>
            </a:r>
          </a:p>
          <a:p>
            <a:pPr hangingPunct="0"/>
            <a:r>
              <a:rPr lang="cs-CZ" dirty="0" smtClean="0"/>
              <a:t>Hrál </a:t>
            </a:r>
            <a:r>
              <a:rPr lang="cs-CZ" dirty="0"/>
              <a:t>jste někdy hazardně proto, abyste získal peníze, jimiž byste zaplatil dluhy nebo vyřešil finanční těžkosti</a:t>
            </a:r>
            <a:r>
              <a:rPr lang="cs-CZ" dirty="0" smtClean="0"/>
              <a:t>?</a:t>
            </a:r>
          </a:p>
          <a:p>
            <a:pPr hangingPunct="0"/>
            <a:r>
              <a:rPr lang="cs-CZ" dirty="0"/>
              <a:t>Zmenšil hazard vaši ctižádost a výkonnost?</a:t>
            </a:r>
          </a:p>
          <a:p>
            <a:pPr hangingPunct="0"/>
            <a:r>
              <a:rPr lang="cs-CZ" dirty="0" smtClean="0"/>
              <a:t>Když </a:t>
            </a:r>
            <a:r>
              <a:rPr lang="cs-CZ" dirty="0"/>
              <a:t>jste prohrál, měl jste pocit, že se musíte co nejdříve vrátit a vyhrát, co jste prohrál?</a:t>
            </a:r>
          </a:p>
          <a:p>
            <a:pPr hangingPunct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10043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hangingPunct="0"/>
            <a:r>
              <a:rPr lang="cs-CZ" dirty="0" smtClean="0"/>
              <a:t>Když </a:t>
            </a:r>
            <a:r>
              <a:rPr lang="cs-CZ" dirty="0"/>
              <a:t>jste vyhrál, měl jste silnou touhu se k hazardu vrátit a vyhrát víc?</a:t>
            </a:r>
          </a:p>
          <a:p>
            <a:pPr hangingPunct="0"/>
            <a:r>
              <a:rPr lang="cs-CZ" dirty="0" smtClean="0"/>
              <a:t> </a:t>
            </a:r>
            <a:r>
              <a:rPr lang="cs-CZ" dirty="0"/>
              <a:t>Hrál jste hazardně často tak dlouho, dokud jste neprohrál poslední peníze?</a:t>
            </a:r>
          </a:p>
          <a:p>
            <a:pPr hangingPunct="0"/>
            <a:r>
              <a:rPr lang="cs-CZ" dirty="0" smtClean="0"/>
              <a:t>Půjčil </a:t>
            </a:r>
            <a:r>
              <a:rPr lang="cs-CZ" dirty="0"/>
              <a:t>jste si někdy proto, abyste financoval hazard?</a:t>
            </a:r>
          </a:p>
          <a:p>
            <a:pPr hangingPunct="0"/>
            <a:r>
              <a:rPr lang="cs-CZ" dirty="0" smtClean="0"/>
              <a:t>Prodal </a:t>
            </a:r>
            <a:r>
              <a:rPr lang="cs-CZ" dirty="0"/>
              <a:t>jste někdy něco, abyste financoval hazard?</a:t>
            </a:r>
          </a:p>
          <a:p>
            <a:pPr hangingPunct="0"/>
            <a:r>
              <a:rPr lang="cs-CZ" dirty="0" smtClean="0"/>
              <a:t>Nechtělo </a:t>
            </a:r>
            <a:r>
              <a:rPr lang="cs-CZ" dirty="0"/>
              <a:t>se vám používat peníze z hazardu pro normální účely?</a:t>
            </a:r>
          </a:p>
          <a:p>
            <a:pPr hangingPunct="0"/>
            <a:r>
              <a:rPr lang="cs-CZ" dirty="0" smtClean="0"/>
              <a:t>Způsobil </a:t>
            </a:r>
            <a:r>
              <a:rPr lang="cs-CZ" dirty="0"/>
              <a:t>hazard to, že jste se nestaral o prospěch rodiny?</a:t>
            </a:r>
          </a:p>
          <a:p>
            <a:pPr hangingPunct="0"/>
            <a:r>
              <a:rPr lang="cs-CZ" dirty="0" smtClean="0"/>
              <a:t>Hrál </a:t>
            </a:r>
            <a:r>
              <a:rPr lang="cs-CZ" dirty="0"/>
              <a:t>jste někdy hazardně déle, než jste měl původně v úmyslu?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21178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hangingPunct="0"/>
            <a:r>
              <a:rPr lang="cs-CZ" dirty="0"/>
              <a:t>Hrál jste někdy hazardně, abyste unikl trápení a starostem?</a:t>
            </a:r>
          </a:p>
          <a:p>
            <a:pPr hangingPunct="0"/>
            <a:r>
              <a:rPr lang="cs-CZ" dirty="0" smtClean="0"/>
              <a:t>Spáchal </a:t>
            </a:r>
            <a:r>
              <a:rPr lang="cs-CZ" dirty="0"/>
              <a:t>jste někdy, nebo jste někdy uvažoval o spáchání nezákonného činu, abyste financoval hazard?</a:t>
            </a:r>
          </a:p>
          <a:p>
            <a:pPr hangingPunct="0"/>
            <a:r>
              <a:rPr lang="cs-CZ" dirty="0" smtClean="0"/>
              <a:t>Působil </a:t>
            </a:r>
            <a:r>
              <a:rPr lang="cs-CZ" dirty="0"/>
              <a:t>vám hazard potíže se spaním?</a:t>
            </a:r>
          </a:p>
          <a:p>
            <a:pPr hangingPunct="0"/>
            <a:r>
              <a:rPr lang="cs-CZ" dirty="0" smtClean="0"/>
              <a:t>Vedly </a:t>
            </a:r>
            <a:r>
              <a:rPr lang="cs-CZ" dirty="0"/>
              <a:t>hádky, nespokojenost nebo zklamání k tomu, že se objevila touha po hazardu?</a:t>
            </a:r>
          </a:p>
          <a:p>
            <a:pPr hangingPunct="0"/>
            <a:r>
              <a:rPr lang="cs-CZ" dirty="0" smtClean="0"/>
              <a:t>Když </a:t>
            </a:r>
            <a:r>
              <a:rPr lang="cs-CZ" dirty="0"/>
              <a:t>se na vás usmálo štěstí, cítil jste touhu to oslavit pár hodinami hazardu?</a:t>
            </a:r>
          </a:p>
          <a:p>
            <a:pPr hangingPunct="0"/>
            <a:r>
              <a:rPr lang="cs-CZ" dirty="0" smtClean="0"/>
              <a:t>Uvažoval </a:t>
            </a:r>
            <a:r>
              <a:rPr lang="cs-CZ" dirty="0"/>
              <a:t>jste někdy kvůli hazardu o sebezničení?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90660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Patologický hráč obvykle odpoví „ano“ na 7 nebo více otázek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70037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Mladí lidé – obecně rychlejší rozvoj závislosti</a:t>
            </a:r>
          </a:p>
          <a:p>
            <a:r>
              <a:rPr lang="cs-CZ" dirty="0" smtClean="0"/>
              <a:t>Muži </a:t>
            </a:r>
          </a:p>
          <a:p>
            <a:r>
              <a:rPr lang="cs-CZ" dirty="0" smtClean="0"/>
              <a:t>Profesionální hráči</a:t>
            </a:r>
          </a:p>
          <a:p>
            <a:r>
              <a:rPr lang="cs-CZ" dirty="0" smtClean="0"/>
              <a:t>Riziková povolání – nekontrolované volné </a:t>
            </a:r>
            <a:r>
              <a:rPr lang="cs-CZ" dirty="0" err="1" smtClean="0"/>
              <a:t>fin.prostředky</a:t>
            </a:r>
            <a:r>
              <a:rPr lang="cs-CZ" dirty="0" smtClean="0"/>
              <a:t> (číšníci, taxikáři, majitelé restaurací apod.)</a:t>
            </a:r>
          </a:p>
          <a:p>
            <a:r>
              <a:rPr lang="cs-CZ" dirty="0"/>
              <a:t>Hyperaktivní </a:t>
            </a:r>
            <a:r>
              <a:rPr lang="cs-CZ" dirty="0" smtClean="0"/>
              <a:t>děti </a:t>
            </a:r>
            <a:r>
              <a:rPr lang="cs-CZ" dirty="0"/>
              <a:t>s poruchami </a:t>
            </a:r>
            <a:r>
              <a:rPr lang="cs-CZ" dirty="0" smtClean="0"/>
              <a:t>pozornosti – u her jsou „hodné“, vydrží mnoho hodin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8862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jiné závislosti znáte?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71491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Rychlokurz </a:t>
            </a:r>
            <a:r>
              <a:rPr lang="cs-CZ" dirty="0" err="1" smtClean="0"/>
              <a:t>dr.Nešpora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 hangingPunct="0"/>
            <a:r>
              <a:rPr lang="cs-CZ" dirty="0"/>
              <a:t>Přiznejte si problém. Jedna z následujících kapitol vám pomůže posoudit to, jak je váš problém závažný.</a:t>
            </a:r>
          </a:p>
          <a:p>
            <a:pPr lvl="0" hangingPunct="0"/>
            <a:r>
              <a:rPr lang="cs-CZ" dirty="0"/>
              <a:t>Přestaňte hazardně hrát. Zásadně se vyhýbejte všemu hazardu.</a:t>
            </a:r>
          </a:p>
          <a:p>
            <a:pPr lvl="0" hangingPunct="0"/>
            <a:r>
              <a:rPr lang="cs-CZ" dirty="0"/>
              <a:t>Vyhýbejte se i prostředím, kde se provozuje hazard.</a:t>
            </a:r>
          </a:p>
          <a:p>
            <a:pPr lvl="0" hangingPunct="0"/>
            <a:r>
              <a:rPr lang="cs-CZ" dirty="0"/>
              <a:t>Nenoste u sebe větší částky. Vaše peníze měly chodit automaticky např. na účet manželky nebo rodičů.</a:t>
            </a:r>
          </a:p>
          <a:p>
            <a:pPr lvl="0"/>
            <a:r>
              <a:rPr lang="cs-CZ" dirty="0"/>
              <a:t>Dluhy splácejte plánovitě a inteligentně. </a:t>
            </a:r>
            <a:r>
              <a:rPr lang="cs-CZ" dirty="0" smtClean="0"/>
              <a:t>Neslibujte </a:t>
            </a:r>
            <a:r>
              <a:rPr lang="cs-CZ" dirty="0"/>
              <a:t>věřitelům nemožné, přiznejte jim svůj problém s hazardem a splácejte takovým tempem, aby vám i rodině zbylo na obživu a rozumné potřeby.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36114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 hangingPunct="0"/>
            <a:r>
              <a:rPr lang="cs-CZ" dirty="0"/>
              <a:t>Nepijte žádný alkohol a neberte drogy, zejména ne v rizikovém prostředí.</a:t>
            </a:r>
          </a:p>
          <a:p>
            <a:pPr lvl="0" hangingPunct="0"/>
            <a:r>
              <a:rPr lang="cs-CZ" dirty="0"/>
              <a:t>Nepřepínejte se. Mezi prací a odpočinkem by měla být zdravá rovnováha. Vyčerpaný člověk se špatně ovládá. Vy se potřebujete naopak ovládat dobře.</a:t>
            </a:r>
          </a:p>
          <a:p>
            <a:pPr lvl="0" hangingPunct="0"/>
            <a:r>
              <a:rPr lang="cs-CZ" dirty="0"/>
              <a:t>O svém problému řekněte v rodině. Rodina vám může pomoci problém překonat.</a:t>
            </a:r>
          </a:p>
          <a:p>
            <a:pPr lvl="0" hangingPunct="0"/>
            <a:r>
              <a:rPr lang="cs-CZ" dirty="0"/>
              <a:t>Připomínejte si výhody toho, když nehrajete a nevýhody hazardu. Např. to, že za vaše těžce vydělané nebo vypůjčené peníze si někdo staví luxusní vily a kupuje drahá auta.</a:t>
            </a:r>
          </a:p>
          <a:p>
            <a:pPr lvl="0" hangingPunct="0"/>
            <a:r>
              <a:rPr lang="cs-CZ" dirty="0"/>
              <a:t>Naučte se využívat linek telefonické pomoci (např. Centrum krizové intervence v Praze má tel. 284 016 666).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84693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hangingPunct="0"/>
            <a:r>
              <a:rPr lang="cs-CZ" dirty="0"/>
              <a:t>Tyto zásady je třeba dodržovat dlouhodobě, nejlépe trvale. Dlouhodobé by mělo být i léčení, i když po několikaleté abstinenci stačí např. ambulantní kontroly jednou za měsíc.</a:t>
            </a:r>
          </a:p>
          <a:p>
            <a:pPr lvl="0" hangingPunct="0"/>
            <a:r>
              <a:rPr lang="cs-CZ" dirty="0"/>
              <a:t>Kdyby se ani při upřímné snaze a dodržování výše uvedených zásad nedařilo problém překonat, vyhledejte co nejdříve ústavní léčbu, aby se vaše situace zbytečně nezhoršovala.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65654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Počítače, internet, videohry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5924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prevence u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Přiměřená pravidla práce s počítačem – časy, délka, bezpečnost</a:t>
            </a:r>
          </a:p>
          <a:p>
            <a:r>
              <a:rPr lang="cs-CZ" dirty="0" smtClean="0"/>
              <a:t>Omezení přístupu na internet – blokování stránek</a:t>
            </a:r>
          </a:p>
          <a:p>
            <a:r>
              <a:rPr lang="cs-CZ" dirty="0" smtClean="0"/>
              <a:t>Dobrá počítačová gramotnost rodičů – kontrola dětí</a:t>
            </a:r>
          </a:p>
          <a:p>
            <a:r>
              <a:rPr lang="cs-CZ" dirty="0" smtClean="0"/>
              <a:t>Rozumná pravidla používání počítače – riziko sdílení informací, fotografií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22166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Rozumná pravidla pro děti na internetu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cs-CZ" sz="2400" i="1" dirty="0"/>
              <a:t>Neposílej nikomu, koho neznáš, svou fotografii. Nenechávej se fotografovat nedostatečně oblečený nebo oblečená nebo v choulostivé situaci. Jestliže už taková fotka existuje, znič ji. Rozhodně ji nikomu neposílej, protože nevíš, co s ní udělá.</a:t>
            </a:r>
            <a:endParaRPr lang="cs-CZ" sz="2400" dirty="0"/>
          </a:p>
          <a:p>
            <a:pPr lvl="1"/>
            <a:r>
              <a:rPr lang="cs-CZ" sz="2400" i="1" dirty="0"/>
              <a:t>Nedávej nikomu adresu ani telefon. Nevíš, jaké má úmysly, může to být třeba zloděj nebo člověk, který není duševně zdráv.</a:t>
            </a:r>
            <a:endParaRPr lang="cs-CZ" sz="2400" dirty="0"/>
          </a:p>
          <a:p>
            <a:pPr lvl="1"/>
            <a:r>
              <a:rPr lang="cs-CZ" sz="2400" i="1" dirty="0"/>
              <a:t>Hesla ke svému e-mailu a jiným službám mohou znát pouze tví rodiče a ty. Nikdo jiný!</a:t>
            </a:r>
            <a:endParaRPr lang="cs-CZ" sz="2400" dirty="0"/>
          </a:p>
          <a:p>
            <a:pPr lvl="1"/>
            <a:r>
              <a:rPr lang="cs-CZ" sz="2400" i="1" dirty="0"/>
              <a:t>Neodpovídej na neslušné nebo hrubé dopis a vzkazy nereaguj, ale řekni o nich rodičům. </a:t>
            </a:r>
            <a:endParaRPr lang="cs-CZ" sz="2400" dirty="0"/>
          </a:p>
          <a:p>
            <a:pPr lvl="1"/>
            <a:r>
              <a:rPr lang="cs-CZ" sz="2400" i="1" dirty="0"/>
              <a:t>Nedomlouvej si schůzku přes internet s neznámým člověkem. Kdybys o takovou schůzku opravdu moc stál (stála), požádej rodiče nebo někoho dospělého, aby tě na ni doprovodil.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88856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cs-CZ" sz="2400" i="1" dirty="0"/>
              <a:t>Vyhýbej se na internetu všemu, co zavání násilím nebo sexem. Tyto stránky jsou nebezpečné svým obsahem i tím, že často obsahují viry a jiné škodlivé programy. Jestliže už by se někdo na takovou stránku i omylem dostal, je třeba z ní co nejrychleji odejít. Pak se odpoj od internetu, spusť protivirový program a řekni o tom někomu dospělému.</a:t>
            </a:r>
            <a:endParaRPr lang="cs-CZ" sz="2400" dirty="0"/>
          </a:p>
          <a:p>
            <a:pPr lvl="1"/>
            <a:r>
              <a:rPr lang="cs-CZ" sz="2400" i="1" dirty="0"/>
              <a:t>Jestliže Ti přijde v e-mailu příloha od neznámého člověka, neotevírej ji. Adres na internetové stránky v dopisech od neznámých lidí si nevšímej.</a:t>
            </a:r>
            <a:endParaRPr lang="cs-CZ" sz="2400" dirty="0"/>
          </a:p>
          <a:p>
            <a:pPr lvl="1"/>
            <a:r>
              <a:rPr lang="cs-CZ" sz="2400" i="1" dirty="0"/>
              <a:t>Na internetu je mnoho nepravdivých nebo zkreslených informací. Jestliže si hledáš odpověď na opravnu vážný problém, bývá vhodnější se poradit s někým zkušeným, koho znáš a komu se dá věřit.</a:t>
            </a:r>
            <a:endParaRPr lang="cs-CZ" sz="2400" dirty="0"/>
          </a:p>
          <a:p>
            <a:pPr marL="0" indent="0">
              <a:buNone/>
            </a:pPr>
            <a:r>
              <a:rPr lang="cs-CZ" dirty="0" smtClean="0"/>
              <a:t>                                                                                (drnespor.eu)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8322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dospělých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Upozornit na rizika - </a:t>
            </a:r>
            <a:r>
              <a:rPr lang="cs-CZ" dirty="0"/>
              <a:t>nedostatek pohybu, onemocnění pohybového systému, obezitu, častější úrazy, sklon riskovat, epilepsii, zhoršení vztahů, úzkost ve vztazích, agresivitu, neochotu pomáhat druhým, problémy s alkoholem a jinými látkami, stres a vyčerpání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Rozpoznání spouštěčů - </a:t>
            </a:r>
            <a:r>
              <a:rPr lang="cs-CZ" dirty="0"/>
              <a:t>internetové hry, zprávy, nakupování, hazard, porno nebo </a:t>
            </a:r>
            <a:r>
              <a:rPr lang="cs-CZ" dirty="0" smtClean="0"/>
              <a:t>tlachání</a:t>
            </a:r>
          </a:p>
          <a:p>
            <a:r>
              <a:rPr lang="cs-CZ" dirty="0" smtClean="0"/>
              <a:t>Práce off-line</a:t>
            </a:r>
          </a:p>
          <a:p>
            <a:r>
              <a:rPr lang="cs-CZ" dirty="0" smtClean="0"/>
              <a:t>Práce ve vymezením čase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76527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Aktivní volný čas – kvalitní alternativy počítači</a:t>
            </a:r>
          </a:p>
          <a:p>
            <a:r>
              <a:rPr lang="cs-CZ" dirty="0" smtClean="0"/>
              <a:t>Fyzická aktivita, relaxace, zábava, humor…</a:t>
            </a:r>
          </a:p>
          <a:p>
            <a:r>
              <a:rPr lang="cs-CZ" dirty="0" smtClean="0"/>
              <a:t>Počítačový půst</a:t>
            </a:r>
          </a:p>
          <a:p>
            <a:r>
              <a:rPr lang="cs-CZ" dirty="0" smtClean="0"/>
              <a:t>V případě potřeby vyhledat odborníka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751502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Práce je člověku jako vláha rostlině. Živí ho, ale může ho i zatopit. </a:t>
            </a:r>
            <a:r>
              <a:rPr lang="cs-CZ" dirty="0" err="1"/>
              <a:t>Plútarchos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15901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Kouření </a:t>
            </a:r>
          </a:p>
          <a:p>
            <a:r>
              <a:rPr lang="cs-CZ" dirty="0" smtClean="0"/>
              <a:t>Hazard</a:t>
            </a:r>
          </a:p>
          <a:p>
            <a:r>
              <a:rPr lang="cs-CZ" dirty="0" smtClean="0"/>
              <a:t>Počítače, internet, videohry</a:t>
            </a:r>
          </a:p>
          <a:p>
            <a:r>
              <a:rPr lang="cs-CZ" dirty="0" smtClean="0"/>
              <a:t>Práce</a:t>
            </a:r>
          </a:p>
          <a:p>
            <a:r>
              <a:rPr lang="cs-CZ" dirty="0" smtClean="0"/>
              <a:t>Pornografie</a:t>
            </a:r>
          </a:p>
          <a:p>
            <a:r>
              <a:rPr lang="cs-CZ" dirty="0" smtClean="0"/>
              <a:t>Nakupování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78482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Dotazník na závislost na práci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podle </a:t>
            </a:r>
            <a:r>
              <a:rPr lang="cs-CZ" sz="2200" dirty="0"/>
              <a:t>definice závislosti 10. revize mezinárodní klasifikace nemocí.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1. Míváte často velmi intenzívní touhu a puzení pracovat?</a:t>
            </a:r>
          </a:p>
          <a:p>
            <a:r>
              <a:rPr lang="cs-CZ" dirty="0"/>
              <a:t>2. Ve vztahu k práci se špatně ovládáte (nepřiměřeně do ní spěcháte, nevíte, kdy přestat nebo chcete stihnout příliš mnoho)?</a:t>
            </a:r>
          </a:p>
          <a:p>
            <a:r>
              <a:rPr lang="cs-CZ" dirty="0"/>
              <a:t>3. Když nemůžete třeba i kratší dobu pracovat, cítíte silnou nepohodu a duševní problémy, před nimiž utíkáte k další práci?</a:t>
            </a:r>
          </a:p>
          <a:p>
            <a:r>
              <a:rPr lang="cs-CZ" dirty="0"/>
              <a:t>4. Vnitřně vás to nutí stále zvyšovat množství času stráveného v práci?</a:t>
            </a:r>
          </a:p>
          <a:p>
            <a:r>
              <a:rPr lang="cs-CZ" dirty="0"/>
              <a:t>5. Zanedbáváte soustavně jiné potěšení a zájmy jen proto, abyste mohl pracovat?</a:t>
            </a:r>
          </a:p>
          <a:p>
            <a:r>
              <a:rPr lang="cs-CZ" dirty="0"/>
              <a:t>6. Pokračujete v práci i přes jasné důkazy toho, že to škodí vašemu zdraví nebo to ohrožuje jiné pro vás důležité hodnoty?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61042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Pracovní výkonnost u jednotlivých typu lidí závislých na práci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746705850"/>
              </p:ext>
            </p:extLst>
          </p:nvPr>
        </p:nvGraphicFramePr>
        <p:xfrm>
          <a:off x="395536" y="1700808"/>
          <a:ext cx="8152585" cy="3639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47"/>
                <a:gridCol w="1913362"/>
                <a:gridCol w="1939911"/>
                <a:gridCol w="2261165"/>
              </a:tblGrid>
              <a:tr h="1112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Kolik práce začne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Kolik práce dokončí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Jak dbá o zdraví  a dlouhodobou výkonnost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Urputný typ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Hodně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Hodně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Špatně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Záchvatový typ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Málo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Hodně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Špatně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112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Příliš aktivní typ s poruchami pozornosti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Hodně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Málo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Špatně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Vychutnávač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Málo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Málo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Špatně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53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Opečovávač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Různé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Různé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Špatně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03781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zvyšuje odolnost vůči pracovnímu zatížení?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183638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zvyšuje odolnost proti pracovnímu zatížení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Optimismus</a:t>
            </a:r>
          </a:p>
          <a:p>
            <a:r>
              <a:rPr lang="cs-CZ" dirty="0" smtClean="0"/>
              <a:t>Sebedůvěra, že mohu věci ovlivnit</a:t>
            </a:r>
          </a:p>
          <a:p>
            <a:r>
              <a:rPr lang="cs-CZ" dirty="0"/>
              <a:t>Zaujetí, smysluplnost, schopnost vnímat překážky jako výzvu a </a:t>
            </a:r>
            <a:r>
              <a:rPr lang="cs-CZ" dirty="0" smtClean="0"/>
              <a:t>pružnost</a:t>
            </a:r>
          </a:p>
          <a:p>
            <a:r>
              <a:rPr lang="cs-CZ" dirty="0"/>
              <a:t>Síť sociálních </a:t>
            </a:r>
            <a:r>
              <a:rPr lang="cs-CZ" dirty="0" smtClean="0"/>
              <a:t>vztahů</a:t>
            </a:r>
          </a:p>
          <a:p>
            <a:r>
              <a:rPr lang="en-US" dirty="0" err="1"/>
              <a:t>Schopnost</a:t>
            </a:r>
            <a:r>
              <a:rPr lang="en-US" dirty="0"/>
              <a:t> </a:t>
            </a:r>
            <a:r>
              <a:rPr lang="en-US" dirty="0" err="1"/>
              <a:t>uvědomovat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a </a:t>
            </a:r>
            <a:r>
              <a:rPr lang="en-US" dirty="0" err="1"/>
              <a:t>vyjadřovat</a:t>
            </a:r>
            <a:r>
              <a:rPr lang="en-US" dirty="0"/>
              <a:t> </a:t>
            </a:r>
            <a:r>
              <a:rPr lang="en-US" dirty="0" err="1"/>
              <a:t>pocity</a:t>
            </a:r>
            <a:r>
              <a:rPr lang="en-US" dirty="0"/>
              <a:t> a </a:t>
            </a:r>
            <a:r>
              <a:rPr lang="en-US" dirty="0" err="1"/>
              <a:t>smysl</a:t>
            </a:r>
            <a:r>
              <a:rPr lang="en-US" dirty="0"/>
              <a:t> pro </a:t>
            </a:r>
            <a:r>
              <a:rPr lang="en-US" dirty="0" smtClean="0"/>
              <a:t>humor</a:t>
            </a:r>
            <a:endParaRPr lang="cs-CZ" dirty="0" smtClean="0"/>
          </a:p>
          <a:p>
            <a:r>
              <a:rPr lang="cs-CZ" dirty="0" smtClean="0"/>
              <a:t>Uvolněná družnost </a:t>
            </a:r>
          </a:p>
          <a:p>
            <a:r>
              <a:rPr lang="cs-CZ" dirty="0"/>
              <a:t>Informovanost, připravenost a </a:t>
            </a:r>
            <a:r>
              <a:rPr lang="cs-CZ" dirty="0" smtClean="0"/>
              <a:t>kompetence</a:t>
            </a:r>
          </a:p>
          <a:p>
            <a:r>
              <a:rPr lang="cs-CZ" dirty="0" smtClean="0"/>
              <a:t>Rozumný způsob života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79356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Závislost na sexu a pornografii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786999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Projevy </a:t>
            </a:r>
            <a:br>
              <a:rPr lang="cs-CZ" dirty="0" smtClean="0"/>
            </a:br>
            <a:r>
              <a:rPr lang="cs-CZ" sz="1800" dirty="0" smtClean="0"/>
              <a:t>(podle Anonymních </a:t>
            </a:r>
            <a:r>
              <a:rPr lang="cs-CZ" sz="1800" dirty="0" err="1" smtClean="0"/>
              <a:t>sexholiků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Promiskuita, posedlost </a:t>
            </a:r>
            <a:r>
              <a:rPr lang="cs-CZ" dirty="0"/>
              <a:t>milostnými </a:t>
            </a:r>
            <a:r>
              <a:rPr lang="cs-CZ" dirty="0" smtClean="0"/>
              <a:t>vztahy, nevěra</a:t>
            </a:r>
          </a:p>
          <a:p>
            <a:r>
              <a:rPr lang="cs-CZ" dirty="0"/>
              <a:t>A</a:t>
            </a:r>
            <a:r>
              <a:rPr lang="cs-CZ" dirty="0" smtClean="0"/>
              <a:t>nonymní sex</a:t>
            </a:r>
          </a:p>
          <a:p>
            <a:r>
              <a:rPr lang="cs-CZ" dirty="0" smtClean="0"/>
              <a:t>Nutkavá masturbace, obsedantní fantazírování</a:t>
            </a:r>
          </a:p>
          <a:p>
            <a:r>
              <a:rPr lang="cs-CZ" dirty="0" err="1" smtClean="0"/>
              <a:t>Kybersex</a:t>
            </a:r>
            <a:r>
              <a:rPr lang="cs-CZ" dirty="0" smtClean="0"/>
              <a:t>, nutkavé </a:t>
            </a:r>
            <a:r>
              <a:rPr lang="cs-CZ" dirty="0"/>
              <a:t>užíváním pornografie včetně </a:t>
            </a:r>
            <a:r>
              <a:rPr lang="cs-CZ" dirty="0" smtClean="0"/>
              <a:t>internetové, telefonní sex</a:t>
            </a:r>
          </a:p>
          <a:p>
            <a:r>
              <a:rPr lang="cs-CZ" dirty="0"/>
              <a:t>N</a:t>
            </a:r>
            <a:r>
              <a:rPr lang="cs-CZ" dirty="0" smtClean="0"/>
              <a:t>adměrný strach </a:t>
            </a:r>
            <a:r>
              <a:rPr lang="cs-CZ" dirty="0"/>
              <a:t>ze sexu či vyhýbáním se </a:t>
            </a:r>
            <a:r>
              <a:rPr lang="cs-CZ" dirty="0" smtClean="0"/>
              <a:t>mu</a:t>
            </a:r>
          </a:p>
          <a:p>
            <a:r>
              <a:rPr lang="cs-CZ" dirty="0" smtClean="0"/>
              <a:t>prostituce </a:t>
            </a:r>
            <a:r>
              <a:rPr lang="cs-CZ" dirty="0"/>
              <a:t>či využíváním služeb </a:t>
            </a:r>
            <a:r>
              <a:rPr lang="cs-CZ" dirty="0" smtClean="0"/>
              <a:t>prostitutek</a:t>
            </a:r>
          </a:p>
          <a:p>
            <a:r>
              <a:rPr lang="cs-CZ" dirty="0" smtClean="0"/>
              <a:t>Nutkavá potřeba </a:t>
            </a:r>
            <a:r>
              <a:rPr lang="cs-CZ" dirty="0"/>
              <a:t>převlékat se do šatů opačného </a:t>
            </a:r>
            <a:r>
              <a:rPr lang="cs-CZ" dirty="0" smtClean="0"/>
              <a:t>pohlaví</a:t>
            </a:r>
          </a:p>
          <a:p>
            <a:r>
              <a:rPr lang="cs-CZ" dirty="0" smtClean="0"/>
              <a:t>Voyeurismus; exhibicionismus; sex </a:t>
            </a:r>
            <a:r>
              <a:rPr lang="cs-CZ" dirty="0"/>
              <a:t>na veřejných </a:t>
            </a:r>
            <a:r>
              <a:rPr lang="cs-CZ" dirty="0" smtClean="0"/>
              <a:t>místech</a:t>
            </a:r>
          </a:p>
          <a:p>
            <a:r>
              <a:rPr lang="cs-CZ" dirty="0" smtClean="0"/>
              <a:t>Nevhodné dotýkání, sexuální napadání </a:t>
            </a:r>
            <a:r>
              <a:rPr lang="cs-CZ" dirty="0"/>
              <a:t>či </a:t>
            </a:r>
            <a:r>
              <a:rPr lang="cs-CZ" dirty="0" smtClean="0"/>
              <a:t>obtěžování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737644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Svépomocný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 určité míry obdobný jako u závislosti na internetu</a:t>
            </a:r>
          </a:p>
          <a:p>
            <a:r>
              <a:rPr lang="cs-CZ" dirty="0" smtClean="0"/>
              <a:t>Motivace negativní – rychlá, silná, pro zvládnutí bažení (Co když na to někdo přijde? Bude ostuda..)</a:t>
            </a:r>
          </a:p>
          <a:p>
            <a:r>
              <a:rPr lang="cs-CZ" dirty="0" smtClean="0"/>
              <a:t>Motivace pozitivní – dlouhodobé udržování stavu, uvědomění si výhod zvládání stavu</a:t>
            </a:r>
          </a:p>
          <a:p>
            <a:r>
              <a:rPr lang="cs-CZ" dirty="0" smtClean="0"/>
              <a:t>Půst od podnětů </a:t>
            </a:r>
          </a:p>
          <a:p>
            <a:r>
              <a:rPr lang="cs-CZ" dirty="0" smtClean="0"/>
              <a:t>Regulace podnětů a vyhýbání se jim</a:t>
            </a:r>
          </a:p>
          <a:p>
            <a:r>
              <a:rPr lang="cs-CZ" dirty="0" smtClean="0"/>
              <a:t>Fyzická aktivita, relaxace, odpočinek, humor</a:t>
            </a:r>
          </a:p>
          <a:p>
            <a:r>
              <a:rPr lang="cs-CZ" dirty="0" smtClean="0"/>
              <a:t>Plánování času…</a:t>
            </a:r>
          </a:p>
          <a:p>
            <a:r>
              <a:rPr lang="cs-CZ" dirty="0" smtClean="0"/>
              <a:t>V případě potřeby kontaktování odborné pomoci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44981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Oniománie</a:t>
            </a:r>
            <a:r>
              <a:rPr lang="cs-CZ" dirty="0" smtClean="0"/>
              <a:t> – nezdrženlivé nakupování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534673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Poměrně nový fenomén</a:t>
            </a:r>
          </a:p>
          <a:p>
            <a:r>
              <a:rPr lang="cs-CZ" dirty="0" smtClean="0"/>
              <a:t>Prozatím není v mezinárodní klasifikaci nemocí</a:t>
            </a:r>
          </a:p>
          <a:p>
            <a:r>
              <a:rPr lang="cs-CZ" dirty="0" smtClean="0"/>
              <a:t>Týká se vyspělých zemí (v </a:t>
            </a:r>
            <a:r>
              <a:rPr lang="cs-CZ" dirty="0"/>
              <a:t>N</a:t>
            </a:r>
            <a:r>
              <a:rPr lang="cs-CZ" dirty="0" smtClean="0"/>
              <a:t>ěmecku cca 7% žen i mužů!)</a:t>
            </a:r>
          </a:p>
          <a:p>
            <a:r>
              <a:rPr lang="cs-CZ" dirty="0" smtClean="0"/>
              <a:t>Terminologická nevyjasněnost – nezdrženlivé nakupování, shopping </a:t>
            </a:r>
            <a:r>
              <a:rPr lang="cs-CZ" dirty="0" err="1" smtClean="0"/>
              <a:t>addiction</a:t>
            </a:r>
            <a:r>
              <a:rPr lang="cs-CZ" dirty="0" smtClean="0"/>
              <a:t>, </a:t>
            </a:r>
            <a:r>
              <a:rPr lang="cs-CZ" dirty="0" err="1" smtClean="0"/>
              <a:t>shopaholism</a:t>
            </a:r>
            <a:r>
              <a:rPr lang="cs-CZ" dirty="0" smtClean="0"/>
              <a:t>, </a:t>
            </a:r>
            <a:r>
              <a:rPr lang="cs-CZ" dirty="0" err="1" smtClean="0"/>
              <a:t>oniománie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Často (20-40%) spojeno s jinou závislostí nebo duševním onemocněním (úzkosti, poruchy nálad) příp. osobnostní výbavou (obsedantně kompulzivní)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371792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Objektivní příznaky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Kupování nepotřebných věcí. </a:t>
            </a:r>
          </a:p>
          <a:p>
            <a:pPr lvl="0"/>
            <a:r>
              <a:rPr lang="cs-CZ" dirty="0"/>
              <a:t>Nakupování se děje nad rámec finančních možností jedince. S tím souvisejí finanční a jiné problémy.</a:t>
            </a:r>
          </a:p>
          <a:p>
            <a:pPr lvl="0"/>
            <a:r>
              <a:rPr lang="cs-CZ" dirty="0"/>
              <a:t>Nakupování, včetně nakupování přes internet, se věnuje neúměrně času.</a:t>
            </a:r>
          </a:p>
          <a:p>
            <a:pPr lvl="0"/>
            <a:r>
              <a:rPr lang="cs-CZ" dirty="0"/>
              <a:t>Někteří tají drahé nákupy před příbuznými a širším okolím, aby se vyhnuli jejich negativní reakci.</a:t>
            </a:r>
          </a:p>
          <a:p>
            <a:pPr lvl="0"/>
            <a:r>
              <a:rPr lang="cs-CZ" dirty="0"/>
              <a:t>Nezdrženlivé nakupování pak často působí problémy ve vztazích nebo v zaměstnání.</a:t>
            </a:r>
          </a:p>
          <a:p>
            <a:pPr lvl="0"/>
            <a:r>
              <a:rPr lang="cs-CZ" dirty="0"/>
              <a:t>Nezdrženlivé nakupování může probíhat kontinuálně nebo epizodicky, např. v souvislosti s vánočními nákupy, výprodeji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4816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Kouření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343294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Subjektivní příznaky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Lidé s tímto problémem paradoxně nepoužívají po nákupu zboží, po kterém silně bažili.</a:t>
            </a:r>
          </a:p>
          <a:p>
            <a:pPr lvl="0"/>
            <a:r>
              <a:rPr lang="cs-CZ" dirty="0"/>
              <a:t>Typický je nutkavý charakter při nakupování a pocit, že člověk musí to či ono získat za každou cenu.</a:t>
            </a:r>
          </a:p>
          <a:p>
            <a:pPr lvl="0"/>
            <a:r>
              <a:rPr lang="cs-CZ" dirty="0"/>
              <a:t>Během nakupování se často objevuje rozechvění a někdy až vzrušení podobné sexuálnímu.</a:t>
            </a:r>
          </a:p>
          <a:p>
            <a:pPr lvl="0"/>
            <a:r>
              <a:rPr lang="cs-CZ" dirty="0"/>
              <a:t>Po proběhlém nákupu se často dostavují úzkostné nebo depresivní </a:t>
            </a:r>
            <a:r>
              <a:rPr lang="cs-CZ" dirty="0" err="1"/>
              <a:t>rozlady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Časté jsou i pocity viny pro nadměrné utrácení peněz.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18387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léčby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Zvládání rizikových duševních stavů</a:t>
            </a:r>
          </a:p>
          <a:p>
            <a:pPr lvl="0"/>
            <a:r>
              <a:rPr lang="cs-CZ" dirty="0"/>
              <a:t>Přiznat si problém a rozpoznávat bažení (</a:t>
            </a:r>
            <a:r>
              <a:rPr lang="cs-CZ" dirty="0" err="1"/>
              <a:t>craving</a:t>
            </a:r>
            <a:r>
              <a:rPr lang="cs-CZ" dirty="0"/>
              <a:t>).</a:t>
            </a:r>
          </a:p>
          <a:p>
            <a:pPr lvl="0"/>
            <a:r>
              <a:rPr lang="cs-CZ" dirty="0"/>
              <a:t>Vyhýbat se rizikovým duševním stavům nebo je zvládat (např. sebelítost, pocity vina, osamělosti, nuda, únava).</a:t>
            </a:r>
          </a:p>
          <a:p>
            <a:pPr lvl="0"/>
            <a:r>
              <a:rPr lang="cs-CZ" dirty="0"/>
              <a:t>Práce s motivací. </a:t>
            </a:r>
            <a:endParaRPr lang="cs-CZ" dirty="0" smtClean="0"/>
          </a:p>
          <a:p>
            <a:pPr lvl="0"/>
            <a:r>
              <a:rPr lang="cs-CZ" dirty="0" smtClean="0"/>
              <a:t>Dovednosti </a:t>
            </a:r>
            <a:r>
              <a:rPr lang="cs-CZ" dirty="0"/>
              <a:t>rozhodování.</a:t>
            </a:r>
          </a:p>
          <a:p>
            <a:pPr lvl="0"/>
            <a:r>
              <a:rPr lang="cs-CZ" dirty="0"/>
              <a:t>Humor, smích, nadhled.</a:t>
            </a:r>
          </a:p>
          <a:p>
            <a:pPr lvl="0"/>
            <a:r>
              <a:rPr lang="cs-CZ" dirty="0"/>
              <a:t>Relaxační techniky k mírnění stresu, depresí a bažení.</a:t>
            </a:r>
          </a:p>
          <a:p>
            <a:pPr lvl="0"/>
            <a:r>
              <a:rPr lang="cs-CZ" dirty="0" smtClean="0"/>
              <a:t>Změna </a:t>
            </a:r>
            <a:r>
              <a:rPr lang="cs-CZ" dirty="0"/>
              <a:t>žebříčku hodnot směrem k hodnotám méně materiálním (např. vztahy, duchovní nebo estetické hodnoty).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660009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Zvládání rizikových podnětů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503920" cy="4686272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cs-CZ" sz="9600" dirty="0"/>
              <a:t>Vyhýbání se rizikovým zevním podnětům </a:t>
            </a:r>
            <a:r>
              <a:rPr lang="cs-CZ" sz="9600" dirty="0" smtClean="0"/>
              <a:t>(internetové </a:t>
            </a:r>
            <a:r>
              <a:rPr lang="cs-CZ" sz="9600" dirty="0"/>
              <a:t>aukce).</a:t>
            </a:r>
          </a:p>
          <a:p>
            <a:pPr lvl="0"/>
            <a:r>
              <a:rPr lang="cs-CZ" sz="9600" dirty="0"/>
              <a:t>Technická opatření, </a:t>
            </a:r>
            <a:r>
              <a:rPr lang="cs-CZ" sz="9600" dirty="0" smtClean="0"/>
              <a:t>debetní </a:t>
            </a:r>
            <a:r>
              <a:rPr lang="cs-CZ" sz="9600" dirty="0"/>
              <a:t>s nízkým limitem </a:t>
            </a:r>
            <a:r>
              <a:rPr lang="cs-CZ" sz="9600" dirty="0" smtClean="0"/>
              <a:t>výběru místo kreditní.</a:t>
            </a:r>
            <a:endParaRPr lang="cs-CZ" sz="9600" dirty="0"/>
          </a:p>
          <a:p>
            <a:pPr lvl="0"/>
            <a:r>
              <a:rPr lang="cs-CZ" sz="9600" dirty="0" smtClean="0"/>
              <a:t>Prohlédnout domácnost </a:t>
            </a:r>
            <a:r>
              <a:rPr lang="cs-CZ" sz="9600" dirty="0"/>
              <a:t>u udělat seznam všech nepotřebných věcí</a:t>
            </a:r>
            <a:r>
              <a:rPr lang="cs-CZ" sz="9600" dirty="0" smtClean="0"/>
              <a:t>.</a:t>
            </a:r>
            <a:endParaRPr lang="cs-CZ" sz="9600" dirty="0"/>
          </a:p>
          <a:p>
            <a:pPr lvl="0"/>
            <a:r>
              <a:rPr lang="cs-CZ" sz="9600" dirty="0"/>
              <a:t>Nácvik podstatných </a:t>
            </a:r>
            <a:r>
              <a:rPr lang="cs-CZ" sz="9600" dirty="0" smtClean="0"/>
              <a:t>dovedností </a:t>
            </a:r>
          </a:p>
          <a:p>
            <a:pPr lvl="0"/>
            <a:r>
              <a:rPr lang="cs-CZ" sz="9600" dirty="0" smtClean="0"/>
              <a:t>Doporučuje </a:t>
            </a:r>
            <a:r>
              <a:rPr lang="cs-CZ" sz="9600" dirty="0"/>
              <a:t>se </a:t>
            </a:r>
            <a:r>
              <a:rPr lang="cs-CZ" sz="9600" dirty="0" smtClean="0"/>
              <a:t>odložit </a:t>
            </a:r>
            <a:r>
              <a:rPr lang="cs-CZ" sz="9600" dirty="0"/>
              <a:t>rozhodnutí o nákupu na pozdější </a:t>
            </a:r>
            <a:r>
              <a:rPr lang="cs-CZ" sz="9600" dirty="0" smtClean="0"/>
              <a:t>dobu</a:t>
            </a:r>
          </a:p>
          <a:p>
            <a:pPr lvl="0"/>
            <a:r>
              <a:rPr lang="cs-CZ" sz="9600" dirty="0" smtClean="0"/>
              <a:t>Nakupovat </a:t>
            </a:r>
            <a:r>
              <a:rPr lang="cs-CZ" sz="9600" dirty="0"/>
              <a:t>chodit s připraveným seznamem a ten striktně dodržovat.</a:t>
            </a:r>
          </a:p>
          <a:p>
            <a:pPr lvl="0"/>
            <a:r>
              <a:rPr lang="cs-CZ" sz="9600" dirty="0" smtClean="0"/>
              <a:t>Finanční </a:t>
            </a:r>
            <a:r>
              <a:rPr lang="cs-CZ" sz="9600" dirty="0"/>
              <a:t>hospodaření, splácení dluhů a vyjednávání splátek.</a:t>
            </a:r>
          </a:p>
          <a:p>
            <a:pPr lvl="0"/>
            <a:r>
              <a:rPr lang="cs-CZ" sz="9600" dirty="0"/>
              <a:t>Organizace času, vyhýbání se nudě i vyčerpání, plánování kvalitních volnočasových aktivit.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97790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Odvykání kouření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Svépomocí </a:t>
            </a:r>
          </a:p>
          <a:p>
            <a:r>
              <a:rPr lang="cs-CZ" dirty="0" smtClean="0"/>
              <a:t>Svépomocí postupné</a:t>
            </a:r>
          </a:p>
          <a:p>
            <a:r>
              <a:rPr lang="cs-CZ" dirty="0" smtClean="0"/>
              <a:t>S využitím podpůrných prostředků</a:t>
            </a:r>
          </a:p>
          <a:p>
            <a:r>
              <a:rPr lang="cs-CZ" dirty="0" smtClean="0"/>
              <a:t>S pomocí odborníků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2536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Odvykání svépomocí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Motivace klienta</a:t>
            </a:r>
          </a:p>
          <a:p>
            <a:pPr marL="0" indent="0">
              <a:buNone/>
            </a:pPr>
            <a:r>
              <a:rPr lang="cs-CZ" dirty="0" smtClean="0"/>
              <a:t>Jaké jsou výhody nekouření?</a:t>
            </a:r>
          </a:p>
          <a:p>
            <a:r>
              <a:rPr lang="cs-CZ" dirty="0" smtClean="0"/>
              <a:t>Vyhýbání se místům, situacím, myšlenkám</a:t>
            </a:r>
          </a:p>
          <a:p>
            <a:pPr marL="0" indent="0">
              <a:buNone/>
            </a:pPr>
            <a:r>
              <a:rPr lang="cs-CZ" dirty="0" smtClean="0"/>
              <a:t>Kdy a kde přichází chuť na cigaretu? </a:t>
            </a:r>
          </a:p>
          <a:p>
            <a:r>
              <a:rPr lang="cs-CZ" dirty="0" smtClean="0"/>
              <a:t>Rozptýlení, relaxace</a:t>
            </a:r>
          </a:p>
          <a:p>
            <a:pPr marL="0" indent="0">
              <a:buNone/>
            </a:pPr>
            <a:r>
              <a:rPr lang="cs-CZ" dirty="0" smtClean="0"/>
              <a:t>Jaké činnosti odvádějí pozornost od kouření? Při čem se nedá kouřit?</a:t>
            </a:r>
          </a:p>
          <a:p>
            <a:r>
              <a:rPr lang="cs-CZ" dirty="0" smtClean="0"/>
              <a:t>Životospráva </a:t>
            </a:r>
          </a:p>
          <a:p>
            <a:pPr marL="0" indent="0">
              <a:buNone/>
            </a:pPr>
            <a:r>
              <a:rPr lang="cs-CZ" dirty="0" smtClean="0"/>
              <a:t>Pohyb, jídelníček, změna </a:t>
            </a:r>
            <a:r>
              <a:rPr lang="cs-CZ" dirty="0" err="1" smtClean="0"/>
              <a:t>živ.stylu</a:t>
            </a:r>
            <a:r>
              <a:rPr lang="cs-CZ" dirty="0" smtClean="0"/>
              <a:t>, utvrzování se ve výhodách nekouření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8354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Recidiva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 snazší nekouřit vůbec, než kouřit „trochu“</a:t>
            </a:r>
          </a:p>
          <a:p>
            <a:r>
              <a:rPr lang="cs-CZ" dirty="0" smtClean="0"/>
              <a:t>Po recidivě je dobré hned znovu přestat. „Každý den bez cigarety dobrý“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5234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Postupné odvykání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Těžší! </a:t>
            </a:r>
          </a:p>
          <a:p>
            <a:r>
              <a:rPr lang="cs-CZ" dirty="0" smtClean="0"/>
              <a:t>Metoda vědomého kouření – soustředění se na proces kouření všemi smysly</a:t>
            </a:r>
          </a:p>
          <a:p>
            <a:r>
              <a:rPr lang="cs-CZ" dirty="0" err="1" smtClean="0"/>
              <a:t>Sebemonitorování</a:t>
            </a:r>
            <a:r>
              <a:rPr lang="cs-CZ" dirty="0" smtClean="0"/>
              <a:t> – zapisování kdy, proč, identifikace rizik</a:t>
            </a:r>
          </a:p>
          <a:p>
            <a:r>
              <a:rPr lang="cs-CZ" dirty="0" smtClean="0"/>
              <a:t>Rozbíjení stereotypů – kladení překážek, změna situací, příležitostí – vyžaduje smysl pro humor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6745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Odvykání s pomocí podporou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Centra </a:t>
            </a:r>
            <a:r>
              <a:rPr lang="cs-CZ" dirty="0"/>
              <a:t>léčby závislosti na tabáku a poradny pro odvykání </a:t>
            </a:r>
            <a:r>
              <a:rPr lang="cs-CZ" dirty="0" smtClean="0"/>
              <a:t>kouření</a:t>
            </a:r>
          </a:p>
          <a:p>
            <a:r>
              <a:rPr lang="cs-CZ" dirty="0" smtClean="0"/>
              <a:t>Léky ke zvládání bažení a nikotinové náhražky</a:t>
            </a:r>
          </a:p>
          <a:p>
            <a:r>
              <a:rPr lang="cs-CZ" dirty="0" smtClean="0"/>
              <a:t>Kognitivně-behaviorální terapie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7562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695</TotalTime>
  <Words>1327</Words>
  <Application>Microsoft Office PowerPoint</Application>
  <PresentationFormat>Předvádění na obrazovce (4:3)</PresentationFormat>
  <Paragraphs>228</Paragraphs>
  <Slides>42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3" baseType="lpstr">
      <vt:lpstr>Administrativní</vt:lpstr>
      <vt:lpstr>Rizikové skupiny LS 8</vt:lpstr>
      <vt:lpstr>Snímek 2</vt:lpstr>
      <vt:lpstr>Snímek 3</vt:lpstr>
      <vt:lpstr>Kouření</vt:lpstr>
      <vt:lpstr>Odvykání kouření</vt:lpstr>
      <vt:lpstr>Odvykání svépomocí</vt:lpstr>
      <vt:lpstr>Recidiva </vt:lpstr>
      <vt:lpstr>Postupné odvykání</vt:lpstr>
      <vt:lpstr>Odvykání s pomocí podporou</vt:lpstr>
      <vt:lpstr>Hazard</vt:lpstr>
      <vt:lpstr>Rizika hazardu</vt:lpstr>
      <vt:lpstr>Rizika hazardu</vt:lpstr>
      <vt:lpstr>Snímek 13</vt:lpstr>
      <vt:lpstr>Nejčastější formy hazardu</vt:lpstr>
      <vt:lpstr>Dotazník Gamblers Anonymous</vt:lpstr>
      <vt:lpstr>Snímek 16</vt:lpstr>
      <vt:lpstr>Snímek 17</vt:lpstr>
      <vt:lpstr>Snímek 18</vt:lpstr>
      <vt:lpstr>Rizikové skupiny</vt:lpstr>
      <vt:lpstr>Rychlokurz dr.Nešpora</vt:lpstr>
      <vt:lpstr>Snímek 21</vt:lpstr>
      <vt:lpstr>Snímek 22</vt:lpstr>
      <vt:lpstr>Počítače, internet, videohry</vt:lpstr>
      <vt:lpstr>Možnosti prevence u dětí</vt:lpstr>
      <vt:lpstr>Rozumná pravidla pro děti na internetu</vt:lpstr>
      <vt:lpstr>Snímek 26</vt:lpstr>
      <vt:lpstr>Podpora dospělých </vt:lpstr>
      <vt:lpstr>Snímek 28</vt:lpstr>
      <vt:lpstr>Práce</vt:lpstr>
      <vt:lpstr>Dotazník na závislost na práci  podle definice závislosti 10. revize mezinárodní klasifikace nemocí.</vt:lpstr>
      <vt:lpstr>Pracovní výkonnost u jednotlivých typu lidí závislých na práci</vt:lpstr>
      <vt:lpstr>Co zvyšuje odolnost vůči pracovnímu zatížení? </vt:lpstr>
      <vt:lpstr>Co zvyšuje odolnost proti pracovnímu zatížení</vt:lpstr>
      <vt:lpstr>Závislost na sexu a pornografii</vt:lpstr>
      <vt:lpstr>Projevy  (podle Anonymních sexholiků)</vt:lpstr>
      <vt:lpstr>Svépomocný přístup</vt:lpstr>
      <vt:lpstr>Oniománie – nezdrženlivé nakupování</vt:lpstr>
      <vt:lpstr>Snímek 38</vt:lpstr>
      <vt:lpstr>Objektivní příznaky</vt:lpstr>
      <vt:lpstr>Subjektivní příznaky</vt:lpstr>
      <vt:lpstr>Možnosti léčby</vt:lpstr>
      <vt:lpstr>Zvládání rizikových podnětů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Pazlarova</cp:lastModifiedBy>
  <cp:revision>40</cp:revision>
  <dcterms:created xsi:type="dcterms:W3CDTF">2014-08-27T09:20:17Z</dcterms:created>
  <dcterms:modified xsi:type="dcterms:W3CDTF">2017-05-09T07:20:52Z</dcterms:modified>
</cp:coreProperties>
</file>