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57" r:id="rId10"/>
    <p:sldId id="276" r:id="rId11"/>
    <p:sldId id="277" r:id="rId12"/>
    <p:sldId id="279" r:id="rId13"/>
    <p:sldId id="280" r:id="rId14"/>
    <p:sldId id="278" r:id="rId15"/>
    <p:sldId id="281" r:id="rId16"/>
    <p:sldId id="282" r:id="rId17"/>
    <p:sldId id="283" r:id="rId18"/>
    <p:sldId id="271" r:id="rId19"/>
    <p:sldId id="265" r:id="rId20"/>
    <p:sldId id="267" r:id="rId21"/>
    <p:sldId id="268" r:id="rId22"/>
    <p:sldId id="269" r:id="rId23"/>
    <p:sldId id="270" r:id="rId24"/>
    <p:sldId id="272" r:id="rId25"/>
    <p:sldId id="284" r:id="rId26"/>
    <p:sldId id="274" r:id="rId27"/>
    <p:sldId id="273" r:id="rId28"/>
    <p:sldId id="275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8.3.2015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vcr.cz/soubor/konvence-osn-pdf.aspx" TargetMode="External"/><Relationship Id="rId2" Type="http://schemas.openxmlformats.org/officeDocument/2006/relationships/hyperlink" Target="http://www.osn.cz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Obchod s lidmi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</a:t>
            </a:r>
            <a:r>
              <a:rPr lang="cs-CZ" dirty="0" smtClean="0"/>
              <a:t>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Situace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Především cílová a tranzitní země, stále i zdrojová</a:t>
            </a:r>
          </a:p>
          <a:p>
            <a:r>
              <a:rPr lang="cs-CZ" dirty="0" smtClean="0"/>
              <a:t>Cílová – Ruská federace, Ukrajina, Rumunsko, Bulharsko, Vietnam, Mongolsko, Moldavsko, Slovensko, Afrika…</a:t>
            </a:r>
          </a:p>
          <a:p>
            <a:r>
              <a:rPr lang="cs-CZ" dirty="0" smtClean="0"/>
              <a:t>Zdrojová – Velká </a:t>
            </a:r>
            <a:r>
              <a:rPr lang="cs-CZ" dirty="0"/>
              <a:t>B</a:t>
            </a:r>
            <a:r>
              <a:rPr lang="cs-CZ" dirty="0" smtClean="0"/>
              <a:t>ritánie, </a:t>
            </a:r>
            <a:r>
              <a:rPr lang="cs-CZ" dirty="0"/>
              <a:t>I</a:t>
            </a:r>
            <a:r>
              <a:rPr lang="cs-CZ" dirty="0" smtClean="0"/>
              <a:t>rsko, Rakousko, Německo, Kypr…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51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formy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Sexuální vykořisťování</a:t>
            </a:r>
          </a:p>
          <a:p>
            <a:r>
              <a:rPr lang="cs-CZ" dirty="0" smtClean="0"/>
              <a:t>Pracovní vykořisťování (první pravomocné odsouzení 2012)</a:t>
            </a:r>
          </a:p>
          <a:p>
            <a:endParaRPr lang="cs-CZ" dirty="0"/>
          </a:p>
          <a:p>
            <a:r>
              <a:rPr lang="cs-CZ" dirty="0" smtClean="0"/>
              <a:t>Další formy (např. obchod s orgány) neprokázány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8590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Pachatelé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Odklon od násilných projevů, častěji využívají lest, závislost nebo omyl oběti</a:t>
            </a:r>
          </a:p>
          <a:p>
            <a:r>
              <a:rPr lang="cs-CZ" dirty="0" smtClean="0"/>
              <a:t>Nejčastěji nízké vzdělání i sociální status </a:t>
            </a:r>
          </a:p>
          <a:p>
            <a:r>
              <a:rPr lang="cs-CZ" dirty="0" smtClean="0"/>
              <a:t>Často organizovaná skupina</a:t>
            </a:r>
          </a:p>
          <a:p>
            <a:r>
              <a:rPr lang="cs-CZ" dirty="0" smtClean="0"/>
              <a:t>Z cizinců nejčastěji Slováci, Ukrajinci často ve spolupráci s místními</a:t>
            </a:r>
          </a:p>
          <a:p>
            <a:r>
              <a:rPr lang="cs-CZ" dirty="0" smtClean="0"/>
              <a:t>Spíše výjimečně čeští občané v zahraničí (USA, Finsko, Velká Británii) </a:t>
            </a:r>
          </a:p>
          <a:p>
            <a:r>
              <a:rPr lang="cs-CZ" dirty="0" smtClean="0"/>
              <a:t>Počty odsouzených za obchod s lidmi 1-20 v letech 2002-2012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099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Oběti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Většinou nízké vzdělání</a:t>
            </a:r>
          </a:p>
          <a:p>
            <a:r>
              <a:rPr lang="cs-CZ" dirty="0" smtClean="0"/>
              <a:t>Neznalost jazyka cílové země</a:t>
            </a:r>
          </a:p>
          <a:p>
            <a:r>
              <a:rPr lang="cs-CZ" dirty="0" smtClean="0"/>
              <a:t>Nízké právní povědomí</a:t>
            </a:r>
          </a:p>
          <a:p>
            <a:r>
              <a:rPr lang="cs-CZ" dirty="0" smtClean="0"/>
              <a:t>Osobnostní nevyzrálost, naivita</a:t>
            </a:r>
          </a:p>
          <a:p>
            <a:endParaRPr lang="cs-CZ" dirty="0"/>
          </a:p>
          <a:p>
            <a:r>
              <a:rPr lang="cs-CZ" dirty="0" smtClean="0"/>
              <a:t>Počet obětí podle policejních statistik 33-119 v letech 2005-2012</a:t>
            </a:r>
          </a:p>
          <a:p>
            <a:r>
              <a:rPr lang="cs-CZ" dirty="0" smtClean="0"/>
              <a:t>Nejvíce Ústecký, Jihočeský kraj, Praha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9186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Programu</a:t>
            </a:r>
            <a:br>
              <a:rPr lang="cs-CZ" dirty="0"/>
            </a:br>
            <a:r>
              <a:rPr lang="pl-PL" dirty="0"/>
              <a:t>podpory a ochrany obětí obchodování s lidmi MV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Od roku 2011</a:t>
            </a:r>
          </a:p>
          <a:p>
            <a:r>
              <a:rPr lang="cs-CZ" dirty="0" smtClean="0"/>
              <a:t>Chrání </a:t>
            </a:r>
            <a:r>
              <a:rPr lang="cs-CZ" dirty="0"/>
              <a:t>pravděpodobné oběti obchodování s lidmi v procesním </a:t>
            </a:r>
            <a:r>
              <a:rPr lang="cs-CZ" dirty="0" smtClean="0"/>
              <a:t>postavení svědka</a:t>
            </a:r>
            <a:r>
              <a:rPr lang="cs-CZ" dirty="0"/>
              <a:t>, které poskytují součinnost orgánům činným v trestním </a:t>
            </a:r>
            <a:r>
              <a:rPr lang="cs-CZ" dirty="0" smtClean="0"/>
              <a:t>řízení</a:t>
            </a:r>
          </a:p>
          <a:p>
            <a:r>
              <a:rPr lang="cs-CZ" dirty="0" smtClean="0"/>
              <a:t>Dobrovolné zapojení do programu</a:t>
            </a:r>
          </a:p>
          <a:p>
            <a:r>
              <a:rPr lang="cs-CZ" dirty="0" smtClean="0"/>
              <a:t>Ročně do 20 zapojených obětí</a:t>
            </a:r>
          </a:p>
          <a:p>
            <a:r>
              <a:rPr lang="cs-CZ" dirty="0" smtClean="0"/>
              <a:t>Podpora dobrovolných návratů</a:t>
            </a:r>
          </a:p>
          <a:p>
            <a:r>
              <a:rPr lang="cs-CZ" dirty="0" smtClean="0"/>
              <a:t>Služby NNO - </a:t>
            </a:r>
            <a:r>
              <a:rPr lang="cs-CZ" dirty="0"/>
              <a:t>odborné sociální poradenství, </a:t>
            </a:r>
            <a:r>
              <a:rPr lang="cs-CZ" dirty="0" smtClean="0"/>
              <a:t>krizová pomoc pobytová </a:t>
            </a:r>
            <a:r>
              <a:rPr lang="cs-CZ" dirty="0"/>
              <a:t>či ambulantní a </a:t>
            </a:r>
            <a:r>
              <a:rPr lang="cs-CZ" dirty="0" smtClean="0"/>
              <a:t>azylové </a:t>
            </a:r>
            <a:r>
              <a:rPr lang="cs-CZ" dirty="0"/>
              <a:t>domy.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9658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Spolupracující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La Strada</a:t>
            </a:r>
          </a:p>
          <a:p>
            <a:r>
              <a:rPr lang="cs-CZ" dirty="0" err="1" smtClean="0"/>
              <a:t>Arcidiecezní</a:t>
            </a:r>
            <a:r>
              <a:rPr lang="cs-CZ" dirty="0" smtClean="0"/>
              <a:t> Charita – projekt </a:t>
            </a:r>
            <a:r>
              <a:rPr lang="cs-CZ" dirty="0" err="1" smtClean="0"/>
              <a:t>Magdala</a:t>
            </a:r>
            <a:endParaRPr lang="cs-CZ" dirty="0" smtClean="0"/>
          </a:p>
          <a:p>
            <a:r>
              <a:rPr lang="cs-CZ" dirty="0" smtClean="0"/>
              <a:t>Diakonie ČCE</a:t>
            </a:r>
          </a:p>
          <a:p>
            <a:r>
              <a:rPr lang="cs-CZ" dirty="0" smtClean="0"/>
              <a:t>IOM</a:t>
            </a:r>
          </a:p>
        </p:txBody>
      </p:sp>
    </p:spTree>
    <p:extLst>
      <p:ext uri="{BB962C8B-B14F-4D97-AF65-F5344CB8AC3E}">
        <p14:creationId xmlns:p14="http://schemas.microsoft.com/office/powerpoint/2010/main" val="278005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Informační kampaně – např. Řekni to za ní (kampaň zaměřená na zákazníky prostitutek), klipy ve školách</a:t>
            </a:r>
          </a:p>
          <a:p>
            <a:r>
              <a:rPr lang="cs-CZ" dirty="0" smtClean="0"/>
              <a:t>Vzdělávání – policie, soudci a státní zástupci, konzulární pracovníci, Správa uprchlických zařízení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4111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Priority v oblasti boje s obchodem s lidmi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Vzdělávání profesních skupin v oblasti identifikace obětí a </a:t>
            </a:r>
            <a:r>
              <a:rPr lang="cs-CZ" dirty="0" smtClean="0"/>
              <a:t>prevence obchodování </a:t>
            </a:r>
            <a:r>
              <a:rPr lang="cs-CZ" dirty="0"/>
              <a:t>s </a:t>
            </a:r>
            <a:r>
              <a:rPr lang="cs-CZ" dirty="0" smtClean="0"/>
              <a:t>lidmi</a:t>
            </a:r>
          </a:p>
          <a:p>
            <a:r>
              <a:rPr lang="cs-CZ" dirty="0" smtClean="0"/>
              <a:t>Posílení spolupráce se zdrojovými zeměmi</a:t>
            </a:r>
          </a:p>
          <a:p>
            <a:r>
              <a:rPr lang="cs-CZ" dirty="0" smtClean="0"/>
              <a:t>Potírání </a:t>
            </a:r>
            <a:r>
              <a:rPr lang="cs-CZ" dirty="0"/>
              <a:t>trestného činu obchodování s </a:t>
            </a:r>
            <a:r>
              <a:rPr lang="cs-CZ" dirty="0" smtClean="0"/>
              <a:t>lidmi za </a:t>
            </a:r>
            <a:r>
              <a:rPr lang="cs-CZ" dirty="0"/>
              <a:t>účelem pracovního </a:t>
            </a:r>
            <a:r>
              <a:rPr lang="cs-CZ" dirty="0" smtClean="0"/>
              <a:t>vykořisťování</a:t>
            </a:r>
          </a:p>
          <a:p>
            <a:r>
              <a:rPr lang="cs-CZ" dirty="0" smtClean="0"/>
              <a:t>Monitoring privátní prostituční scény</a:t>
            </a:r>
          </a:p>
          <a:p>
            <a:r>
              <a:rPr lang="cs-CZ" dirty="0" smtClean="0"/>
              <a:t>Obchod s lidmi na internetu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5910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Obchod s dětmi v 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0169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dětského vykořisťování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Odlišné definice, podobné obsahy:</a:t>
            </a:r>
          </a:p>
          <a:p>
            <a:r>
              <a:rPr lang="cs-CZ" dirty="0" smtClean="0"/>
              <a:t>Sexuální </a:t>
            </a:r>
            <a:r>
              <a:rPr lang="cs-CZ" dirty="0"/>
              <a:t>vykořisťování (</a:t>
            </a:r>
            <a:r>
              <a:rPr lang="cs-CZ" dirty="0" smtClean="0"/>
              <a:t>prostituce</a:t>
            </a:r>
            <a:r>
              <a:rPr lang="cs-CZ" dirty="0"/>
              <a:t>, pornografie..)</a:t>
            </a:r>
          </a:p>
          <a:p>
            <a:r>
              <a:rPr lang="cs-CZ" dirty="0" smtClean="0"/>
              <a:t>Nucená práce </a:t>
            </a:r>
          </a:p>
          <a:p>
            <a:r>
              <a:rPr lang="cs-CZ" dirty="0" smtClean="0"/>
              <a:t>Zapojení do kriminálních aktivit (distribuce drog)</a:t>
            </a:r>
          </a:p>
          <a:p>
            <a:r>
              <a:rPr lang="cs-CZ" dirty="0" smtClean="0"/>
              <a:t>Organizované žebrání</a:t>
            </a:r>
          </a:p>
          <a:p>
            <a:r>
              <a:rPr lang="cs-CZ" dirty="0" smtClean="0"/>
              <a:t>Nelegální adopce</a:t>
            </a:r>
          </a:p>
          <a:p>
            <a:r>
              <a:rPr lang="cs-CZ" dirty="0" smtClean="0"/>
              <a:t>Dětské nebo nucené sňatky</a:t>
            </a:r>
          </a:p>
          <a:p>
            <a:r>
              <a:rPr lang="cs-CZ" dirty="0" smtClean="0"/>
              <a:t>Další formy vykořisťování (prodej orgánů, rituální vraždy, dětští vojáci..)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298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obchod s lidmi a jaké formy znáte?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8588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jsme na to v ČR?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Národní strategie boje proti obchodování s lidmi</a:t>
            </a:r>
          </a:p>
          <a:p>
            <a:r>
              <a:rPr lang="cs-CZ" dirty="0"/>
              <a:t>Meziresortní koordinační komise</a:t>
            </a:r>
          </a:p>
          <a:p>
            <a:r>
              <a:rPr lang="cs-CZ" dirty="0" smtClean="0"/>
              <a:t>Zprávy o stavu obchodování s lidmi</a:t>
            </a:r>
          </a:p>
          <a:p>
            <a:r>
              <a:rPr lang="cs-CZ" dirty="0" smtClean="0"/>
              <a:t>Program podpory a ochrany obětí obchodování s lidmi v ČR</a:t>
            </a:r>
          </a:p>
          <a:p>
            <a:r>
              <a:rPr lang="cs-CZ" dirty="0" smtClean="0"/>
              <a:t>Spolupráce státu a neziskových organizací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r>
              <a:rPr lang="cs-CZ" dirty="0" smtClean="0"/>
              <a:t>Více pozornosti dospělým než dětem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61295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Kolik dětí je obchodováno?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Nevíme přesně (vysoká míra latence, různé metodiky sledování dat)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Data za roky 2008-2013</a:t>
            </a:r>
          </a:p>
          <a:p>
            <a:r>
              <a:rPr lang="cs-CZ" dirty="0" smtClean="0"/>
              <a:t>Policejní statistiky – 9-20 obětí pod 18 let</a:t>
            </a:r>
          </a:p>
          <a:p>
            <a:r>
              <a:rPr lang="cs-CZ" dirty="0" err="1" smtClean="0"/>
              <a:t>MSp</a:t>
            </a:r>
            <a:r>
              <a:rPr lang="cs-CZ" dirty="0" smtClean="0"/>
              <a:t> – 3-19 odsouzených za obchodování</a:t>
            </a:r>
          </a:p>
          <a:p>
            <a:r>
              <a:rPr lang="cs-CZ" dirty="0" smtClean="0"/>
              <a:t>MPSV – 7-55 dětí zneužitých k pornografii/prostituci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pPr marL="0" indent="0">
              <a:buNone/>
            </a:pPr>
            <a:r>
              <a:rPr lang="cs-CZ" dirty="0" smtClean="0"/>
              <a:t>Celková čísla nejsou vysoká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72860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Způsoby získávání dětí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Osobní kontakt, internet zatím výjimečně</a:t>
            </a:r>
          </a:p>
          <a:p>
            <a:r>
              <a:rPr lang="cs-CZ" dirty="0" smtClean="0"/>
              <a:t>Zneužití rodinou, příbuzným či známým</a:t>
            </a:r>
          </a:p>
          <a:p>
            <a:r>
              <a:rPr lang="cs-CZ" dirty="0" smtClean="0"/>
              <a:t>Organizované skupiny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Strategie</a:t>
            </a:r>
          </a:p>
          <a:p>
            <a:r>
              <a:rPr lang="cs-CZ" dirty="0" smtClean="0"/>
              <a:t>Plané sliby</a:t>
            </a:r>
          </a:p>
          <a:p>
            <a:r>
              <a:rPr lang="cs-CZ" dirty="0" smtClean="0"/>
              <a:t>Dluhy</a:t>
            </a:r>
          </a:p>
          <a:p>
            <a:r>
              <a:rPr lang="cs-CZ" dirty="0" smtClean="0"/>
              <a:t>Zneužití tísně či nezdravé vazby</a:t>
            </a:r>
          </a:p>
          <a:p>
            <a:r>
              <a:rPr lang="cs-CZ" dirty="0" smtClean="0"/>
              <a:t>Méně fyzické násilí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91808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případy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Prostituce a pornografie dívek </a:t>
            </a:r>
            <a:r>
              <a:rPr lang="cs-CZ" dirty="0" smtClean="0"/>
              <a:t>15-18 (oběťmi i chlapci)</a:t>
            </a:r>
            <a:endParaRPr lang="cs-CZ" dirty="0" smtClean="0"/>
          </a:p>
          <a:p>
            <a:r>
              <a:rPr lang="cs-CZ" dirty="0" smtClean="0"/>
              <a:t>Drobné krádeže, žebrání malých dětí</a:t>
            </a:r>
          </a:p>
          <a:p>
            <a:r>
              <a:rPr lang="cs-CZ" dirty="0" smtClean="0"/>
              <a:t>Nelegální adopce</a:t>
            </a:r>
          </a:p>
          <a:p>
            <a:endParaRPr lang="cs-CZ" dirty="0"/>
          </a:p>
          <a:p>
            <a:r>
              <a:rPr lang="cs-CZ" dirty="0" smtClean="0"/>
              <a:t>Prokázáno pouze sexuální vykořisťování!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12326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Komerční sexuální zneužívání dětí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0143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děti jsou více ohrožené obchodováním?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42118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Chybějící nebo špatné rodinné zázemí</a:t>
            </a:r>
          </a:p>
          <a:p>
            <a:r>
              <a:rPr lang="cs-CZ" dirty="0" smtClean="0"/>
              <a:t>Školní neúspěšnost</a:t>
            </a:r>
          </a:p>
          <a:p>
            <a:r>
              <a:rPr lang="cs-CZ" dirty="0" smtClean="0"/>
              <a:t>Sociální vyloučení</a:t>
            </a:r>
          </a:p>
          <a:p>
            <a:r>
              <a:rPr lang="cs-CZ" dirty="0" smtClean="0"/>
              <a:t>Snížené rozumové schopnosti</a:t>
            </a:r>
          </a:p>
          <a:p>
            <a:r>
              <a:rPr lang="cs-CZ" dirty="0" smtClean="0"/>
              <a:t>Trauma v osobní anamnéze</a:t>
            </a:r>
          </a:p>
          <a:p>
            <a:r>
              <a:rPr lang="cs-CZ" dirty="0" smtClean="0"/>
              <a:t>Příslušnost k minoritě (i sexuální)</a:t>
            </a:r>
          </a:p>
          <a:p>
            <a:r>
              <a:rPr lang="cs-CZ" dirty="0" smtClean="0"/>
              <a:t>Užívání návykových látek</a:t>
            </a:r>
          </a:p>
          <a:p>
            <a:r>
              <a:rPr lang="cs-CZ" dirty="0" smtClean="0"/>
              <a:t>Zapojení do „party“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9656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Možné indikátory obchodování za účelem sexuálního zneužívání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Opakované útěky, život na ulici</a:t>
            </a:r>
          </a:p>
          <a:p>
            <a:r>
              <a:rPr lang="cs-CZ" dirty="0" smtClean="0"/>
              <a:t>Drahé oblečení, dárky, telefony nejasného původu</a:t>
            </a:r>
          </a:p>
          <a:p>
            <a:r>
              <a:rPr lang="cs-CZ" dirty="0" smtClean="0"/>
              <a:t>Kontrolující starší „přítel“</a:t>
            </a:r>
          </a:p>
          <a:p>
            <a:r>
              <a:rPr lang="cs-CZ" dirty="0" smtClean="0"/>
              <a:t>„Označkování“ – tetování, piercing</a:t>
            </a:r>
          </a:p>
          <a:p>
            <a:r>
              <a:rPr lang="cs-CZ" dirty="0" smtClean="0"/>
              <a:t>Lhaní o věku, nekonzistentní historky</a:t>
            </a:r>
          </a:p>
          <a:p>
            <a:r>
              <a:rPr lang="cs-CZ" dirty="0" smtClean="0"/>
              <a:t>Známky násilí</a:t>
            </a:r>
          </a:p>
          <a:p>
            <a:r>
              <a:rPr lang="cs-CZ" dirty="0" smtClean="0"/>
              <a:t>Sexualizované provokativní chování</a:t>
            </a:r>
          </a:p>
          <a:p>
            <a:r>
              <a:rPr lang="cs-CZ" dirty="0" smtClean="0"/>
              <a:t>Užívání alkoholu a drog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49343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Podle amerických statistik 70% dětí na útěku se stane obětí trestného činu, nebo trestná čin spáchá</a:t>
            </a:r>
          </a:p>
          <a:p>
            <a:r>
              <a:rPr lang="cs-CZ" dirty="0" smtClean="0"/>
              <a:t>2/3 jsou do 48h na ulici rekrutovány pro komerční sexuální zneužívání</a:t>
            </a:r>
            <a:r>
              <a:rPr lang="en-US" dirty="0" smtClean="0"/>
              <a:t>*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=</a:t>
            </a:r>
          </a:p>
          <a:p>
            <a:pPr marL="0" indent="0">
              <a:buNone/>
            </a:pPr>
            <a:r>
              <a:rPr lang="cs-CZ" dirty="0" smtClean="0"/>
              <a:t>DĚTI NA ÚTĚKU JSOU OBZVLÁŠŤ OHROŽENÉ!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 smtClean="0"/>
              <a:t>*</a:t>
            </a:r>
            <a:r>
              <a:rPr lang="cs-CZ" sz="2000" dirty="0" smtClean="0"/>
              <a:t>zdroj: Florida </a:t>
            </a:r>
            <a:r>
              <a:rPr lang="cs-CZ" sz="2000" dirty="0" err="1" smtClean="0"/>
              <a:t>Dept.of</a:t>
            </a:r>
            <a:r>
              <a:rPr lang="cs-CZ" sz="2000" dirty="0" smtClean="0"/>
              <a:t> </a:t>
            </a:r>
            <a:r>
              <a:rPr lang="cs-CZ" sz="2000" dirty="0" err="1" smtClean="0"/>
              <a:t>Children</a:t>
            </a:r>
            <a:r>
              <a:rPr lang="cs-CZ" sz="2000" dirty="0" smtClean="0"/>
              <a:t> and </a:t>
            </a:r>
            <a:r>
              <a:rPr lang="cs-CZ" sz="2000" dirty="0" err="1" smtClean="0"/>
              <a:t>Families</a:t>
            </a:r>
            <a:r>
              <a:rPr lang="cs-CZ" sz="2000" dirty="0" smtClean="0"/>
              <a:t>, 2014</a:t>
            </a: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5452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Mezinárodní definice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Obchodování s lidmi znamená „najímání, přepravu, převoz, přechovávání nebo přijetí osob za účelem zneužívání  za pomoci hrozby, použití síly nebo jiných forem donucení, za pomoci únosu, podvodu, uvedení v omyl nebo zneužití moci či stavu bezbrannosti nebo pomocí předání nebo přijetí plateb či výhod, a to za účelem získání souhlasu osoby mající kontrolu nad jinou osobou</a:t>
            </a:r>
            <a:r>
              <a:rPr lang="cs-CZ" dirty="0" smtClean="0"/>
              <a:t>.“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sz="2000" dirty="0" smtClean="0"/>
              <a:t>(definice OSN, </a:t>
            </a:r>
            <a:r>
              <a:rPr lang="cs-CZ" sz="2000" dirty="0"/>
              <a:t>čl. 3  Protokolu </a:t>
            </a:r>
            <a:r>
              <a:rPr lang="cs-CZ" sz="2000" b="1" dirty="0">
                <a:hlinkClick r:id="rId2"/>
              </a:rPr>
              <a:t>OSN</a:t>
            </a:r>
            <a:r>
              <a:rPr lang="cs-CZ" sz="2000" dirty="0"/>
              <a:t> o prevenci, potlačování a trestání obchodování s lidmi, zvláště se ženami a dětmi, který je součástí mezinárodní </a:t>
            </a:r>
            <a:r>
              <a:rPr lang="cs-CZ" sz="2000" b="1" dirty="0">
                <a:hlinkClick r:id="rId3" tooltip="konvence_osn.pdf"/>
              </a:rPr>
              <a:t>Úmluvy o nadnárodním organizovaném </a:t>
            </a:r>
            <a:r>
              <a:rPr lang="cs-CZ" sz="2000" b="1" dirty="0" smtClean="0">
                <a:hlinkClick r:id="rId3" tooltip="konvence_osn.pdf"/>
              </a:rPr>
              <a:t>zločinu</a:t>
            </a:r>
            <a:r>
              <a:rPr lang="cs-CZ" sz="2000" b="1" dirty="0" smtClean="0"/>
              <a:t>)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27375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Česká úprava – TZ §168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souladu s definicí OSN</a:t>
            </a:r>
          </a:p>
          <a:p>
            <a:r>
              <a:rPr lang="cs-CZ" dirty="0" smtClean="0"/>
              <a:t>Tresné už ve fázi přípravy</a:t>
            </a:r>
          </a:p>
          <a:p>
            <a:r>
              <a:rPr lang="cs-CZ" dirty="0" smtClean="0"/>
              <a:t>Trest 2-18 let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47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- </a:t>
            </a:r>
            <a:r>
              <a:rPr lang="cs-CZ" dirty="0"/>
              <a:t>§</a:t>
            </a:r>
            <a:r>
              <a:rPr lang="cs-CZ" dirty="0" smtClean="0"/>
              <a:t>168 ods.1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 Kdo přiměje, zjedná, najme, zláká, svede, dopraví, ukryje, zadržuje nebo vydá dítě, aby ho bylo jiným užito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 a) k pohlavnímu styku nebo k jiným formám sexuálního zneužívání nebo obtěžování anebo k výrobě pornografického díla,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 b) k odběru tkáně, buňky nebo orgánu z jeho těla,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 c) k službě v ozbrojených silách,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 d) k otroctví nebo nevolnictví, nebo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 e) k nuceným pracím nebo k jiným formám vykořisťování, anebo 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      kdo kořistí z takového </a:t>
            </a:r>
            <a:r>
              <a:rPr lang="cs-CZ" dirty="0" smtClean="0"/>
              <a:t>jednání…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1064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jsou příčiny obchodu s lidmi?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2041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Příčiny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Nerovnováha ekonomických vztahů</a:t>
            </a:r>
          </a:p>
          <a:p>
            <a:r>
              <a:rPr lang="cs-CZ" dirty="0" smtClean="0"/>
              <a:t>Chudoba</a:t>
            </a:r>
          </a:p>
          <a:p>
            <a:r>
              <a:rPr lang="cs-CZ" dirty="0" smtClean="0"/>
              <a:t>Tolerance k porušování lidských práv</a:t>
            </a:r>
          </a:p>
          <a:p>
            <a:r>
              <a:rPr lang="cs-CZ" dirty="0" smtClean="0"/>
              <a:t>Nedostatečné právní povědomí</a:t>
            </a:r>
          </a:p>
          <a:p>
            <a:r>
              <a:rPr lang="cs-CZ" dirty="0" smtClean="0"/>
              <a:t>Poptávka v bohatších zemích</a:t>
            </a:r>
          </a:p>
          <a:p>
            <a:r>
              <a:rPr lang="cs-CZ" dirty="0" smtClean="0"/>
              <a:t>Nabídka v chudších zemích spojená s mýtem snadného živobytí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515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Obchod s lidmi je jednou z nejvýnosnějších forem mezinárodního organizovaného zločinu (spolu s obchodem s drogami a zbraněmi)!</a:t>
            </a:r>
          </a:p>
          <a:p>
            <a:r>
              <a:rPr lang="cs-CZ" dirty="0" smtClean="0"/>
              <a:t>Obtížný odhad počtu obětí – 700 tis.-2 </a:t>
            </a:r>
            <a:r>
              <a:rPr lang="cs-CZ" dirty="0" err="1" smtClean="0"/>
              <a:t>mil.osob</a:t>
            </a:r>
            <a:r>
              <a:rPr lang="cs-CZ" dirty="0" smtClean="0"/>
              <a:t> ročně, z toho 300-500 </a:t>
            </a:r>
            <a:r>
              <a:rPr lang="cs-CZ" dirty="0" err="1" smtClean="0"/>
              <a:t>tis.v</a:t>
            </a:r>
            <a:r>
              <a:rPr lang="cs-CZ" dirty="0" smtClean="0"/>
              <a:t> Evropě</a:t>
            </a:r>
          </a:p>
          <a:p>
            <a:r>
              <a:rPr lang="cs-CZ" dirty="0" smtClean="0"/>
              <a:t>Podle Mezinárodní organizace práce je obětí nucené práce přes 12mil.osob, z toho 2,5 mil.je za tímto účelem obchodováno. </a:t>
            </a:r>
          </a:p>
          <a:p>
            <a:r>
              <a:rPr lang="cs-CZ" dirty="0" smtClean="0"/>
              <a:t>Velké bezpečnostní riziko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173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Sledování obchodu s lidmi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r.2008 pravidelné zprávy zpracované MV</a:t>
            </a:r>
          </a:p>
          <a:p>
            <a:r>
              <a:rPr lang="cs-CZ" dirty="0" smtClean="0"/>
              <a:t>Struktura informací „4P</a:t>
            </a:r>
            <a:r>
              <a:rPr lang="cs-CZ" dirty="0"/>
              <a:t>“ </a:t>
            </a:r>
            <a:r>
              <a:rPr lang="cs-CZ" dirty="0" smtClean="0"/>
              <a:t>- </a:t>
            </a:r>
            <a:r>
              <a:rPr lang="cs-CZ" dirty="0"/>
              <a:t>prevence (</a:t>
            </a:r>
            <a:r>
              <a:rPr lang="cs-CZ" dirty="0" err="1"/>
              <a:t>Prevention</a:t>
            </a:r>
            <a:r>
              <a:rPr lang="cs-CZ" dirty="0"/>
              <a:t>), postih pachatelů (</a:t>
            </a:r>
            <a:r>
              <a:rPr lang="cs-CZ" dirty="0" err="1"/>
              <a:t>Prosecution</a:t>
            </a:r>
            <a:r>
              <a:rPr lang="cs-CZ" dirty="0" smtClean="0"/>
              <a:t>), </a:t>
            </a:r>
            <a:r>
              <a:rPr lang="en-US" dirty="0" err="1" smtClean="0"/>
              <a:t>podpora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ochrana</a:t>
            </a:r>
            <a:r>
              <a:rPr lang="en-US" dirty="0"/>
              <a:t> </a:t>
            </a:r>
            <a:r>
              <a:rPr lang="en-US" dirty="0" err="1"/>
              <a:t>obětí</a:t>
            </a:r>
            <a:r>
              <a:rPr lang="en-US" dirty="0"/>
              <a:t> (Protection) a </a:t>
            </a:r>
            <a:r>
              <a:rPr lang="en-US" dirty="0" err="1"/>
              <a:t>partnerství</a:t>
            </a:r>
            <a:r>
              <a:rPr lang="en-US" dirty="0"/>
              <a:t> (Partnership</a:t>
            </a:r>
            <a:r>
              <a:rPr lang="en-US" dirty="0" smtClean="0"/>
              <a:t>)</a:t>
            </a:r>
            <a:endParaRPr lang="cs-CZ" dirty="0" smtClean="0"/>
          </a:p>
          <a:p>
            <a:r>
              <a:rPr lang="cs-CZ" dirty="0" smtClean="0"/>
              <a:t>Údaje pro zprávu dodávají členové Mezirezortní </a:t>
            </a:r>
            <a:r>
              <a:rPr lang="cs-CZ" dirty="0"/>
              <a:t>koordinační </a:t>
            </a:r>
            <a:r>
              <a:rPr lang="cs-CZ" dirty="0" smtClean="0"/>
              <a:t>skupiny </a:t>
            </a:r>
            <a:r>
              <a:rPr lang="pl-PL" dirty="0" smtClean="0"/>
              <a:t>pro </a:t>
            </a:r>
            <a:r>
              <a:rPr lang="pl-PL" dirty="0"/>
              <a:t>oblast boje proti obchodování s </a:t>
            </a:r>
            <a:r>
              <a:rPr lang="pl-PL" dirty="0" smtClean="0"/>
              <a:t>lidmi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65860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488</TotalTime>
  <Words>852</Words>
  <Application>Microsoft Office PowerPoint</Application>
  <PresentationFormat>Předvádění na obrazovce (4:3)</PresentationFormat>
  <Paragraphs>143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Georgia</vt:lpstr>
      <vt:lpstr>Wingdings</vt:lpstr>
      <vt:lpstr>Wingdings 2</vt:lpstr>
      <vt:lpstr>Administrativní</vt:lpstr>
      <vt:lpstr>Rizikové skupiny LS 3</vt:lpstr>
      <vt:lpstr>Prezentace aplikace PowerPoint</vt:lpstr>
      <vt:lpstr>Mezinárodní definice</vt:lpstr>
      <vt:lpstr>Česká úprava – TZ §168</vt:lpstr>
      <vt:lpstr>Definice - §168 ods.1</vt:lpstr>
      <vt:lpstr>Prezentace aplikace PowerPoint</vt:lpstr>
      <vt:lpstr>Příčiny</vt:lpstr>
      <vt:lpstr>Prezentace aplikace PowerPoint</vt:lpstr>
      <vt:lpstr>Sledování obchodu s lidmi v ČR</vt:lpstr>
      <vt:lpstr>Situace v ČR</vt:lpstr>
      <vt:lpstr>Nejčastější formy</vt:lpstr>
      <vt:lpstr>Pachatelé </vt:lpstr>
      <vt:lpstr>Oběti </vt:lpstr>
      <vt:lpstr>Programu podpory a ochrany obětí obchodování s lidmi MV</vt:lpstr>
      <vt:lpstr>Spolupracující organizace</vt:lpstr>
      <vt:lpstr>Prevence</vt:lpstr>
      <vt:lpstr>Priority v oblasti boje s obchodem s lidmi</vt:lpstr>
      <vt:lpstr>Obchod s dětmi v ČR</vt:lpstr>
      <vt:lpstr>Formy dětského vykořisťování</vt:lpstr>
      <vt:lpstr>Jak jsme na to v ČR?</vt:lpstr>
      <vt:lpstr>Kolik dětí je obchodováno?</vt:lpstr>
      <vt:lpstr>Způsoby získávání dětí</vt:lpstr>
      <vt:lpstr>Nejčastější případy v ČR</vt:lpstr>
      <vt:lpstr>Komerční sexuální zneužívání dětí</vt:lpstr>
      <vt:lpstr>Prezentace aplikace PowerPoint</vt:lpstr>
      <vt:lpstr>Rizikové faktory</vt:lpstr>
      <vt:lpstr>Možné indikátory obchodování za účelem sexuálního zneužívání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pc</cp:lastModifiedBy>
  <cp:revision>34</cp:revision>
  <dcterms:created xsi:type="dcterms:W3CDTF">2014-08-27T09:20:17Z</dcterms:created>
  <dcterms:modified xsi:type="dcterms:W3CDTF">2015-03-08T16:35:22Z</dcterms:modified>
</cp:coreProperties>
</file>