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7" r:id="rId11"/>
    <p:sldId id="264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20.12.2016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20.12.2016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20.12.2016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20.12.2016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20.12.2016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pPr/>
              <a:t>20.12.2016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20.12.2016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20.12.2016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20.12.2016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20.12.2016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pPr/>
              <a:t>20.12.2016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pPr/>
              <a:t>20.12.2016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Nevhodné zacházení s dítětem</a:t>
            </a:r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LS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255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Zanedbávání může přerůst v týrání!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45455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Fyzické týrání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Fyzické ubližování dítěti, </a:t>
            </a:r>
            <a:r>
              <a:rPr lang="cs-CZ" dirty="0"/>
              <a:t>a</a:t>
            </a:r>
            <a:r>
              <a:rPr lang="cs-CZ" dirty="0" smtClean="0"/>
              <a:t>ktivní fyzické napadání (bití, pálení, opaření, dušení, otrávení apod.)</a:t>
            </a:r>
          </a:p>
          <a:p>
            <a:r>
              <a:rPr lang="cs-CZ" dirty="0" smtClean="0"/>
              <a:t>Nezabránění, aby bylo dítěti ubližováno</a:t>
            </a:r>
          </a:p>
          <a:p>
            <a:r>
              <a:rPr lang="cs-CZ" dirty="0" smtClean="0"/>
              <a:t>Neopodstatněné vystavování lékařským zákrokům</a:t>
            </a:r>
          </a:p>
          <a:p>
            <a:r>
              <a:rPr lang="cs-CZ" dirty="0" smtClean="0"/>
              <a:t>(Nepřiměřené) fyzické tresty – zatím nejednotný postoj – v některých zemích již zakázány (např. Švédsko, Německo)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44486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zneužívání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Vystavení sexuálním podnětům</a:t>
            </a:r>
          </a:p>
          <a:p>
            <a:r>
              <a:rPr lang="cs-CZ" dirty="0" smtClean="0"/>
              <a:t>Sexuální kontakt s dítětem</a:t>
            </a:r>
          </a:p>
          <a:p>
            <a:r>
              <a:rPr lang="cs-CZ" dirty="0" smtClean="0"/>
              <a:t>Kontaktní i bezdotykové aktivity!</a:t>
            </a:r>
          </a:p>
          <a:p>
            <a:r>
              <a:rPr lang="cs-CZ" dirty="0" smtClean="0"/>
              <a:t>Přítomnost u sexu dalších osob</a:t>
            </a:r>
          </a:p>
          <a:p>
            <a:r>
              <a:rPr lang="cs-CZ" dirty="0" smtClean="0"/>
              <a:t>Vystavení pornografii</a:t>
            </a:r>
          </a:p>
          <a:p>
            <a:r>
              <a:rPr lang="cs-CZ" dirty="0" smtClean="0"/>
              <a:t>Výroba pornografie</a:t>
            </a:r>
          </a:p>
          <a:p>
            <a:r>
              <a:rPr lang="cs-CZ" dirty="0" smtClean="0"/>
              <a:t>Verbální sexuální návrhy</a:t>
            </a:r>
          </a:p>
          <a:p>
            <a:r>
              <a:rPr lang="cs-CZ" dirty="0" smtClean="0"/>
              <a:t>Komerční sexuální zneužívání dětí (</a:t>
            </a:r>
            <a:r>
              <a:rPr lang="cs-CZ" dirty="0" err="1" smtClean="0"/>
              <a:t>Commercial</a:t>
            </a:r>
            <a:r>
              <a:rPr lang="cs-CZ" dirty="0" smtClean="0"/>
              <a:t> </a:t>
            </a:r>
            <a:r>
              <a:rPr lang="cs-CZ" dirty="0" err="1" smtClean="0"/>
              <a:t>Sexual</a:t>
            </a:r>
            <a:r>
              <a:rPr lang="cs-CZ" dirty="0" smtClean="0"/>
              <a:t> </a:t>
            </a:r>
            <a:r>
              <a:rPr lang="cs-CZ" dirty="0" err="1" smtClean="0"/>
              <a:t>Exploitation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– CSEC) – </a:t>
            </a:r>
            <a:r>
              <a:rPr lang="cs-CZ" dirty="0" smtClean="0"/>
              <a:t>pornografie</a:t>
            </a:r>
            <a:r>
              <a:rPr lang="cs-CZ" dirty="0" smtClean="0"/>
              <a:t>, prostituce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04391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Psychické týrání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Hrubé a záměrné neuspokojování psychických potřeb vedoucí k poškození vývoje dítěte</a:t>
            </a:r>
          </a:p>
          <a:p>
            <a:r>
              <a:rPr lang="cs-CZ" dirty="0" smtClean="0"/>
              <a:t>Slovní napadání, výhrůžky, izolace dítěte, vyvolávání pocitů strachu, viny, znevažování, zesměšňování</a:t>
            </a:r>
          </a:p>
          <a:p>
            <a:r>
              <a:rPr lang="cs-CZ" dirty="0" smtClean="0"/>
              <a:t>Přítomnost u domácího násilí</a:t>
            </a:r>
          </a:p>
          <a:p>
            <a:r>
              <a:rPr lang="cs-CZ" dirty="0" smtClean="0"/>
              <a:t>Obtížnější identifikace než u fyzického týrání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12431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Šikana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Slovní nebo fyzické napadání slabší nebo závislé osoby  (starší žáci, učitel, trenér apod.)</a:t>
            </a:r>
          </a:p>
          <a:p>
            <a:r>
              <a:rPr lang="cs-CZ" dirty="0" smtClean="0"/>
              <a:t>Ponižování, zesměšňování, vynucování služeb, peněz či věcí, vynucování nepřiměřených úkolů či činností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33849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Systémové týrání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Postupy institucí, které mají děti chránit a jejichž činnost vede k poškozování dětí</a:t>
            </a:r>
          </a:p>
          <a:p>
            <a:r>
              <a:rPr lang="cs-CZ" dirty="0" smtClean="0"/>
              <a:t>Zanedbávání péče v kolektivních zařízeních, neoprávněné oddělení dítěte od rodiny, rozhodování o osudu dítěte bez znalosti situace, nerespektování názoru dítěte, neposkytnutí informací dítěti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83721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viktimizace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Druhotná traumatizace dítěte, které se již stalo obětí nevhodného zacházení, v průběhu vyšetřování</a:t>
            </a:r>
          </a:p>
          <a:p>
            <a:r>
              <a:rPr lang="cs-CZ" dirty="0" smtClean="0"/>
              <a:t>Nedůvěra, zpochybňování dítěte, opakování výslechů, nešetrné vyšetřování, opakované lékařské prohlídky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437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 na straně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Věk</a:t>
            </a:r>
          </a:p>
          <a:p>
            <a:r>
              <a:rPr lang="cs-CZ" dirty="0" smtClean="0"/>
              <a:t>Obtížný temperament </a:t>
            </a:r>
          </a:p>
          <a:p>
            <a:r>
              <a:rPr lang="cs-CZ" dirty="0" smtClean="0"/>
              <a:t>Nemocnost, chronická nemoc</a:t>
            </a:r>
          </a:p>
          <a:p>
            <a:r>
              <a:rPr lang="cs-CZ" dirty="0" smtClean="0"/>
              <a:t>Vrozená vada</a:t>
            </a:r>
          </a:p>
          <a:p>
            <a:r>
              <a:rPr lang="cs-CZ" dirty="0" smtClean="0"/>
              <a:t>Psychomotorické opoždění</a:t>
            </a:r>
          </a:p>
          <a:p>
            <a:r>
              <a:rPr lang="cs-CZ" dirty="0" smtClean="0"/>
              <a:t>Snížená inteligence</a:t>
            </a:r>
          </a:p>
          <a:p>
            <a:r>
              <a:rPr lang="cs-CZ" dirty="0" smtClean="0"/>
              <a:t>Poruchy vazby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26130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 na straně rodičů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Osobní zkušenost s nevhodným zacházením</a:t>
            </a:r>
          </a:p>
          <a:p>
            <a:r>
              <a:rPr lang="cs-CZ" dirty="0" smtClean="0"/>
              <a:t>Trauma v osobní historii</a:t>
            </a:r>
          </a:p>
          <a:p>
            <a:r>
              <a:rPr lang="cs-CZ" dirty="0" smtClean="0"/>
              <a:t>Osobnostní nevyzrálost</a:t>
            </a:r>
          </a:p>
          <a:p>
            <a:r>
              <a:rPr lang="cs-CZ" dirty="0" smtClean="0"/>
              <a:t>Nízký věk</a:t>
            </a:r>
          </a:p>
          <a:p>
            <a:r>
              <a:rPr lang="cs-CZ" dirty="0" smtClean="0"/>
              <a:t>Závislost </a:t>
            </a:r>
          </a:p>
          <a:p>
            <a:r>
              <a:rPr lang="cs-CZ" dirty="0" smtClean="0"/>
              <a:t>Agresivní, nezdrženlivá osobnost</a:t>
            </a:r>
          </a:p>
          <a:p>
            <a:r>
              <a:rPr lang="cs-CZ" dirty="0" smtClean="0"/>
              <a:t>Nestabilní zázemí příp. izolovanost</a:t>
            </a:r>
          </a:p>
          <a:p>
            <a:r>
              <a:rPr lang="cs-CZ" dirty="0" smtClean="0"/>
              <a:t>Duševní onemocnění</a:t>
            </a:r>
          </a:p>
          <a:p>
            <a:r>
              <a:rPr lang="cs-CZ" dirty="0" smtClean="0"/>
              <a:t>Chudoba </a:t>
            </a:r>
          </a:p>
          <a:p>
            <a:pPr marL="0" indent="0">
              <a:buNone/>
            </a:pPr>
            <a:r>
              <a:rPr lang="cs-CZ" dirty="0" smtClean="0"/>
              <a:t>Často v kombinaci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77706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Historický vývoj pohledu na ochranu dětí</a:t>
            </a:r>
          </a:p>
          <a:p>
            <a:r>
              <a:rPr lang="cs-CZ" dirty="0" smtClean="0"/>
              <a:t>Soubor mezinárodních opatření a směrnic OSN, EU, Rady Evropy, OECD atd.</a:t>
            </a:r>
          </a:p>
          <a:p>
            <a:endParaRPr lang="cs-CZ" dirty="0" smtClean="0"/>
          </a:p>
          <a:p>
            <a:r>
              <a:rPr lang="cs-CZ" dirty="0" smtClean="0"/>
              <a:t>Úmluva o právech dítěte OSN– 1989</a:t>
            </a:r>
          </a:p>
          <a:p>
            <a:r>
              <a:rPr lang="cs-CZ" dirty="0" smtClean="0"/>
              <a:t>Listina základních práv a svobod</a:t>
            </a:r>
          </a:p>
          <a:p>
            <a:r>
              <a:rPr lang="cs-CZ" dirty="0" smtClean="0"/>
              <a:t>TZ</a:t>
            </a:r>
          </a:p>
          <a:p>
            <a:r>
              <a:rPr lang="cs-CZ" dirty="0" smtClean="0"/>
              <a:t>Zákon o sociálně právní ochraně dětí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80511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Služby v oblasti domácího násilí – skupinová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99762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 právní ochrana dětí v ČR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Ochrana dětí  kompetenci státu</a:t>
            </a:r>
          </a:p>
          <a:p>
            <a:r>
              <a:rPr lang="cs-CZ" dirty="0" err="1" smtClean="0"/>
              <a:t>Z.č</a:t>
            </a:r>
            <a:r>
              <a:rPr lang="cs-CZ" dirty="0" smtClean="0"/>
              <a:t> 359/1999 Sb.</a:t>
            </a:r>
          </a:p>
          <a:p>
            <a:r>
              <a:rPr lang="cs-CZ" dirty="0" smtClean="0"/>
              <a:t>Zajišťují orgány sociálně právní ochrany dětí (obecní úřady, krajské úřady, MPSV, UMPOD, pověřené osoby)</a:t>
            </a:r>
          </a:p>
          <a:p>
            <a:r>
              <a:rPr lang="cs-CZ" dirty="0" smtClean="0"/>
              <a:t>Každé dítě má právo na ochranu a může požádat o ochranu bez vědomí rodičů</a:t>
            </a:r>
          </a:p>
          <a:p>
            <a:r>
              <a:rPr lang="cs-CZ" dirty="0" smtClean="0"/>
              <a:t>Má právo vyjádřit svůj názor a být vyslyšeno, na jeho názory má být brát přiměřený zřetel </a:t>
            </a:r>
          </a:p>
          <a:p>
            <a:r>
              <a:rPr lang="cs-CZ" dirty="0" smtClean="0"/>
              <a:t>O pomoc může požádat i rodič</a:t>
            </a:r>
          </a:p>
          <a:p>
            <a:r>
              <a:rPr lang="cs-CZ" dirty="0" smtClean="0"/>
              <a:t>Rodiče jsou povinni spolupracovat s OSPOD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022028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Služby pro oběti CAN </a:t>
            </a:r>
            <a:r>
              <a:rPr lang="cs-CZ" smtClean="0"/>
              <a:t>– skupinová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4718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nevhodné zacházení s dítětem?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92101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Nevhodné zacházení s dítětem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Různé druhy chování, které mají negativní vliv na zdraví, fyzický, emocionální a sociální vývoj dítěte.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61171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nevhodného zacházení s dítětem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Zanedbávání</a:t>
            </a:r>
          </a:p>
          <a:p>
            <a:r>
              <a:rPr lang="cs-CZ" dirty="0" smtClean="0"/>
              <a:t>Fyzické týrání</a:t>
            </a:r>
          </a:p>
          <a:p>
            <a:r>
              <a:rPr lang="cs-CZ" dirty="0" smtClean="0"/>
              <a:t>Psychické týrání</a:t>
            </a:r>
          </a:p>
          <a:p>
            <a:r>
              <a:rPr lang="cs-CZ" dirty="0" smtClean="0"/>
              <a:t>Sexuální zneužívání</a:t>
            </a:r>
          </a:p>
          <a:p>
            <a:r>
              <a:rPr lang="cs-CZ" dirty="0" smtClean="0"/>
              <a:t>Šikana</a:t>
            </a:r>
          </a:p>
          <a:p>
            <a:r>
              <a:rPr lang="cs-CZ" dirty="0" smtClean="0"/>
              <a:t>Systémové týrání</a:t>
            </a:r>
          </a:p>
          <a:p>
            <a:r>
              <a:rPr lang="cs-CZ" dirty="0" smtClean="0"/>
              <a:t>Sekundární viktimizace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09627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Zanedbávání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Nejrozšířenější forma</a:t>
            </a:r>
          </a:p>
          <a:p>
            <a:r>
              <a:rPr lang="cs-CZ" dirty="0" smtClean="0"/>
              <a:t>Dlouhodobé selhávání v poskytování péče přiměřené věku a potřebám dítěte</a:t>
            </a:r>
          </a:p>
          <a:p>
            <a:r>
              <a:rPr lang="cs-CZ" dirty="0" smtClean="0"/>
              <a:t>Někdy podceňování riziko zanedbávání!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5521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Zanedbávání fyzických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Nedostatečná či nevhodná základní péče (výživa, oblečení, bezpečí)</a:t>
            </a:r>
          </a:p>
          <a:p>
            <a:r>
              <a:rPr lang="cs-CZ" dirty="0" smtClean="0"/>
              <a:t>Nedostatečný dohled</a:t>
            </a:r>
          </a:p>
          <a:p>
            <a:r>
              <a:rPr lang="cs-CZ" dirty="0" smtClean="0"/>
              <a:t>Opuštění dítěte</a:t>
            </a:r>
          </a:p>
          <a:p>
            <a:r>
              <a:rPr lang="cs-CZ" dirty="0" smtClean="0"/>
              <a:t>Zanedbávání zdravotní péče (preventivní i akutní), nedodržení pokynů lékařů, léků, procedur…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02674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Zanedbávání psychických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Chybějící citová vazba</a:t>
            </a:r>
          </a:p>
          <a:p>
            <a:r>
              <a:rPr lang="cs-CZ" dirty="0" smtClean="0"/>
              <a:t>Odmítání či ignorování dítěte</a:t>
            </a:r>
          </a:p>
          <a:p>
            <a:r>
              <a:rPr lang="cs-CZ" dirty="0" smtClean="0"/>
              <a:t>Nedostatek přiměřených podnětů</a:t>
            </a:r>
          </a:p>
          <a:p>
            <a:r>
              <a:rPr lang="cs-CZ" dirty="0" smtClean="0"/>
              <a:t>Atmosféra strachu</a:t>
            </a:r>
          </a:p>
          <a:p>
            <a:r>
              <a:rPr lang="cs-CZ" dirty="0" smtClean="0"/>
              <a:t>Sociální izolace</a:t>
            </a:r>
          </a:p>
          <a:p>
            <a:r>
              <a:rPr lang="cs-CZ" dirty="0" smtClean="0"/>
              <a:t>Společensky nepřijatelné aktivity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32154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Zanedbávání vzdělávacích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Nedostatečná podpora vzdělávání dítěte</a:t>
            </a:r>
          </a:p>
          <a:p>
            <a:r>
              <a:rPr lang="cs-CZ" dirty="0" smtClean="0"/>
              <a:t>Nezajištění docházky do školy</a:t>
            </a:r>
          </a:p>
          <a:p>
            <a:r>
              <a:rPr lang="cs-CZ" dirty="0" smtClean="0"/>
              <a:t>Chybějící podmínky pro přípravu</a:t>
            </a:r>
          </a:p>
          <a:p>
            <a:r>
              <a:rPr lang="cs-CZ" dirty="0" smtClean="0"/>
              <a:t>Nevhodná vzdělávací instituce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51598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477</TotalTime>
  <Words>593</Words>
  <Application>Microsoft Office PowerPoint</Application>
  <PresentationFormat>Předvádění na obrazovce (4:3)</PresentationFormat>
  <Paragraphs>101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Administrativní</vt:lpstr>
      <vt:lpstr>Rizikové skupiny LS 2</vt:lpstr>
      <vt:lpstr>Snímek 2</vt:lpstr>
      <vt:lpstr>Co je nevhodné zacházení s dítětem?</vt:lpstr>
      <vt:lpstr>Nevhodné zacházení s dítětem</vt:lpstr>
      <vt:lpstr>Formy nevhodného zacházení s dítětem</vt:lpstr>
      <vt:lpstr>Zanedbávání </vt:lpstr>
      <vt:lpstr>Zanedbávání fyzických potřeb</vt:lpstr>
      <vt:lpstr>Zanedbávání psychických potřeb</vt:lpstr>
      <vt:lpstr>Zanedbávání vzdělávacích potřeb</vt:lpstr>
      <vt:lpstr>Snímek 10</vt:lpstr>
      <vt:lpstr>Fyzické týrání</vt:lpstr>
      <vt:lpstr>Sexuální zneužívání</vt:lpstr>
      <vt:lpstr>Psychické týrání</vt:lpstr>
      <vt:lpstr>Šikana</vt:lpstr>
      <vt:lpstr>Systémové týrání</vt:lpstr>
      <vt:lpstr>Sekundární viktimizace</vt:lpstr>
      <vt:lpstr>Rizikové faktory na straně dítěte</vt:lpstr>
      <vt:lpstr>Rizikové faktory na straně rodičů</vt:lpstr>
      <vt:lpstr>Ochrana dětí</vt:lpstr>
      <vt:lpstr>Sociálně právní ochrana dětí v ČR </vt:lpstr>
      <vt:lpstr>Snímek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Pazlarova</cp:lastModifiedBy>
  <cp:revision>30</cp:revision>
  <dcterms:created xsi:type="dcterms:W3CDTF">2014-08-27T09:20:17Z</dcterms:created>
  <dcterms:modified xsi:type="dcterms:W3CDTF">2016-12-20T15:27:12Z</dcterms:modified>
</cp:coreProperties>
</file>