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7" r:id="rId14"/>
    <p:sldId id="268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0F96-B825-41A8-898D-E47DCEC52281}" type="datetimeFigureOut">
              <a:rPr lang="cs-CZ" smtClean="0"/>
              <a:t>16.5.2017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6040E-2F2E-4F12-A4AC-035228FABC3F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9891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0F96-B825-41A8-898D-E47DCEC52281}" type="datetimeFigureOut">
              <a:rPr lang="cs-CZ" smtClean="0"/>
              <a:t>16.5.2017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6040E-2F2E-4F12-A4AC-035228FABC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4352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0F96-B825-41A8-898D-E47DCEC52281}" type="datetimeFigureOut">
              <a:rPr lang="cs-CZ" smtClean="0"/>
              <a:t>16.5.2017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6040E-2F2E-4F12-A4AC-035228FABC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7394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0F96-B825-41A8-898D-E47DCEC52281}" type="datetimeFigureOut">
              <a:rPr lang="cs-CZ" smtClean="0"/>
              <a:t>16.5.2017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6040E-2F2E-4F12-A4AC-035228FABC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2332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0F96-B825-41A8-898D-E47DCEC52281}" type="datetimeFigureOut">
              <a:rPr lang="cs-CZ" smtClean="0"/>
              <a:t>16.5.2017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6040E-2F2E-4F12-A4AC-035228FABC3F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2775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0F96-B825-41A8-898D-E47DCEC52281}" type="datetimeFigureOut">
              <a:rPr lang="cs-CZ" smtClean="0"/>
              <a:t>16.5.2017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6040E-2F2E-4F12-A4AC-035228FABC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795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0F96-B825-41A8-898D-E47DCEC52281}" type="datetimeFigureOut">
              <a:rPr lang="cs-CZ" smtClean="0"/>
              <a:t>16.5.2017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6040E-2F2E-4F12-A4AC-035228FABC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4490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0F96-B825-41A8-898D-E47DCEC52281}" type="datetimeFigureOut">
              <a:rPr lang="cs-CZ" smtClean="0"/>
              <a:t>16.5.2017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6040E-2F2E-4F12-A4AC-035228FABC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1365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0F96-B825-41A8-898D-E47DCEC52281}" type="datetimeFigureOut">
              <a:rPr lang="cs-CZ" smtClean="0"/>
              <a:t>16.5.2017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6040E-2F2E-4F12-A4AC-035228FABC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3023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FC70F96-B825-41A8-898D-E47DCEC52281}" type="datetimeFigureOut">
              <a:rPr lang="cs-CZ" smtClean="0"/>
              <a:t>16.5.2017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F6040E-2F2E-4F12-A4AC-035228FABC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4461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70F96-B825-41A8-898D-E47DCEC52281}" type="datetimeFigureOut">
              <a:rPr lang="cs-CZ" smtClean="0"/>
              <a:t>16.5.2017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6040E-2F2E-4F12-A4AC-035228FABC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4006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FC70F96-B825-41A8-898D-E47DCEC52281}" type="datetimeFigureOut">
              <a:rPr lang="cs-CZ" smtClean="0"/>
              <a:t>16.5.2017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4F6040E-2F2E-4F12-A4AC-035228FABC3F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82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Vybrané kapitoly ze sociologie 9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PhDr. Hana </a:t>
            </a:r>
            <a:r>
              <a:rPr lang="cs-CZ" dirty="0" err="1" smtClean="0"/>
              <a:t>Pazlarová</a:t>
            </a:r>
            <a:r>
              <a:rPr lang="cs-CZ" dirty="0" smtClean="0"/>
              <a:t>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3513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Kritérium interakce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i="1" dirty="0" smtClean="0"/>
              <a:t>Otevřená sociální skupiny </a:t>
            </a:r>
            <a:r>
              <a:rPr lang="cs-CZ" sz="3200" dirty="0" smtClean="0"/>
              <a:t>– otevřená pro vstup i výstup členů i pro volné přelévání myšlenek a idejí</a:t>
            </a:r>
          </a:p>
          <a:p>
            <a:r>
              <a:rPr lang="cs-CZ" sz="3200" i="1" dirty="0" smtClean="0"/>
              <a:t>Uzavřená sociální skupina </a:t>
            </a:r>
            <a:r>
              <a:rPr lang="cs-CZ" sz="3200" dirty="0" smtClean="0"/>
              <a:t>– pevné, nepropustné hranice skupiny, překážky pro vstup i výstup, uzavřenost vůči idejím zvenčí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2768341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Kritérium struktury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Formální struktura – formální pozice i vztahy</a:t>
            </a:r>
          </a:p>
          <a:p>
            <a:r>
              <a:rPr lang="cs-CZ" sz="3200" dirty="0" smtClean="0"/>
              <a:t>Neformální struktura – dána osobními neformálními vztahy</a:t>
            </a:r>
          </a:p>
          <a:p>
            <a:endParaRPr lang="cs-CZ" sz="3200" dirty="0" smtClean="0"/>
          </a:p>
          <a:p>
            <a:r>
              <a:rPr lang="cs-CZ" sz="3200" dirty="0" smtClean="0"/>
              <a:t>Obvykle koexistují ve skupině obě struktury</a:t>
            </a:r>
          </a:p>
          <a:p>
            <a:r>
              <a:rPr lang="cs-CZ" sz="3200" dirty="0" smtClean="0"/>
              <a:t>Vyvážení formálních a neformálních struktur vytváří a udržuje příznivou </a:t>
            </a:r>
            <a:r>
              <a:rPr lang="cs-CZ" sz="3200" dirty="0"/>
              <a:t>s</a:t>
            </a:r>
            <a:r>
              <a:rPr lang="cs-CZ" sz="3200" dirty="0" smtClean="0"/>
              <a:t>kupinovou atmosféru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07448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Kritérium velikosti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Malá sociální skupina – obvykle 2-20 členů</a:t>
            </a:r>
          </a:p>
          <a:p>
            <a:r>
              <a:rPr lang="cs-CZ" dirty="0" smtClean="0"/>
              <a:t>Velká sociální skupina – nejméně desítky</a:t>
            </a:r>
            <a:r>
              <a:rPr lang="cs-CZ" dirty="0"/>
              <a:t> </a:t>
            </a:r>
            <a:r>
              <a:rPr lang="cs-CZ" dirty="0" smtClean="0"/>
              <a:t>nebo </a:t>
            </a:r>
            <a:r>
              <a:rPr lang="cs-CZ" smtClean="0"/>
              <a:t>stovky členů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79814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Kritérium významu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Primární sociální skupina  - nejdůležitější pro aktéra</a:t>
            </a:r>
          </a:p>
          <a:p>
            <a:r>
              <a:rPr lang="cs-CZ" sz="3600" dirty="0" smtClean="0"/>
              <a:t>Sekundární sociální skupina – není pro aktéra životně důležitá</a:t>
            </a:r>
          </a:p>
          <a:p>
            <a:r>
              <a:rPr lang="cs-CZ" sz="3600" dirty="0" smtClean="0"/>
              <a:t>Referenční sociální skupina – aktér se s ní identifikuje bez ohledu na členství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331460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Znaky primární sociální skupiny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Face to face vztahy</a:t>
            </a:r>
          </a:p>
          <a:p>
            <a:r>
              <a:rPr lang="cs-CZ" dirty="0"/>
              <a:t>Relativně malý počet členů</a:t>
            </a:r>
          </a:p>
          <a:p>
            <a:r>
              <a:rPr lang="cs-CZ" dirty="0"/>
              <a:t>Relativní stálost v čase</a:t>
            </a:r>
          </a:p>
          <a:p>
            <a:r>
              <a:rPr lang="cs-CZ" dirty="0"/>
              <a:t>Důvěrnost vztahů mezi členy</a:t>
            </a:r>
          </a:p>
          <a:p>
            <a:r>
              <a:rPr lang="cs-CZ" dirty="0"/>
              <a:t>Členství není účelové´, není nástrojem dosahování cílů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8603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skupina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Život jednotlivců se odehrává především v sociálních skupinách</a:t>
            </a:r>
          </a:p>
          <a:p>
            <a:r>
              <a:rPr lang="cs-CZ" sz="3600" dirty="0" smtClean="0"/>
              <a:t>Skupiny vznikají na základě společných zájmů</a:t>
            </a:r>
          </a:p>
          <a:p>
            <a:r>
              <a:rPr lang="cs-CZ" sz="3600" dirty="0" smtClean="0"/>
              <a:t>Významným znakem sociální skupiny je </a:t>
            </a:r>
            <a:r>
              <a:rPr lang="cs-CZ" sz="3600" i="1" dirty="0" smtClean="0"/>
              <a:t>sociální integrace</a:t>
            </a:r>
            <a:endParaRPr lang="cs-CZ" sz="3600" i="1" dirty="0"/>
          </a:p>
        </p:txBody>
      </p:sp>
    </p:spTree>
    <p:extLst>
      <p:ext uri="{BB962C8B-B14F-4D97-AF65-F5344CB8AC3E}">
        <p14:creationId xmlns:p14="http://schemas.microsoft.com/office/powerpoint/2010/main" val="810578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integrace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200" dirty="0" smtClean="0"/>
              <a:t>Vnitřně integrované skupiny spojují zájmy členů = zájmové skupiny</a:t>
            </a:r>
          </a:p>
          <a:p>
            <a:r>
              <a:rPr lang="cs-CZ" sz="3200" dirty="0" smtClean="0"/>
              <a:t>Vs. statistické, tzv. </a:t>
            </a:r>
            <a:r>
              <a:rPr lang="cs-CZ" sz="3200" dirty="0" err="1" smtClean="0"/>
              <a:t>sumativní</a:t>
            </a:r>
            <a:r>
              <a:rPr lang="cs-CZ" sz="3200" dirty="0" smtClean="0"/>
              <a:t> skupiny</a:t>
            </a:r>
          </a:p>
          <a:p>
            <a:r>
              <a:rPr lang="cs-CZ" sz="3200" dirty="0" smtClean="0"/>
              <a:t>Při naplňování skupinových zájmů vzniká </a:t>
            </a:r>
            <a:r>
              <a:rPr lang="cs-CZ" sz="3200" i="1" dirty="0" smtClean="0"/>
              <a:t>skupinová identita = „MY“</a:t>
            </a:r>
          </a:p>
          <a:p>
            <a:r>
              <a:rPr lang="cs-CZ" sz="3200" dirty="0" smtClean="0"/>
              <a:t>Proces identifikace se skupinou = riziko ztráty vlastní identity, vzdání se individuální odpovědnosti ve prospěch skupinové závislosti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531578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Nástroje posilování skupinové identity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i="1" dirty="0" smtClean="0"/>
              <a:t>Symboly</a:t>
            </a:r>
            <a:r>
              <a:rPr lang="cs-CZ" sz="3200" dirty="0" smtClean="0"/>
              <a:t> – oblek, předmět, logo, melodie, úprava vlasů, obličeje, zdobení těla…</a:t>
            </a:r>
          </a:p>
          <a:p>
            <a:r>
              <a:rPr lang="cs-CZ" sz="3200" dirty="0" smtClean="0"/>
              <a:t>Symbol plní funkci pokud se </a:t>
            </a:r>
            <a:r>
              <a:rPr lang="cs-CZ" sz="3200" i="1" dirty="0" smtClean="0"/>
              <a:t>zapojí všichni aktéři a symboly jsou záměrně využívány .</a:t>
            </a:r>
          </a:p>
          <a:p>
            <a:r>
              <a:rPr lang="cs-CZ" sz="3200" i="1" dirty="0" smtClean="0"/>
              <a:t>Rituální jednání</a:t>
            </a:r>
            <a:r>
              <a:rPr lang="cs-CZ" sz="3200" dirty="0" smtClean="0"/>
              <a:t> – opakované jednání, jemuž je připisován zvláštní význam, přináší účastníkům uspokojení přestože nemusí plnit konkrétní cíle.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190140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Skupinová kultura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Soubor všeho, co členové skupiny při interakcích vytvářejí.</a:t>
            </a:r>
          </a:p>
          <a:p>
            <a:r>
              <a:rPr lang="cs-CZ" sz="3200" dirty="0" smtClean="0"/>
              <a:t>Skupinová kultura vytváří jedinečnou a neopakovatelnou </a:t>
            </a:r>
            <a:r>
              <a:rPr lang="cs-CZ" sz="3200" i="1" dirty="0" smtClean="0"/>
              <a:t>skupinovou atmosféru.</a:t>
            </a:r>
            <a:endParaRPr lang="cs-CZ" sz="3200" i="1" dirty="0"/>
          </a:p>
        </p:txBody>
      </p:sp>
    </p:spTree>
    <p:extLst>
      <p:ext uri="{BB962C8B-B14F-4D97-AF65-F5344CB8AC3E}">
        <p14:creationId xmlns:p14="http://schemas.microsoft.com/office/powerpoint/2010/main" val="3655467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Pluralita sociálních skupin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Ve společnosti vedle sebe existuje množství sociálních skupin.</a:t>
            </a:r>
          </a:p>
          <a:p>
            <a:r>
              <a:rPr lang="cs-CZ" sz="3200" dirty="0" smtClean="0"/>
              <a:t>Mezi skupinami vznikají </a:t>
            </a:r>
            <a:r>
              <a:rPr lang="cs-CZ" sz="3200" i="1" dirty="0" err="1" smtClean="0"/>
              <a:t>meziskupinové</a:t>
            </a:r>
            <a:r>
              <a:rPr lang="cs-CZ" sz="3200" i="1" dirty="0" smtClean="0"/>
              <a:t> vztahy – </a:t>
            </a:r>
            <a:r>
              <a:rPr lang="cs-CZ" sz="3200" dirty="0" smtClean="0"/>
              <a:t>pozitivní, indiferentní, negativní.</a:t>
            </a:r>
          </a:p>
          <a:p>
            <a:r>
              <a:rPr lang="cs-CZ" sz="3200" dirty="0" smtClean="0"/>
              <a:t>Každý aktér je členem několika sociálních skupin – </a:t>
            </a:r>
            <a:r>
              <a:rPr lang="cs-CZ" sz="3200" i="1" dirty="0" smtClean="0"/>
              <a:t>pluralita skupinového členství</a:t>
            </a:r>
          </a:p>
          <a:p>
            <a:r>
              <a:rPr lang="cs-CZ" sz="3200" dirty="0" smtClean="0"/>
              <a:t>Široká nabídka členství ve skupinách je historicky poměrně nový fenomén. 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189135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Typologie sociálních skupin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Existuje řada kritérií:</a:t>
            </a:r>
          </a:p>
          <a:p>
            <a:r>
              <a:rPr lang="cs-CZ" sz="2800" i="1" dirty="0" smtClean="0"/>
              <a:t>Času</a:t>
            </a:r>
          </a:p>
          <a:p>
            <a:r>
              <a:rPr lang="cs-CZ" sz="2800" i="1" dirty="0" smtClean="0"/>
              <a:t>Členství</a:t>
            </a:r>
          </a:p>
          <a:p>
            <a:r>
              <a:rPr lang="cs-CZ" sz="2800" i="1" dirty="0" smtClean="0"/>
              <a:t>Interakce</a:t>
            </a:r>
          </a:p>
          <a:p>
            <a:r>
              <a:rPr lang="cs-CZ" sz="2800" i="1" dirty="0" smtClean="0"/>
              <a:t>Struktury</a:t>
            </a:r>
          </a:p>
          <a:p>
            <a:r>
              <a:rPr lang="cs-CZ" sz="2800" i="1" dirty="0" smtClean="0"/>
              <a:t>Velikosti </a:t>
            </a:r>
          </a:p>
          <a:p>
            <a:r>
              <a:rPr lang="cs-CZ" sz="2800" i="1" dirty="0" smtClean="0"/>
              <a:t>Významu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5471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Kritérium času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i="1" dirty="0" smtClean="0"/>
              <a:t>Poměrně subjektivní dělení</a:t>
            </a:r>
          </a:p>
          <a:p>
            <a:r>
              <a:rPr lang="cs-CZ" sz="3200" dirty="0" smtClean="0"/>
              <a:t>Trvalá sociální skupiny – trvání v čase po většinu života</a:t>
            </a:r>
          </a:p>
          <a:p>
            <a:r>
              <a:rPr lang="cs-CZ" sz="3200" dirty="0" smtClean="0"/>
              <a:t>Dočasná sociální skupina – omezení v čase např. splněním úkolu</a:t>
            </a:r>
          </a:p>
          <a:p>
            <a:r>
              <a:rPr lang="cs-CZ" sz="3200" dirty="0" smtClean="0"/>
              <a:t>Situační sociální skupina – trvání je dáno délkou trvání konkrétní situace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918992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Kritérium členství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Dobrovolné – na základě svobodného rozhodnutí</a:t>
            </a:r>
          </a:p>
          <a:p>
            <a:r>
              <a:rPr lang="cs-CZ" sz="3200" dirty="0" smtClean="0"/>
              <a:t>Povinné – aktér o něm svobodně nerozhoduje</a:t>
            </a:r>
          </a:p>
          <a:p>
            <a:r>
              <a:rPr lang="cs-CZ" sz="3200" dirty="0" smtClean="0"/>
              <a:t>Faktické – zdánlivě svobodné, fakticky omezená možnost rozhodování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5151800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45</TotalTime>
  <Words>430</Words>
  <Application>Microsoft Office PowerPoint</Application>
  <PresentationFormat>Širokoúhlá obrazovka</PresentationFormat>
  <Paragraphs>62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Calibri</vt:lpstr>
      <vt:lpstr>Calibri Light</vt:lpstr>
      <vt:lpstr>Retrospektiva</vt:lpstr>
      <vt:lpstr>Vybrané kapitoly ze sociologie 9</vt:lpstr>
      <vt:lpstr>Sociální skupina</vt:lpstr>
      <vt:lpstr>Sociální integrace</vt:lpstr>
      <vt:lpstr>Nástroje posilování skupinové identity</vt:lpstr>
      <vt:lpstr>Skupinová kultura</vt:lpstr>
      <vt:lpstr>Pluralita sociálních skupin</vt:lpstr>
      <vt:lpstr>Typologie sociálních skupin</vt:lpstr>
      <vt:lpstr>Kritérium času</vt:lpstr>
      <vt:lpstr>Kritérium členství</vt:lpstr>
      <vt:lpstr>Kritérium interakce</vt:lpstr>
      <vt:lpstr>Kritérium struktury</vt:lpstr>
      <vt:lpstr>Kritérium velikosti</vt:lpstr>
      <vt:lpstr>Kritérium významu</vt:lpstr>
      <vt:lpstr>Znaky primární sociální skupiny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kapitoly ze sociologie 9</dc:title>
  <dc:creator>FFUK</dc:creator>
  <cp:lastModifiedBy>FFUK</cp:lastModifiedBy>
  <cp:revision>6</cp:revision>
  <dcterms:created xsi:type="dcterms:W3CDTF">2017-05-16T17:15:41Z</dcterms:created>
  <dcterms:modified xsi:type="dcterms:W3CDTF">2017-05-16T18:00:52Z</dcterms:modified>
</cp:coreProperties>
</file>