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57" r:id="rId4"/>
    <p:sldId id="259" r:id="rId5"/>
    <p:sldId id="258" r:id="rId6"/>
    <p:sldId id="260" r:id="rId7"/>
    <p:sldId id="262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5CE1-0B0F-4797-8E8F-1B83E96D747E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150817-A836-4CFD-A19B-27726789849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5CE1-0B0F-4797-8E8F-1B83E96D747E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50817-A836-4CFD-A19B-2772678984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1150817-A836-4CFD-A19B-27726789849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5CE1-0B0F-4797-8E8F-1B83E96D747E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5CE1-0B0F-4797-8E8F-1B83E96D747E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1150817-A836-4CFD-A19B-27726789849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5CE1-0B0F-4797-8E8F-1B83E96D747E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150817-A836-4CFD-A19B-27726789849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4455CE1-0B0F-4797-8E8F-1B83E96D747E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50817-A836-4CFD-A19B-27726789849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5CE1-0B0F-4797-8E8F-1B83E96D747E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150817-A836-4CFD-A19B-27726789849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5CE1-0B0F-4797-8E8F-1B83E96D747E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1150817-A836-4CFD-A19B-2772678984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5CE1-0B0F-4797-8E8F-1B83E96D747E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150817-A836-4CFD-A19B-2772678984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150817-A836-4CFD-A19B-27726789849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5CE1-0B0F-4797-8E8F-1B83E96D747E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1150817-A836-4CFD-A19B-27726789849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4455CE1-0B0F-4797-8E8F-1B83E96D747E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4455CE1-0B0F-4797-8E8F-1B83E96D747E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150817-A836-4CFD-A19B-27726789849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Sociologie rodiny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Vybrané kapitoly se sociologie 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0773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Manželství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Autoritou legalizovaný svazek dvou (nebo více) osob.</a:t>
            </a:r>
          </a:p>
          <a:p>
            <a:r>
              <a:rPr lang="cs-CZ" dirty="0" smtClean="0"/>
              <a:t>Uzavření svazku provází variabilní rituály</a:t>
            </a:r>
          </a:p>
          <a:p>
            <a:r>
              <a:rPr lang="cs-CZ" dirty="0" smtClean="0"/>
              <a:t>Většinou muže a ženy </a:t>
            </a:r>
          </a:p>
          <a:p>
            <a:r>
              <a:rPr lang="cs-CZ" dirty="0" smtClean="0"/>
              <a:t>V některých zemích je možné manželství osob stejného pohlaví  (</a:t>
            </a:r>
            <a:r>
              <a:rPr lang="cs-CZ" dirty="0" err="1" smtClean="0"/>
              <a:t>např.Belgie</a:t>
            </a:r>
            <a:r>
              <a:rPr lang="cs-CZ" dirty="0" smtClean="0"/>
              <a:t>, Dánsko, Francie, Island, Nizozemsko, Norsko, Portugalsko, Španělsko, Švédsko)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98398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 smtClean="0"/>
              <a:t>Monogamie</a:t>
            </a:r>
            <a:r>
              <a:rPr lang="cs-CZ" dirty="0" smtClean="0"/>
              <a:t> – možnost mít pouze jednoho partnera</a:t>
            </a:r>
          </a:p>
          <a:p>
            <a:r>
              <a:rPr lang="cs-CZ" i="1" dirty="0" smtClean="0"/>
              <a:t>Polygamie </a:t>
            </a:r>
            <a:r>
              <a:rPr lang="cs-CZ" dirty="0" smtClean="0"/>
              <a:t>– možnost mít více partnerů</a:t>
            </a:r>
          </a:p>
          <a:p>
            <a:r>
              <a:rPr lang="cs-CZ" i="1" dirty="0" smtClean="0"/>
              <a:t>Polygynie</a:t>
            </a:r>
            <a:r>
              <a:rPr lang="cs-CZ" dirty="0" smtClean="0"/>
              <a:t> – muž může mít více žen (islám)</a:t>
            </a:r>
          </a:p>
          <a:p>
            <a:r>
              <a:rPr lang="cs-CZ" i="1" dirty="0" smtClean="0"/>
              <a:t>Polyandrie</a:t>
            </a:r>
            <a:r>
              <a:rPr lang="cs-CZ" dirty="0" smtClean="0"/>
              <a:t> – žena může mít více mužů (</a:t>
            </a:r>
            <a:r>
              <a:rPr lang="cs-CZ" dirty="0" err="1" smtClean="0"/>
              <a:t>Inuité</a:t>
            </a:r>
            <a:r>
              <a:rPr lang="cs-CZ" dirty="0" smtClean="0"/>
              <a:t>, </a:t>
            </a:r>
            <a:r>
              <a:rPr lang="cs-CZ" dirty="0" err="1" smtClean="0"/>
              <a:t>Tiběťané</a:t>
            </a:r>
            <a:r>
              <a:rPr lang="cs-CZ" dirty="0" smtClean="0"/>
              <a:t>) </a:t>
            </a:r>
          </a:p>
          <a:p>
            <a:r>
              <a:rPr lang="cs-CZ" dirty="0" smtClean="0"/>
              <a:t>Možnost kombinace obojího (Tibet)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62242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 err="1"/>
              <a:t>matrilokalita</a:t>
            </a:r>
            <a:r>
              <a:rPr lang="cs-CZ" dirty="0"/>
              <a:t> – pravidlo, kdy novomanželé zůstávají v místě nevěstiných </a:t>
            </a:r>
            <a:r>
              <a:rPr lang="cs-CZ" dirty="0" smtClean="0"/>
              <a:t>rodičů (kmen Dobu, Nová Guinea)</a:t>
            </a:r>
            <a:endParaRPr lang="cs-CZ" dirty="0"/>
          </a:p>
          <a:p>
            <a:r>
              <a:rPr lang="cs-CZ" i="1" dirty="0" err="1"/>
              <a:t>patrilokalita</a:t>
            </a:r>
            <a:r>
              <a:rPr lang="cs-CZ" dirty="0"/>
              <a:t> – novomanželé zůstávají v místě rodičů ženicha</a:t>
            </a:r>
          </a:p>
          <a:p>
            <a:r>
              <a:rPr lang="cs-CZ" i="1" dirty="0" err="1"/>
              <a:t>neolokalita</a:t>
            </a:r>
            <a:r>
              <a:rPr lang="cs-CZ" dirty="0"/>
              <a:t> – novomanželé si vybírají jiné </a:t>
            </a:r>
            <a:r>
              <a:rPr lang="cs-CZ" dirty="0" smtClean="0"/>
              <a:t>místo – nové uspořádání, u </a:t>
            </a:r>
            <a:r>
              <a:rPr lang="cs-CZ" dirty="0"/>
              <a:t>nás </a:t>
            </a:r>
            <a:r>
              <a:rPr lang="cs-CZ" dirty="0" smtClean="0"/>
              <a:t>nejčastější – zpřetrhání vazeb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05302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Zánik manželství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Vdovstvím – v naší společnosti zejména u starších žen</a:t>
            </a:r>
          </a:p>
          <a:p>
            <a:r>
              <a:rPr lang="cs-CZ" dirty="0" smtClean="0"/>
              <a:t>Rozvodem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720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partnerství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Manželství</a:t>
            </a:r>
          </a:p>
          <a:p>
            <a:r>
              <a:rPr lang="cs-CZ" dirty="0" smtClean="0"/>
              <a:t>Kohabitace – nesezdané soužití</a:t>
            </a:r>
          </a:p>
          <a:p>
            <a:r>
              <a:rPr lang="en-AU" dirty="0"/>
              <a:t>LAD („living apart together“) </a:t>
            </a:r>
            <a:r>
              <a:rPr lang="cs-CZ" dirty="0" smtClean="0"/>
              <a:t> - partneři žijící v oddělených domácnostech</a:t>
            </a:r>
          </a:p>
          <a:p>
            <a:r>
              <a:rPr lang="cs-CZ" dirty="0" smtClean="0"/>
              <a:t>Soužití párů stejného pohlaví</a:t>
            </a:r>
          </a:p>
          <a:p>
            <a:r>
              <a:rPr lang="cs-CZ" dirty="0" smtClean="0"/>
              <a:t>Registrované partnerství osob opačného i stejného pohlaví (v ČR RP osob stejného pohlaví od 2006)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581357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Trendy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padl </a:t>
            </a:r>
            <a:r>
              <a:rPr lang="cs-CZ" dirty="0"/>
              <a:t>pohled na monopol rodiny jako legitimního sexu</a:t>
            </a:r>
          </a:p>
          <a:p>
            <a:pPr lvl="0"/>
            <a:r>
              <a:rPr lang="cs-CZ" dirty="0"/>
              <a:t>padla nemožnost předmanželského sexu (dnes do jisté míry i mimomanželského sexu)</a:t>
            </a:r>
          </a:p>
          <a:p>
            <a:pPr lvl="0"/>
            <a:r>
              <a:rPr lang="cs-CZ" dirty="0"/>
              <a:t>padl monopol rodiny při socializaci dětí (výchova dětí probíhá i u druha a družky, případně homosexuálních partnerů)</a:t>
            </a:r>
          </a:p>
          <a:p>
            <a:pPr lvl="0"/>
            <a:r>
              <a:rPr lang="cs-CZ" dirty="0"/>
              <a:t>minimální vliv rodiny původní na rodinu referenční a na výběr partnera</a:t>
            </a:r>
          </a:p>
          <a:p>
            <a:pPr lvl="0"/>
            <a:r>
              <a:rPr lang="cs-CZ" dirty="0"/>
              <a:t>zaniklo doživotní a nezrušitelné manželství (považováno za občanskou smlouvu, ze které může kdykoliv a kdokoliv odstoupit)</a:t>
            </a:r>
          </a:p>
          <a:p>
            <a:pPr lvl="0"/>
            <a:r>
              <a:rPr lang="cs-CZ" dirty="0"/>
              <a:t>ztráta reprodukční funkce, funkce péče o nemocné (zdravotnictví), zajištění vzdělávání (školství)</a:t>
            </a:r>
          </a:p>
          <a:p>
            <a:pPr lvl="0"/>
            <a:r>
              <a:rPr lang="cs-CZ" dirty="0"/>
              <a:t>zůstávajícími funkcemi rodiny jsou – zábava, konzum (spotřeba) a citové bezpečí, přičemž zábavu a spotřebu si můžeme obstarat i mimo rodinu, zbývá tedy citové bezpečí</a:t>
            </a:r>
          </a:p>
          <a:p>
            <a:pPr lvl="0"/>
            <a:r>
              <a:rPr lang="cs-CZ" dirty="0"/>
              <a:t>rodina rezignuje i na biologickou reprodukci, stoupá podíl celoživotně bezdětných párů</a:t>
            </a:r>
          </a:p>
          <a:p>
            <a:r>
              <a:rPr lang="en-AU" dirty="0" err="1"/>
              <a:t>mateřství</a:t>
            </a:r>
            <a:r>
              <a:rPr lang="en-AU" dirty="0"/>
              <a:t> </a:t>
            </a:r>
            <a:r>
              <a:rPr lang="en-AU" dirty="0" err="1"/>
              <a:t>přestává</a:t>
            </a:r>
            <a:r>
              <a:rPr lang="en-AU" dirty="0"/>
              <a:t> </a:t>
            </a:r>
            <a:r>
              <a:rPr lang="en-AU" dirty="0" err="1"/>
              <a:t>být</a:t>
            </a:r>
            <a:r>
              <a:rPr lang="en-AU" dirty="0"/>
              <a:t> pro </a:t>
            </a:r>
            <a:r>
              <a:rPr lang="en-AU" dirty="0" err="1"/>
              <a:t>ženy</a:t>
            </a:r>
            <a:r>
              <a:rPr lang="en-AU" dirty="0"/>
              <a:t> </a:t>
            </a:r>
            <a:r>
              <a:rPr lang="en-AU" dirty="0" err="1"/>
              <a:t>celoživotním</a:t>
            </a:r>
            <a:r>
              <a:rPr lang="en-AU" dirty="0"/>
              <a:t> </a:t>
            </a:r>
            <a:r>
              <a:rPr lang="en-AU" dirty="0" err="1"/>
              <a:t>úkolem</a:t>
            </a:r>
            <a:r>
              <a:rPr lang="en-AU" dirty="0"/>
              <a:t>, </a:t>
            </a:r>
            <a:r>
              <a:rPr lang="en-AU" dirty="0" err="1"/>
              <a:t>bývá</a:t>
            </a:r>
            <a:r>
              <a:rPr lang="en-AU" dirty="0"/>
              <a:t> </a:t>
            </a:r>
            <a:r>
              <a:rPr lang="en-AU" dirty="0" err="1"/>
              <a:t>vtěsnáno</a:t>
            </a:r>
            <a:r>
              <a:rPr lang="en-AU" dirty="0"/>
              <a:t> </a:t>
            </a:r>
            <a:r>
              <a:rPr lang="en-AU" dirty="0" err="1"/>
              <a:t>mezi</a:t>
            </a:r>
            <a:r>
              <a:rPr lang="en-AU" dirty="0"/>
              <a:t> „</a:t>
            </a:r>
            <a:r>
              <a:rPr lang="en-AU" dirty="0" err="1"/>
              <a:t>kariéru</a:t>
            </a:r>
            <a:r>
              <a:rPr lang="en-AU" dirty="0"/>
              <a:t>“ a ta se </a:t>
            </a:r>
            <a:r>
              <a:rPr lang="en-AU" dirty="0" err="1"/>
              <a:t>stává</a:t>
            </a:r>
            <a:r>
              <a:rPr lang="en-AU" dirty="0"/>
              <a:t> pro </a:t>
            </a:r>
            <a:r>
              <a:rPr lang="en-AU" dirty="0" err="1"/>
              <a:t>ženy</a:t>
            </a:r>
            <a:r>
              <a:rPr lang="en-AU" dirty="0"/>
              <a:t> </a:t>
            </a:r>
            <a:r>
              <a:rPr lang="en-AU" dirty="0" err="1"/>
              <a:t>stejně</a:t>
            </a:r>
            <a:r>
              <a:rPr lang="en-AU" dirty="0"/>
              <a:t> </a:t>
            </a:r>
            <a:r>
              <a:rPr lang="en-AU" dirty="0" err="1"/>
              <a:t>důležitou</a:t>
            </a:r>
            <a:r>
              <a:rPr lang="en-AU" dirty="0"/>
              <a:t> </a:t>
            </a:r>
            <a:r>
              <a:rPr lang="en-AU" dirty="0" err="1"/>
              <a:t>jako</a:t>
            </a:r>
            <a:r>
              <a:rPr lang="en-AU" dirty="0"/>
              <a:t> pro </a:t>
            </a:r>
            <a:r>
              <a:rPr lang="en-AU" dirty="0" err="1" smtClean="0"/>
              <a:t>muže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64723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je rodina?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Skupina lidí, kde dospělí členové pečují o děti a plní vůči sobě vzájemně základní funkce rodiny</a:t>
            </a:r>
          </a:p>
          <a:p>
            <a:r>
              <a:rPr lang="cs-CZ" dirty="0" smtClean="0"/>
              <a:t>Kulturní univerzálie</a:t>
            </a:r>
          </a:p>
          <a:p>
            <a:r>
              <a:rPr lang="cs-CZ" dirty="0" smtClean="0"/>
              <a:t>Vývoj definice rodiny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6473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Jaké jsou funkce rodiny?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6162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Biologická/reprodukční</a:t>
            </a:r>
          </a:p>
          <a:p>
            <a:r>
              <a:rPr lang="cs-CZ" dirty="0" smtClean="0"/>
              <a:t>Výchovná/socializační</a:t>
            </a:r>
          </a:p>
          <a:p>
            <a:r>
              <a:rPr lang="cs-CZ" dirty="0" smtClean="0"/>
              <a:t>Ekonomická/zabezpečovací</a:t>
            </a:r>
          </a:p>
          <a:p>
            <a:r>
              <a:rPr lang="cs-CZ" dirty="0" smtClean="0"/>
              <a:t>Emocionální, vč. sexuálního vztahu rodičů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Různé definice funkcí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545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Nukleární rodina – rodiče a děti</a:t>
            </a:r>
          </a:p>
          <a:p>
            <a:r>
              <a:rPr lang="cs-CZ" dirty="0" smtClean="0"/>
              <a:t>Rozšířená rodina – další příbuzní</a:t>
            </a:r>
          </a:p>
          <a:p>
            <a:endParaRPr lang="cs-CZ" dirty="0"/>
          </a:p>
          <a:p>
            <a:r>
              <a:rPr lang="cs-CZ" dirty="0" smtClean="0"/>
              <a:t>Orientační rodina – do které jsme se narodili</a:t>
            </a:r>
          </a:p>
          <a:p>
            <a:r>
              <a:rPr lang="cs-CZ" dirty="0" smtClean="0"/>
              <a:t>Referenční rodina – kterou zakládáme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5129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Kdo je </a:t>
            </a:r>
            <a:r>
              <a:rPr lang="cs-CZ" smtClean="0"/>
              <a:t>náš příbuzný?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240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Příbuzenství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Nepokrevní – získané sňatkem nebo sociální akceptací (např. nevlastní otec), kulturní rozdíly</a:t>
            </a:r>
          </a:p>
          <a:p>
            <a:r>
              <a:rPr lang="cs-CZ" dirty="0" smtClean="0"/>
              <a:t>Pokrevní – vztah založený na biologickém/pokrevním poutu</a:t>
            </a:r>
          </a:p>
          <a:p>
            <a:endParaRPr lang="cs-CZ" dirty="0"/>
          </a:p>
          <a:p>
            <a:r>
              <a:rPr lang="cs-CZ" dirty="0" smtClean="0"/>
              <a:t>Ve všech kulturách nejtěsnější vztah matka-dítě, resp. rodiče-dítě.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7633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/>
              <a:t>patrilineární společnost</a:t>
            </a:r>
            <a:r>
              <a:rPr lang="cs-CZ" dirty="0"/>
              <a:t> – dává přednost mužským pokrevním svazkům</a:t>
            </a:r>
          </a:p>
          <a:p>
            <a:r>
              <a:rPr lang="cs-CZ" i="1" dirty="0"/>
              <a:t>matrilineární společnost</a:t>
            </a:r>
            <a:r>
              <a:rPr lang="cs-CZ" dirty="0"/>
              <a:t> – dává přednost ženským pokrevním </a:t>
            </a:r>
            <a:r>
              <a:rPr lang="cs-CZ" dirty="0" smtClean="0"/>
              <a:t>svazkům (indiáni </a:t>
            </a:r>
            <a:r>
              <a:rPr lang="cs-CZ" dirty="0" err="1" smtClean="0"/>
              <a:t>Hopi</a:t>
            </a:r>
            <a:r>
              <a:rPr lang="cs-CZ" dirty="0" smtClean="0"/>
              <a:t>, Irokézové, částečně židovství) – zřejmě vývojově starší</a:t>
            </a:r>
            <a:endParaRPr lang="cs-CZ" dirty="0"/>
          </a:p>
          <a:p>
            <a:r>
              <a:rPr lang="cs-CZ" dirty="0" smtClean="0"/>
              <a:t>naše </a:t>
            </a:r>
            <a:r>
              <a:rPr lang="cs-CZ" dirty="0"/>
              <a:t>společnost staví na patrilineárním vzorci (přejímáme jméno manžela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smtClean="0"/>
              <a:t>Podle typu společnosti se dědí jméno, majetek, postavení, privilegia apod.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287678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94</TotalTime>
  <Words>510</Words>
  <Application>Microsoft Office PowerPoint</Application>
  <PresentationFormat>Předvádění na obrazovce (4:3)</PresentationFormat>
  <Paragraphs>64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Administrativní</vt:lpstr>
      <vt:lpstr>Vybrané kapitoly se sociologie 5</vt:lpstr>
      <vt:lpstr>Snímek 2</vt:lpstr>
      <vt:lpstr>Rodina</vt:lpstr>
      <vt:lpstr>Snímek 4</vt:lpstr>
      <vt:lpstr>Funkce rodiny</vt:lpstr>
      <vt:lpstr>Snímek 6</vt:lpstr>
      <vt:lpstr>Snímek 7</vt:lpstr>
      <vt:lpstr>Příbuzenství</vt:lpstr>
      <vt:lpstr>Snímek 9</vt:lpstr>
      <vt:lpstr>Manželství</vt:lpstr>
      <vt:lpstr>Snímek 11</vt:lpstr>
      <vt:lpstr>Snímek 12</vt:lpstr>
      <vt:lpstr>Zánik manželství</vt:lpstr>
      <vt:lpstr>Druhy partnerství</vt:lpstr>
      <vt:lpstr>Trendy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kapitoly se sociologie 5</dc:title>
  <dc:creator>FFUK</dc:creator>
  <cp:lastModifiedBy>Pazlarova</cp:lastModifiedBy>
  <cp:revision>11</cp:revision>
  <dcterms:created xsi:type="dcterms:W3CDTF">2017-03-20T08:37:17Z</dcterms:created>
  <dcterms:modified xsi:type="dcterms:W3CDTF">2017-03-22T08:58:38Z</dcterms:modified>
</cp:coreProperties>
</file>