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2" r:id="rId5"/>
    <p:sldId id="274" r:id="rId6"/>
    <p:sldId id="281" r:id="rId7"/>
    <p:sldId id="275" r:id="rId8"/>
    <p:sldId id="276" r:id="rId9"/>
    <p:sldId id="277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3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9449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2985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860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1665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7321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3088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585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166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303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4740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9372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C170A39-2DC3-4803-8EBF-23C0C8CCDF60}" type="datetimeFigureOut">
              <a:rPr lang="cs-CZ" smtClean="0"/>
              <a:pPr/>
              <a:t>8.3.2017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B764D6D-5AEC-47D9-8F21-29AB19E29642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9504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kapitoly ze sociologie 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807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Zahájení – přechod od zdvořilé nevšímavosti/nezaostřené interakce k zaostřené interakci („dáme se do řeči“)</a:t>
            </a:r>
          </a:p>
          <a:p>
            <a:r>
              <a:rPr lang="cs-CZ" sz="2400" dirty="0" smtClean="0"/>
              <a:t>Interakce – verbální i neverbální složka v souladu x v rozporu</a:t>
            </a:r>
          </a:p>
          <a:p>
            <a:r>
              <a:rPr lang="cs-CZ" sz="2400" dirty="0" smtClean="0"/>
              <a:t>Orientační body – oddělují epizody zaostřené komunikace</a:t>
            </a:r>
          </a:p>
          <a:p>
            <a:r>
              <a:rPr lang="cs-CZ" sz="2400" dirty="0" smtClean="0"/>
              <a:t>Neformální orientační body – hlouček na večírku</a:t>
            </a:r>
          </a:p>
          <a:p>
            <a:r>
              <a:rPr lang="cs-CZ" sz="2400" dirty="0" smtClean="0"/>
              <a:t>Formální orientační body – zvonění v divadle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95009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prostor při interakci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Kulturní rozdíly</a:t>
            </a:r>
          </a:p>
          <a:p>
            <a:r>
              <a:rPr lang="cs-CZ" sz="2400" dirty="0" smtClean="0"/>
              <a:t>V naší kultuře</a:t>
            </a:r>
          </a:p>
          <a:p>
            <a:r>
              <a:rPr lang="cs-CZ" sz="2400" dirty="0" smtClean="0"/>
              <a:t>- 0,5 m intimní prostor – velmi blízké vztahy dovolující fyzický kontakt (rodiče-děti, partneři)</a:t>
            </a:r>
          </a:p>
          <a:p>
            <a:r>
              <a:rPr lang="cs-CZ" sz="2400" dirty="0" smtClean="0"/>
              <a:t>- 0,5-2 m osobní prostor – přátelé a poměrně dobří známí</a:t>
            </a:r>
          </a:p>
          <a:p>
            <a:r>
              <a:rPr lang="cs-CZ" sz="2400" dirty="0" smtClean="0"/>
              <a:t>- 2-3,5 m společenská vzdálenost – formální interakce</a:t>
            </a:r>
          </a:p>
          <a:p>
            <a:r>
              <a:rPr lang="cs-CZ" sz="2400" dirty="0" smtClean="0"/>
              <a:t>- nad 3,5 m veřejná vzdálenost</a:t>
            </a:r>
          </a:p>
          <a:p>
            <a:r>
              <a:rPr lang="cs-CZ" sz="2400" dirty="0" smtClean="0"/>
              <a:t>Narušení osobního prostoru je vnímáno rušivě</a:t>
            </a:r>
          </a:p>
          <a:p>
            <a:r>
              <a:rPr lang="cs-CZ" sz="2400" dirty="0" smtClean="0"/>
              <a:t>Snaha o vytvoření fyzické hranice (sloupek knih knihovně mezi čtenáři)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475371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Interakce v čase a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Velké kulturní a historické proměny</a:t>
            </a:r>
          </a:p>
          <a:p>
            <a:r>
              <a:rPr lang="cs-CZ" sz="2400" dirty="0" smtClean="0"/>
              <a:t>Veřejné a soukromé části obydlí</a:t>
            </a:r>
          </a:p>
          <a:p>
            <a:r>
              <a:rPr lang="cs-CZ" sz="2400" dirty="0" smtClean="0"/>
              <a:t>Časoprostorové rozdíly – rozdíly v aktivitě v průběhu dne, různé aktivity v různých částech města, aktivita den-noc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23093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minule skončili?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znamená sociální stratifikace?</a:t>
            </a:r>
          </a:p>
          <a:p>
            <a:r>
              <a:rPr lang="cs-CZ" dirty="0" smtClean="0"/>
              <a:t>Jaké stratifikační systémy si pamatujete?</a:t>
            </a:r>
          </a:p>
          <a:p>
            <a:r>
              <a:rPr lang="cs-CZ" dirty="0" smtClean="0"/>
              <a:t>Co je sociální mobilita?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34010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interakce jako před zkoumání </a:t>
            </a:r>
            <a:r>
              <a:rPr lang="cs-CZ" dirty="0" err="1"/>
              <a:t>sg</a:t>
            </a:r>
            <a:r>
              <a:rPr lang="cs-CZ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360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by na této situaci zkoumala</a:t>
            </a:r>
          </a:p>
          <a:p>
            <a:r>
              <a:rPr lang="cs-CZ" sz="3200" dirty="0" smtClean="0"/>
              <a:t>Psychologie</a:t>
            </a:r>
          </a:p>
          <a:p>
            <a:r>
              <a:rPr lang="cs-CZ" sz="3200" dirty="0" smtClean="0"/>
              <a:t>Pedagogika</a:t>
            </a:r>
          </a:p>
          <a:p>
            <a:r>
              <a:rPr lang="cs-CZ" sz="3200" dirty="0" smtClean="0"/>
              <a:t>Sociální práce</a:t>
            </a:r>
          </a:p>
          <a:p>
            <a:r>
              <a:rPr lang="cs-CZ" sz="3200" dirty="0" smtClean="0"/>
              <a:t>Sociologie? </a:t>
            </a:r>
            <a:endParaRPr lang="cs-CZ" sz="3200" dirty="0"/>
          </a:p>
        </p:txBody>
      </p:sp>
      <p:pic>
        <p:nvPicPr>
          <p:cNvPr id="1026" name="Picture 2" descr="Výsledek obrázku pro meeting on the stre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82" y="1602730"/>
            <a:ext cx="3928055" cy="44558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3764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každodennosti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Zkoumání každodenních sociálních interakcí přináší informace o nás i společnosti</a:t>
            </a:r>
          </a:p>
          <a:p>
            <a:r>
              <a:rPr lang="cs-CZ" sz="2800" dirty="0" smtClean="0"/>
              <a:t>Zvyklosti tvoří valnou část naší sociální aktivity </a:t>
            </a:r>
          </a:p>
          <a:p>
            <a:r>
              <a:rPr lang="cs-CZ" sz="2800" dirty="0" smtClean="0"/>
              <a:t>„stejně jako obvykle“</a:t>
            </a:r>
          </a:p>
          <a:p>
            <a:r>
              <a:rPr lang="cs-CZ" sz="2800" dirty="0" smtClean="0"/>
              <a:t>Každodenní zvyky a interakce utvářejí a strukturují naše chování</a:t>
            </a:r>
          </a:p>
          <a:p>
            <a:r>
              <a:rPr lang="cs-CZ" sz="2800" dirty="0" smtClean="0"/>
              <a:t>Studium interakcí osvětluje společenské systémy a instituce </a:t>
            </a:r>
            <a:r>
              <a:rPr lang="cs-CZ" sz="2800" i="1" dirty="0" smtClean="0"/>
              <a:t>(např. zdvořilá nevšímavost)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212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příklady „stejně jako obvykle“ vás napadají? 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 pohledem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Neverbální komunikace je forma sociální interakce</a:t>
            </a:r>
          </a:p>
          <a:p>
            <a:r>
              <a:rPr lang="cs-CZ" sz="2400" dirty="0" smtClean="0"/>
              <a:t>Vrozené univerzálie vs. kulturní odlišnosti</a:t>
            </a:r>
          </a:p>
          <a:p>
            <a:r>
              <a:rPr lang="cs-CZ" sz="2400" dirty="0" smtClean="0"/>
              <a:t>Univerzálie – štěstí, smutek, hněv, znechucení, strach, překvapení (experimenty na Nové Guineji a s hluchoslepými dětmi)</a:t>
            </a:r>
          </a:p>
          <a:p>
            <a:r>
              <a:rPr lang="cs-CZ" sz="2400" dirty="0" smtClean="0"/>
              <a:t>Vs. kulturní odlišnosti – všichni se smějí, ale každý jinak a v jiném kontextu</a:t>
            </a:r>
          </a:p>
          <a:p>
            <a:r>
              <a:rPr lang="cs-CZ" sz="2400" dirty="0" smtClean="0"/>
              <a:t>Gesta a postoje těla kulturně podmíněné (bulharské ano/ne, pozdravy)</a:t>
            </a:r>
          </a:p>
          <a:p>
            <a:r>
              <a:rPr lang="cs-CZ" sz="2400" dirty="0" smtClean="0"/>
              <a:t>Neverbální komunikace může podpořit nebo zpochybnit verbální projev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2530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 a </a:t>
            </a:r>
            <a:r>
              <a:rPr lang="cs-CZ" dirty="0" err="1" smtClean="0"/>
              <a:t>sg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Řeč je základem společenského života</a:t>
            </a:r>
          </a:p>
          <a:p>
            <a:r>
              <a:rPr lang="cs-CZ" sz="2400" dirty="0" err="1" smtClean="0"/>
              <a:t>Sg</a:t>
            </a:r>
            <a:r>
              <a:rPr lang="cs-CZ" sz="2400" dirty="0" smtClean="0"/>
              <a:t>. zkoumá, jak lidé používají jazyk:</a:t>
            </a:r>
          </a:p>
          <a:p>
            <a:r>
              <a:rPr lang="cs-CZ" sz="2400" i="1" dirty="0" smtClean="0"/>
              <a:t>Společenský kontext </a:t>
            </a:r>
            <a:r>
              <a:rPr lang="cs-CZ" sz="2400" dirty="0" smtClean="0"/>
              <a:t>(A: Mám syna. B:OK. A: Mám taky psa. B: Tak to lituji)</a:t>
            </a:r>
          </a:p>
          <a:p>
            <a:r>
              <a:rPr lang="cs-CZ" sz="2400" i="1" dirty="0" smtClean="0"/>
              <a:t>Sdílené znalosti </a:t>
            </a:r>
            <a:r>
              <a:rPr lang="cs-CZ" sz="2400" dirty="0" smtClean="0"/>
              <a:t>(Co jsi včera dělal?) Slova nemají přesný význam, reagujeme na nevyslovené předpoklady </a:t>
            </a:r>
          </a:p>
          <a:p>
            <a:r>
              <a:rPr lang="cs-CZ" sz="2400" i="1" dirty="0" smtClean="0"/>
              <a:t>Formy rozhovoru </a:t>
            </a:r>
            <a:r>
              <a:rPr lang="cs-CZ" sz="2400" dirty="0" smtClean="0"/>
              <a:t>reálné rozhovory jsou útržkovité, zajíkavé, gramaticky nesprávné vs. psaný text</a:t>
            </a:r>
          </a:p>
          <a:p>
            <a:endParaRPr lang="cs-CZ" sz="2400" i="1" dirty="0" smtClean="0"/>
          </a:p>
          <a:p>
            <a:r>
              <a:rPr lang="cs-CZ" sz="2400" i="1" dirty="0" smtClean="0"/>
              <a:t>Více např. </a:t>
            </a:r>
            <a:r>
              <a:rPr lang="cs-CZ" sz="2400" i="1" dirty="0" err="1" smtClean="0"/>
              <a:t>Erving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Goffman</a:t>
            </a:r>
            <a:r>
              <a:rPr lang="cs-CZ" sz="2400" i="1" dirty="0" smtClean="0"/>
              <a:t> a Harold </a:t>
            </a:r>
            <a:r>
              <a:rPr lang="cs-CZ" sz="2400" i="1" dirty="0" err="1" smtClean="0"/>
              <a:t>Garfinkel</a:t>
            </a:r>
            <a:endParaRPr lang="cs-CZ" sz="2400" i="1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159671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Intenzita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 smtClean="0"/>
              <a:t>Zdvořilá nevšímavost </a:t>
            </a:r>
            <a:r>
              <a:rPr lang="cs-CZ" sz="2400" dirty="0" smtClean="0"/>
              <a:t>– druhého registrujeme a neverbálně dáváme najevo, že se nepodezíráme ze špatných úmyslů (vzájemné míjení na ulici, v dopravním prostředku)</a:t>
            </a:r>
          </a:p>
          <a:p>
            <a:r>
              <a:rPr lang="cs-CZ" sz="2400" i="1" dirty="0" smtClean="0"/>
              <a:t>Nezaostřená interakce </a:t>
            </a:r>
            <a:r>
              <a:rPr lang="cs-CZ" sz="2400" dirty="0" smtClean="0"/>
              <a:t>– ve větší skupině lidí dáváme najevo vědomí vzájemné přítomnosti. Neverbálně na druhé reagujeme vzezřením, pohyby, postojem, mimikou. Vzbuzujeme dojem. </a:t>
            </a:r>
          </a:p>
          <a:p>
            <a:r>
              <a:rPr lang="cs-CZ" sz="2400" i="1" dirty="0" smtClean="0"/>
              <a:t>Zaostřená interakce – „setkání“ </a:t>
            </a:r>
            <a:r>
              <a:rPr lang="cs-CZ" sz="2400" dirty="0" smtClean="0"/>
              <a:t>s druhými, kdy vzájemně sledujeme reakce a dochází k interakci, která má také částečně ritualizovanou podobu.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36602505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3447</TotalTime>
  <Words>491</Words>
  <Application>Microsoft Office PowerPoint</Application>
  <PresentationFormat>Vlastní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Retrospektiva</vt:lpstr>
      <vt:lpstr>Vybrané kapitoly ze sociologie 4</vt:lpstr>
      <vt:lpstr>Kde jsme minule skončili?</vt:lpstr>
      <vt:lpstr>Sociální interakce jako před zkoumání sg.</vt:lpstr>
      <vt:lpstr>Snímek 4</vt:lpstr>
      <vt:lpstr>Studium každodennosti</vt:lpstr>
      <vt:lpstr>Snímek 6</vt:lpstr>
      <vt:lpstr>Neverbální komunikace pohledem sg.</vt:lpstr>
      <vt:lpstr>Verbální komunikace a sg.</vt:lpstr>
      <vt:lpstr>Intenzita interakce</vt:lpstr>
      <vt:lpstr>Setkání</vt:lpstr>
      <vt:lpstr>Osobní prostor při interakci</vt:lpstr>
      <vt:lpstr>Interakce v čase a prostoru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kapitoly ze sociologie 2</dc:title>
  <dc:creator>FFUK</dc:creator>
  <cp:lastModifiedBy>Pazlarova</cp:lastModifiedBy>
  <cp:revision>32</cp:revision>
  <dcterms:created xsi:type="dcterms:W3CDTF">2017-01-26T13:54:20Z</dcterms:created>
  <dcterms:modified xsi:type="dcterms:W3CDTF">2017-03-08T07:28:46Z</dcterms:modified>
</cp:coreProperties>
</file>