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86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80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0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02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54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8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06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52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17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51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37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D64344-5720-451D-96E9-0EB41FCD4D85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B63E71-8D61-4555-AD82-A90FD34988B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52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245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Dětství</a:t>
            </a:r>
            <a:r>
              <a:rPr lang="cs-CZ" dirty="0" smtClean="0"/>
              <a:t> – poměrně nový koncept , děti bývaly malí dospělí, změna po průmyslové revoluci</a:t>
            </a:r>
          </a:p>
          <a:p>
            <a:r>
              <a:rPr lang="cs-CZ" dirty="0" smtClean="0"/>
              <a:t>Moderní společnosti jsou pedocentrické (orientované na dítě)</a:t>
            </a:r>
          </a:p>
          <a:p>
            <a:r>
              <a:rPr lang="cs-CZ" b="1" dirty="0" smtClean="0"/>
              <a:t>Dospívání </a:t>
            </a:r>
            <a:r>
              <a:rPr lang="cs-CZ" dirty="0" smtClean="0"/>
              <a:t>– univerzální biologické změny </a:t>
            </a:r>
            <a:r>
              <a:rPr lang="cs-CZ" dirty="0" err="1" smtClean="0"/>
              <a:t>vs.odlišná</a:t>
            </a:r>
            <a:r>
              <a:rPr lang="cs-CZ" dirty="0" smtClean="0"/>
              <a:t> reakce společnosti</a:t>
            </a:r>
          </a:p>
          <a:p>
            <a:r>
              <a:rPr lang="cs-CZ" dirty="0" smtClean="0"/>
              <a:t>V moderních společnostech obtížné a dlouhé období, chybí přechodové rituály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913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Mladý dospělý </a:t>
            </a:r>
            <a:r>
              <a:rPr lang="cs-CZ" dirty="0" smtClean="0"/>
              <a:t>–„vynořující se dospělost“(</a:t>
            </a:r>
            <a:r>
              <a:rPr lang="cs-CZ" dirty="0" err="1" smtClean="0"/>
              <a:t>emerging</a:t>
            </a:r>
            <a:r>
              <a:rPr lang="cs-CZ" dirty="0" smtClean="0"/>
              <a:t> </a:t>
            </a:r>
            <a:r>
              <a:rPr lang="cs-CZ" dirty="0" err="1" smtClean="0"/>
              <a:t>adulthood</a:t>
            </a:r>
            <a:r>
              <a:rPr lang="cs-CZ" dirty="0" smtClean="0"/>
              <a:t>) </a:t>
            </a:r>
          </a:p>
          <a:p>
            <a:r>
              <a:rPr lang="cs-CZ" b="1" dirty="0" smtClean="0"/>
              <a:t>Střední věk – </a:t>
            </a:r>
            <a:r>
              <a:rPr lang="cs-CZ" dirty="0" smtClean="0"/>
              <a:t>očekávání vysokého věku x vysoká úmrtnost dříve</a:t>
            </a:r>
          </a:p>
          <a:p>
            <a:r>
              <a:rPr lang="cs-CZ" dirty="0" smtClean="0"/>
              <a:t>Větší zátěž – užší sociální sítě, teror příležitostí (partner, práce..), krize středního věku</a:t>
            </a:r>
          </a:p>
          <a:p>
            <a:r>
              <a:rPr lang="cs-CZ" b="1" dirty="0" smtClean="0"/>
              <a:t>Stáří </a:t>
            </a:r>
            <a:r>
              <a:rPr lang="cs-CZ" dirty="0" smtClean="0"/>
              <a:t>– úcta v tradičních společnostech </a:t>
            </a:r>
            <a:r>
              <a:rPr lang="cs-CZ" dirty="0" err="1" smtClean="0"/>
              <a:t>vs.ztráta</a:t>
            </a:r>
            <a:r>
              <a:rPr lang="cs-CZ" dirty="0" smtClean="0"/>
              <a:t> autority v moderních spol.</a:t>
            </a:r>
          </a:p>
          <a:p>
            <a:r>
              <a:rPr lang="cs-CZ" dirty="0" smtClean="0"/>
              <a:t>- kvalita života ve stáří</a:t>
            </a:r>
          </a:p>
          <a:p>
            <a:r>
              <a:rPr lang="cs-CZ" b="1" dirty="0" smtClean="0"/>
              <a:t>Smrt</a:t>
            </a:r>
            <a:r>
              <a:rPr lang="cs-CZ" dirty="0" smtClean="0"/>
              <a:t> – dříve smrt viditelnější vs. „vytěsněná smrt“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39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Rozmanitost kultur vs. Kulturní univerzálie</a:t>
            </a:r>
          </a:p>
          <a:p>
            <a:r>
              <a:rPr lang="cs-CZ" dirty="0" smtClean="0"/>
              <a:t>Kulturní univerzálie – společné znaky, které nacházíme v (téměř) všech kulturách. </a:t>
            </a:r>
          </a:p>
          <a:p>
            <a:endParaRPr lang="cs-CZ" dirty="0" smtClean="0"/>
          </a:p>
          <a:p>
            <a:r>
              <a:rPr lang="cs-CZ" dirty="0" smtClean="0"/>
              <a:t>Jaké znáte kulturní univerzálie?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144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univerzálie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Jazyk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Manželství</a:t>
            </a:r>
          </a:p>
          <a:p>
            <a:r>
              <a:rPr lang="cs-CZ" dirty="0" smtClean="0"/>
              <a:t>Náboženské rituály</a:t>
            </a:r>
          </a:p>
          <a:p>
            <a:r>
              <a:rPr lang="cs-CZ" dirty="0" smtClean="0"/>
              <a:t>Majetková práva</a:t>
            </a:r>
          </a:p>
          <a:p>
            <a:r>
              <a:rPr lang="cs-CZ" dirty="0" smtClean="0"/>
              <a:t>Zákaz incestu</a:t>
            </a:r>
          </a:p>
          <a:p>
            <a:r>
              <a:rPr lang="cs-CZ" dirty="0" smtClean="0"/>
              <a:t>Umění</a:t>
            </a:r>
          </a:p>
          <a:p>
            <a:r>
              <a:rPr lang="cs-CZ" dirty="0" smtClean="0"/>
              <a:t>Tanec</a:t>
            </a:r>
          </a:p>
          <a:p>
            <a:r>
              <a:rPr lang="cs-CZ" dirty="0" smtClean="0"/>
              <a:t>Zdobení těla</a:t>
            </a:r>
          </a:p>
          <a:p>
            <a:r>
              <a:rPr lang="cs-CZ" dirty="0" smtClean="0"/>
              <a:t>Hry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84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Dávání darů</a:t>
            </a:r>
          </a:p>
          <a:p>
            <a:r>
              <a:rPr lang="cs-CZ" dirty="0" smtClean="0"/>
              <a:t>Žertování </a:t>
            </a:r>
          </a:p>
          <a:p>
            <a:r>
              <a:rPr lang="cs-CZ" dirty="0" smtClean="0"/>
              <a:t>Hygienická pravidla</a:t>
            </a:r>
          </a:p>
          <a:p>
            <a:endParaRPr lang="cs-CZ" dirty="0" smtClean="0"/>
          </a:p>
          <a:p>
            <a:r>
              <a:rPr lang="cs-CZ" dirty="0" smtClean="0"/>
              <a:t>Velká variabilita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655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prostřednictvím jazyka – kulturní atribut člověka</a:t>
            </a:r>
          </a:p>
          <a:p>
            <a:r>
              <a:rPr lang="cs-CZ" dirty="0" smtClean="0"/>
              <a:t>Omezené jazykové schopnosti některých vyšších živočichů – primáti (</a:t>
            </a:r>
            <a:r>
              <a:rPr lang="cs-CZ" dirty="0" err="1" smtClean="0"/>
              <a:t>Washoe</a:t>
            </a:r>
            <a:r>
              <a:rPr lang="cs-CZ" dirty="0" smtClean="0"/>
              <a:t>, Nim – znaková řeč)</a:t>
            </a:r>
          </a:p>
          <a:p>
            <a:r>
              <a:rPr lang="cs-CZ" dirty="0" smtClean="0"/>
              <a:t>Písmo – vynález písma - milník v dějinách, forma ukládání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763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Hmotná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Hmotné předměty – např. nástroje, obydlí</a:t>
            </a:r>
          </a:p>
          <a:p>
            <a:r>
              <a:rPr lang="cs-CZ" dirty="0" smtClean="0"/>
              <a:t>Typy chování – např. oblékání, pracovní postupy</a:t>
            </a:r>
          </a:p>
          <a:p>
            <a:r>
              <a:rPr lang="cs-CZ" dirty="0" smtClean="0"/>
              <a:t>Sémiotické systémy (neverbální kulturní významy) – umístění budov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996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Lovci a sběrači </a:t>
            </a:r>
            <a:r>
              <a:rPr lang="cs-CZ" dirty="0" smtClean="0"/>
              <a:t>– nejstarší typ lidské spol., dodnes v odlehlých částech světa, většina pohlcena, zničena</a:t>
            </a:r>
          </a:p>
          <a:p>
            <a:r>
              <a:rPr lang="cs-CZ" dirty="0" smtClean="0"/>
              <a:t>Malá míra nerovnosti, neustále v pohybu – omezená možnost hromadění majetku, rozdíly vyplývají z věku  a pohlaví </a:t>
            </a:r>
          </a:p>
          <a:p>
            <a:r>
              <a:rPr lang="cs-CZ" dirty="0" smtClean="0"/>
              <a:t>Převládá participace, společné rozhodování, proměnlivé složení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226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Pastevci a zemědělci </a:t>
            </a:r>
            <a:r>
              <a:rPr lang="cs-CZ" dirty="0" smtClean="0"/>
              <a:t>– 20tis.l.př.n.l. začátek chovu </a:t>
            </a:r>
            <a:r>
              <a:rPr lang="cs-CZ" dirty="0" err="1" smtClean="0"/>
              <a:t>domestikovavých</a:t>
            </a:r>
            <a:r>
              <a:rPr lang="cs-CZ" dirty="0" smtClean="0"/>
              <a:t> zvířat a obdělávání polí</a:t>
            </a:r>
          </a:p>
          <a:p>
            <a:r>
              <a:rPr lang="cs-CZ" i="1" dirty="0" smtClean="0"/>
              <a:t>Pastevci </a:t>
            </a:r>
            <a:r>
              <a:rPr lang="cs-CZ" dirty="0" smtClean="0"/>
              <a:t>– dnes Afrika, Střední Východ, </a:t>
            </a:r>
            <a:r>
              <a:rPr lang="cs-CZ" dirty="0" err="1" smtClean="0"/>
              <a:t>Stř.Asie</a:t>
            </a:r>
            <a:r>
              <a:rPr lang="cs-CZ" dirty="0" smtClean="0"/>
              <a:t>, kočovný způsob života, hromadění statků limitované</a:t>
            </a:r>
          </a:p>
          <a:p>
            <a:r>
              <a:rPr lang="cs-CZ" dirty="0" smtClean="0"/>
              <a:t>Díky přesunům kontakt s jinými skupinami, některé mírumilovné, jiné bojovné, větší mocenská a majetková nerovnost, velká osobní moc vůdců </a:t>
            </a:r>
          </a:p>
          <a:p>
            <a:r>
              <a:rPr lang="cs-CZ" i="1" dirty="0" smtClean="0"/>
              <a:t>Zemědělci</a:t>
            </a:r>
            <a:r>
              <a:rPr lang="cs-CZ" dirty="0" smtClean="0"/>
              <a:t> – nejprve obdělávání malých zahrad (</a:t>
            </a:r>
            <a:r>
              <a:rPr lang="cs-CZ" dirty="0" err="1" smtClean="0"/>
              <a:t>hortikultura</a:t>
            </a:r>
            <a:r>
              <a:rPr lang="cs-CZ" dirty="0" smtClean="0"/>
              <a:t>) jednoduchými nástroji, usedlý způsob života, stálejší přísun potravy, větší komunity, větší hromadění statků, pravidelné obchodní a politické vztahy s jinými osídleními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824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státy – neprůmyslové civilizace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6.tis.př.n.l. společnosti rozsáhlejší než všechny předtím(Čína, Řím, Japonsko, Aztékové, </a:t>
            </a:r>
            <a:r>
              <a:rPr lang="cs-CZ" dirty="0" err="1" smtClean="0"/>
              <a:t>Mayové</a:t>
            </a:r>
            <a:endParaRPr lang="cs-CZ" dirty="0" smtClean="0"/>
          </a:p>
          <a:p>
            <a:r>
              <a:rPr lang="cs-CZ" dirty="0" smtClean="0"/>
              <a:t>Rozvoj měst, výrazné </a:t>
            </a:r>
            <a:r>
              <a:rPr lang="cs-CZ" dirty="0" err="1" smtClean="0"/>
              <a:t>spol.nerovnosti</a:t>
            </a:r>
            <a:r>
              <a:rPr lang="cs-CZ" dirty="0" smtClean="0"/>
              <a:t>, rozvoj písma, vědy, kultury, koordinovanější vládní formy.</a:t>
            </a:r>
          </a:p>
          <a:p>
            <a:r>
              <a:rPr lang="cs-CZ" dirty="0" smtClean="0"/>
              <a:t>Komplikovanější dělba práce, specializovaná povolání (vojáci, kupci), třídní rozdělení společnosti, otrokářství</a:t>
            </a:r>
          </a:p>
          <a:p>
            <a:r>
              <a:rPr lang="cs-CZ" dirty="0" smtClean="0"/>
              <a:t>Počátky mechanizace</a:t>
            </a:r>
          </a:p>
          <a:p>
            <a:r>
              <a:rPr lang="cs-CZ" dirty="0" smtClean="0"/>
              <a:t>Postupně vymizely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98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jsme minule skončili?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sociologie a k čemu nám může být?</a:t>
            </a:r>
          </a:p>
          <a:p>
            <a:r>
              <a:rPr lang="cs-CZ" dirty="0" smtClean="0"/>
              <a:t>Kdo přišel s pojmem sociologie?</a:t>
            </a:r>
          </a:p>
          <a:p>
            <a:r>
              <a:rPr lang="cs-CZ" dirty="0" smtClean="0"/>
              <a:t>Který se </a:t>
            </a:r>
            <a:r>
              <a:rPr lang="cs-CZ" dirty="0" err="1" smtClean="0"/>
              <a:t>sg</a:t>
            </a:r>
            <a:r>
              <a:rPr lang="cs-CZ" dirty="0" smtClean="0"/>
              <a:t>. klasiků se jako první zabýval  tématem sebevraždy?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388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státy – průmyslové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Industrializace – průmyslová revoluce – změna způsobu získávání obživy, ubývá pracovníků v zemědělství</a:t>
            </a:r>
          </a:p>
          <a:p>
            <a:r>
              <a:rPr lang="cs-CZ" dirty="0" smtClean="0"/>
              <a:t>Urbanizace </a:t>
            </a:r>
          </a:p>
          <a:p>
            <a:r>
              <a:rPr lang="cs-CZ" dirty="0" smtClean="0"/>
              <a:t>Vznik velkých organizací – firmy, úřady</a:t>
            </a:r>
          </a:p>
          <a:p>
            <a:r>
              <a:rPr lang="cs-CZ" dirty="0" smtClean="0"/>
              <a:t>Komplexní politické systémy – vznik národních států, rozsáhlé pravomoci státu, intervence do osobního a rodinného života</a:t>
            </a:r>
          </a:p>
          <a:p>
            <a:r>
              <a:rPr lang="cs-CZ" dirty="0" smtClean="0"/>
              <a:t>Vy/Zneužití pokroku k vojenským účelům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586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Rostoucí vzájemná závislost lidí ve světové společnosti</a:t>
            </a:r>
          </a:p>
          <a:p>
            <a:r>
              <a:rPr lang="cs-CZ" dirty="0" smtClean="0"/>
              <a:t>Žádná země již není oddělená od ostatních</a:t>
            </a:r>
          </a:p>
          <a:p>
            <a:r>
              <a:rPr lang="cs-CZ" dirty="0" smtClean="0"/>
              <a:t>Přináší výhody i rizika</a:t>
            </a:r>
          </a:p>
          <a:p>
            <a:r>
              <a:rPr lang="cs-CZ" dirty="0" smtClean="0"/>
              <a:t>Procesy globalizace patří k nejvýznamnějším společenským změnám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62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současných společností se liší od těch tradičních, které převládaly po tisíciletí</a:t>
            </a:r>
          </a:p>
          <a:p>
            <a:r>
              <a:rPr lang="cs-CZ" dirty="0" smtClean="0"/>
              <a:t>Přetrvává velká kulturní rozmanitost uvnitř i mezi společnostmi</a:t>
            </a:r>
          </a:p>
          <a:p>
            <a:r>
              <a:rPr lang="cs-CZ" dirty="0" smtClean="0"/>
              <a:t>Lidé se v mnohém shodují </a:t>
            </a:r>
            <a:r>
              <a:rPr lang="cs-CZ" dirty="0" err="1" smtClean="0"/>
              <a:t>vs.jsme</a:t>
            </a:r>
            <a:r>
              <a:rPr lang="cs-CZ" dirty="0" smtClean="0"/>
              <a:t> hluboce ovlivněni společností, ve které žijeme</a:t>
            </a:r>
          </a:p>
          <a:p>
            <a:r>
              <a:rPr lang="cs-CZ" dirty="0" smtClean="0"/>
              <a:t>Navzdory rostoucí globalizaci není svět jednotný, existují </a:t>
            </a:r>
            <a:r>
              <a:rPr lang="cs-CZ" smtClean="0"/>
              <a:t>velké nerovnosti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07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Kultura, společnost a jedinec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pojmy v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Kultura</a:t>
            </a:r>
            <a:r>
              <a:rPr lang="cs-CZ" dirty="0" smtClean="0"/>
              <a:t> je tvořena hodnotami, normami a hmotnými statky</a:t>
            </a:r>
          </a:p>
          <a:p>
            <a:endParaRPr lang="cs-CZ" dirty="0" smtClean="0"/>
          </a:p>
          <a:p>
            <a:r>
              <a:rPr lang="cs-CZ" dirty="0" smtClean="0"/>
              <a:t>Jakými hodnotami, normami a statky je tvořena naše kultura?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04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Společnost</a:t>
            </a:r>
            <a:r>
              <a:rPr lang="cs-CZ" dirty="0" smtClean="0"/>
              <a:t> je systém vzájemných vztahů spojujících jednotlivce</a:t>
            </a:r>
          </a:p>
          <a:p>
            <a:r>
              <a:rPr lang="cs-CZ" dirty="0" smtClean="0"/>
              <a:t>Úzký vztah mezi kulturou a společností, jedno bez druhého neexistuje</a:t>
            </a:r>
          </a:p>
          <a:p>
            <a:r>
              <a:rPr lang="cs-CZ" dirty="0" smtClean="0"/>
              <a:t>Bez kultury nejme lidmi.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02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Rozmanitost kultur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Hodnoty a normy různých kultur jsou rozmanité</a:t>
            </a:r>
          </a:p>
          <a:p>
            <a:r>
              <a:rPr lang="cs-CZ" dirty="0" smtClean="0"/>
              <a:t>Malá společenství </a:t>
            </a:r>
            <a:r>
              <a:rPr lang="cs-CZ" dirty="0" err="1" smtClean="0"/>
              <a:t>homogenější</a:t>
            </a:r>
            <a:r>
              <a:rPr lang="cs-CZ" dirty="0" smtClean="0"/>
              <a:t>, velké společnosti vnitřně rozmanité - subkultury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Jaké znáte kulturní odlišnosti?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35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identita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Každá kultura má jedinečné vzorce chování</a:t>
            </a:r>
          </a:p>
          <a:p>
            <a:r>
              <a:rPr lang="cs-CZ" dirty="0" smtClean="0"/>
              <a:t>Studie </a:t>
            </a:r>
            <a:r>
              <a:rPr lang="cs-CZ" dirty="0" err="1" smtClean="0"/>
              <a:t>Načiremů</a:t>
            </a:r>
            <a:r>
              <a:rPr lang="cs-CZ" dirty="0" smtClean="0"/>
              <a:t> </a:t>
            </a:r>
            <a:r>
              <a:rPr lang="cs-CZ" dirty="0" err="1" smtClean="0"/>
              <a:t>Horace</a:t>
            </a:r>
            <a:r>
              <a:rPr lang="cs-CZ" dirty="0" smtClean="0"/>
              <a:t> </a:t>
            </a:r>
            <a:r>
              <a:rPr lang="cs-CZ" dirty="0" err="1" smtClean="0"/>
              <a:t>Minera</a:t>
            </a:r>
            <a:r>
              <a:rPr lang="cs-CZ" dirty="0" smtClean="0"/>
              <a:t> (1956)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Chování a praktiky nelze pochopit odděleně od celé kultury x vlastní významy a hodnoty </a:t>
            </a:r>
            <a:r>
              <a:rPr lang="cs-CZ" dirty="0" err="1" smtClean="0"/>
              <a:t>sogiologa</a:t>
            </a:r>
            <a:endParaRPr lang="cs-CZ" dirty="0" smtClean="0"/>
          </a:p>
          <a:p>
            <a:r>
              <a:rPr lang="cs-CZ" dirty="0" err="1" smtClean="0"/>
              <a:t>Etnocentrismus</a:t>
            </a:r>
            <a:r>
              <a:rPr lang="cs-CZ" dirty="0" smtClean="0"/>
              <a:t> – posuzování jiných kultur podle našich vlastních měřítek – snaha o minimalizaci v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39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začlenění do společnosti </a:t>
            </a:r>
          </a:p>
          <a:p>
            <a:r>
              <a:rPr lang="cs-CZ" dirty="0" smtClean="0"/>
              <a:t>Nejen pasivní příjem, ale aktivní účast</a:t>
            </a:r>
          </a:p>
          <a:p>
            <a:r>
              <a:rPr lang="cs-CZ" dirty="0" smtClean="0"/>
              <a:t>Socializace vytváří vazby mezi generacemi</a:t>
            </a:r>
          </a:p>
          <a:p>
            <a:r>
              <a:rPr lang="cs-CZ" dirty="0" smtClean="0"/>
              <a:t>Socializace trvá celý život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718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vrozené a co je dáno výchovou?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Nesocializované děti – „chlapec z </a:t>
            </a:r>
            <a:r>
              <a:rPr lang="cs-CZ" dirty="0" err="1" smtClean="0"/>
              <a:t>Aveyronu</a:t>
            </a:r>
            <a:r>
              <a:rPr lang="cs-CZ" dirty="0" smtClean="0"/>
              <a:t>“, „Genie z Kalifornie“</a:t>
            </a:r>
          </a:p>
          <a:p>
            <a:r>
              <a:rPr lang="cs-CZ" dirty="0" smtClean="0"/>
              <a:t>„kritická období“ pro učení</a:t>
            </a:r>
          </a:p>
          <a:p>
            <a:r>
              <a:rPr lang="cs-CZ" dirty="0" smtClean="0"/>
              <a:t>Socializace probíhá v kontaktu s lidmi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525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Rané fáze socializace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Reakce novorozence na známý hlas</a:t>
            </a:r>
          </a:p>
          <a:p>
            <a:r>
              <a:rPr lang="cs-CZ" dirty="0" smtClean="0"/>
              <a:t>Reakce na lidskou tvář</a:t>
            </a:r>
          </a:p>
          <a:p>
            <a:r>
              <a:rPr lang="cs-CZ" dirty="0" smtClean="0"/>
              <a:t>Úsměv a pláč – univerzální vs. velké kulturní rozdíly</a:t>
            </a:r>
          </a:p>
          <a:p>
            <a:r>
              <a:rPr lang="cs-CZ" dirty="0" smtClean="0"/>
              <a:t>Vazba na pečující osobu – univerzální vs. různé projevy</a:t>
            </a:r>
          </a:p>
          <a:p>
            <a:r>
              <a:rPr lang="cs-CZ" dirty="0" smtClean="0"/>
              <a:t>Projevy pečujících osob – různé na stejné reakce</a:t>
            </a:r>
          </a:p>
          <a:p>
            <a:endParaRPr lang="cs-CZ" dirty="0" smtClean="0"/>
          </a:p>
          <a:p>
            <a:r>
              <a:rPr lang="cs-CZ" dirty="0" smtClean="0"/>
              <a:t>Narušení procesu socializace – deprivace, trauma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3384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</TotalTime>
  <Words>810</Words>
  <Application>Microsoft Office PowerPoint</Application>
  <PresentationFormat>Širokoúhlá obrazovka</PresentationFormat>
  <Paragraphs>114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Calibri</vt:lpstr>
      <vt:lpstr>Calibri Light</vt:lpstr>
      <vt:lpstr>Retrospektiva</vt:lpstr>
      <vt:lpstr>Vybrané kapitoly ze sociologie 2</vt:lpstr>
      <vt:lpstr>Kde jsme minule skončili?</vt:lpstr>
      <vt:lpstr>Kultura, společnost a jedinec</vt:lpstr>
      <vt:lpstr>Prezentace aplikace PowerPoint</vt:lpstr>
      <vt:lpstr>Rozmanitost kultur</vt:lpstr>
      <vt:lpstr>Kulturní identita </vt:lpstr>
      <vt:lpstr>Socializace</vt:lpstr>
      <vt:lpstr>Co je vrozené a co je dáno výchovou? </vt:lpstr>
      <vt:lpstr>Rané fáze socializace</vt:lpstr>
      <vt:lpstr>Životní cyklus</vt:lpstr>
      <vt:lpstr>Prezentace aplikace PowerPoint</vt:lpstr>
      <vt:lpstr>Typy společností</vt:lpstr>
      <vt:lpstr>Kulturní univerzálie</vt:lpstr>
      <vt:lpstr>Prezentace aplikace PowerPoint</vt:lpstr>
      <vt:lpstr>Jazyk</vt:lpstr>
      <vt:lpstr>Hmotná kultura</vt:lpstr>
      <vt:lpstr>Typy společností</vt:lpstr>
      <vt:lpstr>Prezentace aplikace PowerPoint</vt:lpstr>
      <vt:lpstr>Tradiční státy – neprůmyslové civilizace</vt:lpstr>
      <vt:lpstr>Moderní státy – průmyslové společnosti</vt:lpstr>
      <vt:lpstr>Globalizace</vt:lpstr>
      <vt:lpstr>Shrnutí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FFUK</dc:creator>
  <cp:lastModifiedBy>FFUK</cp:lastModifiedBy>
  <cp:revision>4</cp:revision>
  <dcterms:created xsi:type="dcterms:W3CDTF">2017-01-26T13:50:24Z</dcterms:created>
  <dcterms:modified xsi:type="dcterms:W3CDTF">2017-01-26T14:04:07Z</dcterms:modified>
</cp:coreProperties>
</file>