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81" r:id="rId4"/>
    <p:sldId id="279" r:id="rId5"/>
    <p:sldId id="280" r:id="rId6"/>
    <p:sldId id="269" r:id="rId7"/>
    <p:sldId id="268" r:id="rId8"/>
    <p:sldId id="275" r:id="rId9"/>
    <p:sldId id="276" r:id="rId10"/>
    <p:sldId id="277" r:id="rId11"/>
    <p:sldId id="267" r:id="rId12"/>
    <p:sldId id="271" r:id="rId13"/>
    <p:sldId id="272" r:id="rId14"/>
    <p:sldId id="274" r:id="rId15"/>
    <p:sldId id="289" r:id="rId16"/>
    <p:sldId id="282" r:id="rId17"/>
    <p:sldId id="287" r:id="rId18"/>
    <p:sldId id="288" r:id="rId19"/>
    <p:sldId id="284" r:id="rId20"/>
    <p:sldId id="286" r:id="rId21"/>
    <p:sldId id="259" r:id="rId22"/>
  </p:sldIdLst>
  <p:sldSz cx="9144000" cy="6858000" type="screen4x3"/>
  <p:notesSz cx="9866313" cy="673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A1D"/>
    <a:srgbClr val="62245F"/>
    <a:srgbClr val="707F34"/>
    <a:srgbClr val="215880"/>
    <a:srgbClr val="63125E"/>
    <a:srgbClr val="D21115"/>
    <a:srgbClr val="B20011"/>
    <a:srgbClr val="701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5" autoAdjust="0"/>
    <p:restoredTop sz="94660"/>
  </p:normalViewPr>
  <p:slideViewPr>
    <p:cSldViewPr snapToGrid="0">
      <p:cViewPr>
        <p:scale>
          <a:sx n="106" d="100"/>
          <a:sy n="106" d="100"/>
        </p:scale>
        <p:origin x="1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03CC-688B-4445-9F54-653410DF8661}" type="datetimeFigureOut">
              <a:rPr lang="cs-CZ" smtClean="0"/>
              <a:t>4. 5. 2016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0E489-16EB-46F4-BDD4-84AB2C5AA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6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75C0FC-0220-41C6-80C1-90F739972F5A}" type="datetimeFigureOut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967E5B-8696-4A99-B40E-244029DF0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294C8E-7444-42FC-AA70-00DD779A3F5A}" type="slidenum">
              <a:rPr lang="cs-CZ" sz="1200">
                <a:latin typeface="Calibri" pitchFamily="34" charset="0"/>
              </a:rPr>
              <a:pPr algn="r"/>
              <a:t>2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344A4-16A0-448F-B11C-E2CC51922058}" type="slidenum">
              <a:rPr lang="cs-CZ" sz="1200">
                <a:latin typeface="Calibri" pitchFamily="34" charset="0"/>
              </a:rPr>
              <a:pPr algn="r"/>
              <a:t>3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73DE75-8042-4049-A80F-E212E44BF4D2}" type="slidenum">
              <a:rPr lang="cs-CZ" sz="1200">
                <a:latin typeface="Calibri" pitchFamily="34" charset="0"/>
              </a:rPr>
              <a:pPr algn="r"/>
              <a:t>4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D6C714-492A-4EA9-9344-2B5BE0101C89}" type="slidenum">
              <a:rPr lang="cs-CZ" sz="1200">
                <a:latin typeface="Calibri" pitchFamily="34" charset="0"/>
              </a:rPr>
              <a:pPr algn="r"/>
              <a:t>5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1B5C61-B955-4F45-A18D-5CB88AE79E05}" type="slidenum">
              <a:rPr lang="cs-CZ" sz="1200">
                <a:latin typeface="Calibri" pitchFamily="34" charset="0"/>
              </a:rPr>
              <a:pPr algn="r"/>
              <a:t>16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6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F5970B-5476-4A32-A5AD-B13B3893FB12}" type="slidenum">
              <a:rPr lang="cs-CZ" sz="1200">
                <a:latin typeface="Calibri" pitchFamily="34" charset="0"/>
              </a:rPr>
              <a:pPr algn="r"/>
              <a:t>17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D99B7E-A934-4A10-B0B1-F55C5679ED48}" type="slidenum">
              <a:rPr lang="cs-CZ" sz="1200">
                <a:latin typeface="Calibri" pitchFamily="34" charset="0"/>
              </a:rPr>
              <a:pPr algn="r"/>
              <a:t>18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760F44-B52F-4596-ACFD-07F20FA139BF}" type="slidenum">
              <a:rPr lang="cs-CZ" sz="1200">
                <a:latin typeface="Calibri" pitchFamily="34" charset="0"/>
              </a:rPr>
              <a:pPr algn="r"/>
              <a:t>19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 txBox="1">
            <a:spLocks noGrp="1"/>
          </p:cNvSpPr>
          <p:nvPr/>
        </p:nvSpPr>
        <p:spPr bwMode="auto">
          <a:xfrm>
            <a:off x="5588628" y="6397806"/>
            <a:ext cx="4275402" cy="3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D6D6DE-012E-4DED-BEF3-01F03A72ABEA}" type="slidenum">
              <a:rPr lang="cs-CZ" sz="1200">
                <a:latin typeface="Calibri" pitchFamily="34" charset="0"/>
              </a:rPr>
              <a:pPr algn="r"/>
              <a:t>20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7F56-9092-4B83-A841-217D3853209A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A8F4-4B13-4B27-AC5C-2F472D49DB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796D-3357-49EB-A353-8BCEF38271B9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BDBB-924C-407E-9F47-22012B0917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DDEF-3D7C-454F-99F8-5BBCAF6BAD73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537A-C4CA-436C-BC46-F6961A75C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1F63-80E1-4A70-B1C5-C15E7B121102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2FAB-297E-433E-BED4-1F4A68384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2F9C-D8E8-4F2A-86C9-E9BBD0301BFC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9987-FCB9-4CD4-9549-7245955AE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FE03-1931-4F9F-8633-220C90962A70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6EE2-2F69-4904-90E7-1221CC51C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FC61-BF36-477E-8AAC-517592758171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AD5B-D60A-4A77-AC91-1B695116C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2044-B688-49D1-B35A-98EBCF51B7D5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EE68-3BC3-473A-8FAE-841297DD0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DE8D-3445-4138-BE44-A578279234B3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562B-5917-4D5F-AACC-EE99D2868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3757-BB19-46A0-9369-197CAC61CD42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5060-77FD-4EEC-9E08-38CE0D5036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1D8C-9122-4E39-90E7-0B26630FE18D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4556-C149-461D-938B-FF63061B98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FAF26-3184-4235-B6AD-875C06CA2348}" type="datetime1">
              <a:rPr lang="cs-CZ"/>
              <a:pPr>
                <a:defRPr/>
              </a:pPr>
              <a:t>4. 5. 2016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31390-7EAB-49C0-9766-1BED33D96D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5"/>
          <p:cNvGrpSpPr>
            <a:grpSpLocks/>
          </p:cNvGrpSpPr>
          <p:nvPr/>
        </p:nvGrpSpPr>
        <p:grpSpPr bwMode="auto">
          <a:xfrm>
            <a:off x="4427538" y="2943225"/>
            <a:ext cx="4292600" cy="2566988"/>
            <a:chOff x="4427997" y="2943317"/>
            <a:chExt cx="4292082" cy="2566232"/>
          </a:xfrm>
        </p:grpSpPr>
        <p:sp>
          <p:nvSpPr>
            <p:cNvPr id="14339" name="TextovéPole 3"/>
            <p:cNvSpPr txBox="1">
              <a:spLocks noChangeArrowheads="1"/>
            </p:cNvSpPr>
            <p:nvPr/>
          </p:nvSpPr>
          <p:spPr bwMode="auto">
            <a:xfrm>
              <a:off x="4427998" y="2943317"/>
              <a:ext cx="4292081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000" b="1">
                  <a:solidFill>
                    <a:schemeClr val="bg1"/>
                  </a:solidFill>
                </a:rPr>
                <a:t>Komunitní akce jako nástroj prevence</a:t>
              </a:r>
            </a:p>
          </p:txBody>
        </p:sp>
        <p:sp>
          <p:nvSpPr>
            <p:cNvPr id="14340" name="TextovéPole 4"/>
            <p:cNvSpPr txBox="1">
              <a:spLocks noChangeArrowheads="1"/>
            </p:cNvSpPr>
            <p:nvPr/>
          </p:nvSpPr>
          <p:spPr bwMode="auto">
            <a:xfrm>
              <a:off x="4427997" y="5109439"/>
              <a:ext cx="42920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Alice Egertová, Tereza Mašitová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9458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4200" y="973138"/>
            <a:ext cx="4286250" cy="2667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6CE2F-3C40-41A1-BBC0-E7F966466E12}" type="slidenum">
              <a:rPr lang="cs-CZ"/>
              <a:pPr>
                <a:defRPr/>
              </a:pPr>
              <a:t>10</a:t>
            </a:fld>
            <a:endParaRPr lang="cs-CZ"/>
          </a:p>
        </p:txBody>
      </p:sp>
      <p:pic>
        <p:nvPicPr>
          <p:cNvPr id="1946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1138238"/>
            <a:ext cx="35321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854450"/>
            <a:ext cx="43021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latin typeface="Arial" charset="0"/>
                <a:cs typeface="Arial" charset="0"/>
              </a:rPr>
              <a:t>2. PLÁNOVÁNÍ AKCE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A) Plánování podoby akce (vycházíme z min. ročníků)</a:t>
            </a:r>
          </a:p>
          <a:p>
            <a:pPr>
              <a:buFont typeface="Arial" charset="0"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B) Psaní grantu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Od koho na akci žádáme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Kdy grant píšeme (podzim, odevzdání leden)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Kdo grant píše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Jak grant vypadá </a:t>
            </a:r>
          </a:p>
          <a:p>
            <a:pPr lvl="1">
              <a:buFont typeface="Courier New" pitchFamily="49" charset="0"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	(viz formulář)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Tvorba rozpočtu</a:t>
            </a:r>
          </a:p>
          <a:p>
            <a:pPr lvl="1">
              <a:buFontTx/>
              <a:buChar char="•"/>
            </a:pPr>
            <a:r>
              <a:rPr lang="cs-CZ" sz="1800" dirty="0" smtClean="0">
                <a:latin typeface="Arial" charset="0"/>
                <a:cs typeface="Arial" charset="0"/>
              </a:rPr>
              <a:t>Kam se žádost odevzdává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CD3B3-3867-46DE-8441-3C7BB6A3A712}" type="slidenum">
              <a:rPr lang="cs-CZ"/>
              <a:pPr>
                <a:defRPr/>
              </a:pPr>
              <a:t>11</a:t>
            </a:fld>
            <a:endParaRPr lang="cs-CZ"/>
          </a:p>
        </p:txBody>
      </p:sp>
      <p:pic>
        <p:nvPicPr>
          <p:cNvPr id="20484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142" y="3254188"/>
            <a:ext cx="4366443" cy="22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49913" y="6053138"/>
            <a:ext cx="271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>
                <a:latin typeface="Arial" charset="0"/>
                <a:cs typeface="Arial" charset="0"/>
              </a:rPr>
              <a:t>2. PLÁNOVÁNÍ AKCE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638175" y="1852613"/>
            <a:ext cx="7886700" cy="4351337"/>
          </a:xfrm>
        </p:spPr>
        <p:txBody>
          <a:bodyPr/>
          <a:lstStyle/>
          <a:p>
            <a:pPr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C)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rial" charset="0"/>
                <a:cs typeface="Arial" charset="0"/>
              </a:rPr>
              <a:t>Schválení grantu</a:t>
            </a:r>
          </a:p>
          <a:p>
            <a:pPr>
              <a:buFontTx/>
              <a:buChar char="•"/>
            </a:pPr>
            <a:r>
              <a:rPr lang="cs-CZ" sz="2000" dirty="0" smtClean="0">
                <a:latin typeface="Arial" charset="0"/>
                <a:cs typeface="Arial" charset="0"/>
              </a:rPr>
              <a:t>Kdo grant schvaluje (poradní orgán RMČ P11 – komise a následně RMČ P11 a Zastupitelstvo P11)</a:t>
            </a:r>
          </a:p>
          <a:p>
            <a:pPr>
              <a:buFontTx/>
              <a:buChar char="•"/>
            </a:pPr>
            <a:r>
              <a:rPr lang="cs-CZ" sz="2000" dirty="0" smtClean="0">
                <a:latin typeface="Arial" charset="0"/>
                <a:cs typeface="Arial" charset="0"/>
              </a:rPr>
              <a:t>Výsledky jsou vyvěšeny na stránkách MČ, dále kontakt email/tel.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" charset="0"/>
                <a:cs typeface="Arial" charset="0"/>
              </a:rPr>
              <a:t>Pří schválení žadatel vyzván k podpisu smlouvy</a:t>
            </a:r>
          </a:p>
          <a:p>
            <a:pPr>
              <a:buFontTx/>
              <a:buChar char="•"/>
            </a:pPr>
            <a:r>
              <a:rPr lang="cs-CZ" sz="2000" dirty="0" smtClean="0">
                <a:latin typeface="Arial" charset="0"/>
                <a:cs typeface="Arial" charset="0"/>
              </a:rPr>
              <a:t>Smlouva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Informace o schválení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Výše přidělené částky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Účel čerpání dotace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Povinnost vyúčtování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Povinnost propagovat akci s logem MČ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>
                <a:latin typeface="Arial" charset="0"/>
                <a:cs typeface="Arial" charset="0"/>
              </a:rPr>
              <a:t>I</a:t>
            </a:r>
            <a:r>
              <a:rPr lang="cs-CZ" sz="1800" dirty="0" smtClean="0">
                <a:latin typeface="Arial" charset="0"/>
                <a:cs typeface="Arial" charset="0"/>
              </a:rPr>
              <a:t>nformovat úřad o konání akce</a:t>
            </a:r>
          </a:p>
          <a:p>
            <a:pPr lvl="2">
              <a:buFontTx/>
              <a:buChar char="•"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marL="1371600" lvl="3" indent="0">
              <a:buFontTx/>
              <a:buChar char="•"/>
            </a:pPr>
            <a:endParaRPr lang="cs-CZ" dirty="0" smtClean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4743-6A93-4115-9490-941C805FC1CF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78475" y="5954713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Komunitní akce jako nástroj</a:t>
            </a:r>
            <a:r>
              <a:rPr lang="cs-CZ">
                <a:solidFill>
                  <a:srgbClr val="7F7F7F"/>
                </a:solidFill>
              </a:rPr>
              <a:t> </a:t>
            </a:r>
            <a:r>
              <a:rPr lang="cs-CZ" sz="1200">
                <a:solidFill>
                  <a:srgbClr val="7F7F7F"/>
                </a:solidFill>
              </a:rPr>
              <a:t>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3. REALIZACE 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1800" dirty="0" smtClean="0">
                <a:latin typeface="Arial" charset="0"/>
                <a:cs typeface="Arial" charset="0"/>
              </a:rPr>
              <a:t>Plánovací přípravné schůzky před </a:t>
            </a:r>
            <a:r>
              <a:rPr lang="cs-CZ" sz="1800" dirty="0" smtClean="0">
                <a:latin typeface="Arial" charset="0"/>
                <a:cs typeface="Arial" charset="0"/>
              </a:rPr>
              <a:t>akcí</a:t>
            </a:r>
          </a:p>
          <a:p>
            <a:pPr marL="228600" lvl="1">
              <a:spcBef>
                <a:spcPts val="1000"/>
              </a:spcBef>
            </a:pPr>
            <a:r>
              <a:rPr lang="cs-CZ" sz="1800" dirty="0" smtClean="0">
                <a:latin typeface="Arial" charset="0"/>
                <a:cs typeface="Arial" charset="0"/>
              </a:rPr>
              <a:t>Zábor pozemku</a:t>
            </a:r>
            <a:endParaRPr lang="cs-CZ" sz="1800" dirty="0">
              <a:latin typeface="Arial" charset="0"/>
              <a:cs typeface="Arial" charset="0"/>
            </a:endParaRPr>
          </a:p>
          <a:p>
            <a:pPr marL="742950" lvl="2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charset="0"/>
                <a:cs typeface="Arial" charset="0"/>
              </a:rPr>
              <a:t>Souhlas vlastníka se záborem</a:t>
            </a:r>
          </a:p>
          <a:p>
            <a:pPr marL="742950" lvl="2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charset="0"/>
                <a:cs typeface="Arial" charset="0"/>
              </a:rPr>
              <a:t>Ohlášení užívání veřejného prostranství na zeleni</a:t>
            </a:r>
          </a:p>
          <a:p>
            <a:pPr marL="742950" lvl="2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cs-CZ" sz="1600" dirty="0" smtClean="0">
                <a:latin typeface="Arial" charset="0"/>
                <a:cs typeface="Arial" charset="0"/>
              </a:rPr>
              <a:t>Žádost o prominutí poplatku za zábor</a:t>
            </a:r>
            <a:endParaRPr lang="cs-CZ" sz="1600" dirty="0" smtClean="0">
              <a:latin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lang="cs-CZ" sz="1800" dirty="0" smtClean="0">
                <a:latin typeface="Arial" charset="0"/>
                <a:cs typeface="Arial" charset="0"/>
              </a:rPr>
              <a:t>Příprava akce v den </a:t>
            </a:r>
            <a:r>
              <a:rPr lang="cs-CZ" sz="1800" dirty="0" smtClean="0">
                <a:latin typeface="Arial" charset="0"/>
                <a:cs typeface="Arial" charset="0"/>
              </a:rPr>
              <a:t>konání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lang="cs-CZ" sz="1800" dirty="0" smtClean="0">
                <a:latin typeface="Arial" charset="0"/>
                <a:cs typeface="Arial" charset="0"/>
              </a:rPr>
              <a:t>Průběh </a:t>
            </a:r>
            <a:r>
              <a:rPr lang="cs-CZ" sz="1800" dirty="0" smtClean="0">
                <a:latin typeface="Arial" charset="0"/>
                <a:cs typeface="Arial" charset="0"/>
              </a:rPr>
              <a:t>akce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lang="cs-CZ" sz="1800" dirty="0" smtClean="0">
                <a:latin typeface="Arial" charset="0"/>
                <a:cs typeface="Arial" charset="0"/>
              </a:rPr>
              <a:t>Konec akce</a:t>
            </a:r>
          </a:p>
          <a:p>
            <a:pPr marL="228600" lvl="1">
              <a:spcBef>
                <a:spcPts val="1000"/>
              </a:spcBef>
              <a:buFont typeface="Arial" charset="0"/>
              <a:buNone/>
            </a:pP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BD85-AADC-4BBB-83D7-F8F3E9B53822}" type="slidenum">
              <a:rPr lang="cs-CZ"/>
              <a:pPr>
                <a:defRPr/>
              </a:pPr>
              <a:t>13</a:t>
            </a:fld>
            <a:endParaRPr lang="cs-CZ"/>
          </a:p>
        </p:txBody>
      </p:sp>
      <p:pic>
        <p:nvPicPr>
          <p:cNvPr id="22532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046" y="3642889"/>
            <a:ext cx="3984999" cy="23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711825" y="6180138"/>
            <a:ext cx="271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4. HODNOCENÍ AKCE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latin typeface="Arial" charset="0"/>
                <a:cs typeface="Arial" charset="0"/>
              </a:rPr>
              <a:t>Hodnotící schůzka po akci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Kdo se jí účastní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Co se řeší</a:t>
            </a:r>
          </a:p>
          <a:p>
            <a:pPr marL="457200" lvl="1" indent="0">
              <a:buNone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charset="0"/>
                <a:cs typeface="Arial" charset="0"/>
              </a:rPr>
              <a:t>Jaké bývají výstupy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5426075" y="6356350"/>
            <a:ext cx="308927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7F7F7F"/>
                </a:solidFill>
                <a:latin typeface="Arial" charset="0"/>
                <a:cs typeface="Arial" charset="0"/>
              </a:rPr>
              <a:t>Komunitní akce jako nástroj prevence</a:t>
            </a:r>
          </a:p>
        </p:txBody>
      </p:sp>
      <p:pic>
        <p:nvPicPr>
          <p:cNvPr id="23556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1568450"/>
            <a:ext cx="30861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ZÁVĚREČNÁ ZPRÁVA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Kdy se odevzdává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ní píše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ze smlouvy (účel čerpání dotace, přidělená částka)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zdroje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Vyúčtování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(doklad, účel použití, částka)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průběhu akce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Datum, čas, místo akce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Program, aktivity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Kolik akci navštívilo lidí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 bylo cílem (program pro děti, informování veřejnosti o službě, zapojení klientů do realizace)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2FAB-297E-433E-BED4-1F4A6838457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Skupina 8"/>
          <p:cNvGrpSpPr>
            <a:grpSpLocks/>
          </p:cNvGrpSpPr>
          <p:nvPr/>
        </p:nvGrpSpPr>
        <p:grpSpPr bwMode="auto">
          <a:xfrm>
            <a:off x="576263" y="830263"/>
            <a:ext cx="7840662" cy="6175375"/>
            <a:chOff x="576000" y="830648"/>
            <a:chExt cx="7840212" cy="6175919"/>
          </a:xfrm>
        </p:grpSpPr>
        <p:sp>
          <p:nvSpPr>
            <p:cNvPr id="37891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LEGÁLY</a:t>
              </a:r>
              <a:endParaRPr lang="cs-CZ" sz="800" b="1"/>
            </a:p>
          </p:txBody>
        </p:sp>
        <p:sp>
          <p:nvSpPr>
            <p:cNvPr id="37892" name="TextovéPole 3"/>
            <p:cNvSpPr txBox="1">
              <a:spLocks noChangeArrowheads="1"/>
            </p:cNvSpPr>
            <p:nvPr/>
          </p:nvSpPr>
          <p:spPr bwMode="auto">
            <a:xfrm>
              <a:off x="576000" y="2519897"/>
              <a:ext cx="7840212" cy="448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/>
              <a:r>
                <a:rPr lang="cs-CZ"/>
                <a:t>11 legálních ploch, navázali jsme na projekt Praha 11 Street for art (trafačky + podchody)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Cíl: - </a:t>
              </a:r>
              <a:r>
                <a:rPr lang="cs-CZ">
                  <a:solidFill>
                    <a:srgbClr val="000000"/>
                  </a:solidFill>
                </a:rPr>
                <a:t>dekriminalizovat chování mladých lidí</a:t>
              </a: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   - nabídnout mladým lidem alternativu k  pasivnímu trávení volného  času</a:t>
              </a: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   - zodpovědnost </a:t>
              </a:r>
            </a:p>
            <a:p>
              <a:pPr marL="1143000" lvl="2" indent="-228600"/>
              <a:endParaRPr lang="cs-CZ">
                <a:solidFill>
                  <a:srgbClr val="000000"/>
                </a:solidFill>
              </a:endParaRPr>
            </a:p>
            <a:p>
              <a:pPr marL="285750" indent="-285750">
                <a:buFontTx/>
                <a:buChar char="•"/>
              </a:pPr>
              <a:r>
                <a:rPr lang="cs-CZ"/>
                <a:t> Spolupráce s MČ P11 (životní prostředí, KC Zahrada, Policie ČR, Proxima, veřejnost, graffiťáci)</a:t>
              </a:r>
            </a:p>
            <a:p>
              <a:pPr marL="285750" indent="-285750">
                <a:buFontTx/>
                <a:buChar char="•"/>
              </a:pPr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FB – důležitý komunikační prostor </a:t>
              </a:r>
            </a:p>
            <a:p>
              <a:pPr marL="285750" indent="-285750">
                <a:buFontTx/>
                <a:buChar char="•"/>
              </a:pPr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Rizika: záměna nelegálních ploch za legální, nepořádek</a:t>
              </a:r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37893" name="TextovéPole 5"/>
          <p:cNvSpPr txBox="1">
            <a:spLocks noChangeArrowheads="1"/>
          </p:cNvSpPr>
          <p:nvPr/>
        </p:nvSpPr>
        <p:spPr bwMode="auto">
          <a:xfrm>
            <a:off x="927100" y="6413500"/>
            <a:ext cx="807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206875" y="1273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Skupina 8"/>
          <p:cNvGrpSpPr>
            <a:grpSpLocks/>
          </p:cNvGrpSpPr>
          <p:nvPr/>
        </p:nvGrpSpPr>
        <p:grpSpPr bwMode="auto">
          <a:xfrm>
            <a:off x="576263" y="830263"/>
            <a:ext cx="7840662" cy="5900737"/>
            <a:chOff x="576000" y="830648"/>
            <a:chExt cx="7840212" cy="5901258"/>
          </a:xfrm>
        </p:grpSpPr>
        <p:sp>
          <p:nvSpPr>
            <p:cNvPr id="48131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GRAFFITI JAM</a:t>
              </a:r>
              <a:endParaRPr lang="cs-CZ" sz="800" b="1"/>
            </a:p>
          </p:txBody>
        </p:sp>
        <p:sp>
          <p:nvSpPr>
            <p:cNvPr id="48132" name="TextovéPole 3"/>
            <p:cNvSpPr txBox="1">
              <a:spLocks noChangeArrowheads="1"/>
            </p:cNvSpPr>
            <p:nvPr/>
          </p:nvSpPr>
          <p:spPr bwMode="auto">
            <a:xfrm>
              <a:off x="576000" y="2519897"/>
              <a:ext cx="7840212" cy="421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/>
              <a:r>
                <a:rPr lang="cs-CZ"/>
                <a:t>Graffiti, šablony, folie, hudba, DJ, plošina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Cíl: - </a:t>
              </a:r>
              <a:r>
                <a:rPr lang="cs-CZ">
                  <a:solidFill>
                    <a:srgbClr val="000000"/>
                  </a:solidFill>
                </a:rPr>
                <a:t>představit a propagovat projekt legálních graffiti ploch- nabídnout mladým lidem alternativu k  pasivnímu trávení volného času</a:t>
              </a:r>
            </a:p>
            <a:p>
              <a:pPr marL="285750" indent="-285750"/>
              <a:endParaRPr lang="cs-CZ">
                <a:solidFill>
                  <a:srgbClr val="000000"/>
                </a:solidFill>
              </a:endParaRP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 - něco dokázat, udělat (možnost se zapojit do tvorby na akci, do příprav a realizace akce, a nebo do hudebním vystoupením), kompetence, sebevědomí, zodpovědnost</a:t>
              </a:r>
            </a:p>
            <a:p>
              <a:pPr marL="1143000" lvl="2" indent="-228600">
                <a:buFontTx/>
                <a:buChar char="-"/>
              </a:pPr>
              <a:endParaRPr lang="cs-CZ">
                <a:solidFill>
                  <a:srgbClr val="000000"/>
                </a:solidFill>
              </a:endParaRP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 - dodat informace (poškozování cizího majetku atp, pomoc v případě konfliktu se zákonem)</a:t>
              </a:r>
            </a:p>
            <a:p>
              <a:pPr marL="1143000" lvl="2" indent="-228600"/>
              <a:endParaRPr lang="cs-CZ">
                <a:solidFill>
                  <a:srgbClr val="000000"/>
                </a:solidFill>
              </a:endParaRPr>
            </a:p>
            <a:p>
              <a:pPr marL="1143000" lvl="2" indent="-228600">
                <a:buFontTx/>
                <a:buChar char="•"/>
              </a:pPr>
              <a:r>
                <a:rPr lang="cs-CZ">
                  <a:solidFill>
                    <a:srgbClr val="000000"/>
                  </a:solidFill>
                </a:rPr>
                <a:t> Rizika: posprejování okolí</a:t>
              </a:r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48133" name="TextovéPole 5"/>
          <p:cNvSpPr txBox="1">
            <a:spLocks noChangeArrowheads="1"/>
          </p:cNvSpPr>
          <p:nvPr/>
        </p:nvSpPr>
        <p:spPr bwMode="auto">
          <a:xfrm>
            <a:off x="927100" y="6413500"/>
            <a:ext cx="807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206875" y="1273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Skupina 8"/>
          <p:cNvGrpSpPr>
            <a:grpSpLocks/>
          </p:cNvGrpSpPr>
          <p:nvPr/>
        </p:nvGrpSpPr>
        <p:grpSpPr bwMode="auto">
          <a:xfrm>
            <a:off x="576263" y="830263"/>
            <a:ext cx="7840662" cy="6175375"/>
            <a:chOff x="576000" y="830648"/>
            <a:chExt cx="7840212" cy="6175919"/>
          </a:xfrm>
        </p:grpSpPr>
        <p:sp>
          <p:nvSpPr>
            <p:cNvPr id="50179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STREET FOČUS</a:t>
              </a:r>
              <a:endParaRPr lang="cs-CZ" sz="800" b="1"/>
            </a:p>
          </p:txBody>
        </p:sp>
        <p:sp>
          <p:nvSpPr>
            <p:cNvPr id="50180" name="TextovéPole 3"/>
            <p:cNvSpPr txBox="1">
              <a:spLocks noChangeArrowheads="1"/>
            </p:cNvSpPr>
            <p:nvPr/>
          </p:nvSpPr>
          <p:spPr bwMode="auto">
            <a:xfrm>
              <a:off x="576000" y="2519897"/>
              <a:ext cx="7840212" cy="448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/>
              <a:r>
                <a:rPr lang="cs-CZ"/>
                <a:t>Sportovní, opakovaná akce</a:t>
              </a:r>
            </a:p>
            <a:p>
              <a:pPr marL="285750" indent="-285750"/>
              <a:endParaRPr lang="cs-CZ"/>
            </a:p>
            <a:p>
              <a:pPr marL="285750" indent="-285750"/>
              <a:r>
                <a:rPr lang="cs-CZ"/>
                <a:t>Fotbal, žonglování, DJ, hudba, trampolína ...</a:t>
              </a:r>
            </a:p>
            <a:p>
              <a:pPr marL="285750" indent="-285750">
                <a:buFontTx/>
                <a:buChar char="•"/>
              </a:pPr>
              <a:r>
                <a:rPr lang="cs-CZ"/>
                <a:t> Cíl: </a:t>
              </a:r>
              <a:r>
                <a:rPr lang="cs-CZ">
                  <a:solidFill>
                    <a:srgbClr val="000000"/>
                  </a:solidFill>
                </a:rPr>
                <a:t>- nabídnout mladým lidem alternativu k  pasivnímu trávení 			volného času</a:t>
              </a: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   - něco dokázat, zažít úspěch, možnost se zapojit do příprav a reralizace akce, získat kompetence, zodpovědnost, sebevědomí ..</a:t>
              </a:r>
            </a:p>
            <a:p>
              <a:pPr marL="1143000" lvl="2" indent="-228600"/>
              <a:endParaRPr lang="cs-CZ">
                <a:solidFill>
                  <a:srgbClr val="000000"/>
                </a:solidFill>
              </a:endParaRPr>
            </a:p>
            <a:p>
              <a:pPr marL="285750" indent="-285750">
                <a:buFontTx/>
                <a:buChar char="•"/>
              </a:pPr>
              <a:r>
                <a:rPr lang="cs-CZ"/>
                <a:t> Pravidla, herní systém, jeden rozhodčí z každého teamu</a:t>
              </a:r>
            </a:p>
            <a:p>
              <a:pPr marL="285750" indent="-285750">
                <a:buFontTx/>
                <a:buChar char="•"/>
              </a:pPr>
              <a:r>
                <a:rPr lang="cs-CZ"/>
                <a:t> Ceny: poháry, poukázky do kina, lasergame, na sportoví vybavení, sladkosti, pití</a:t>
              </a:r>
            </a:p>
            <a:p>
              <a:pPr marL="285750" indent="-285750">
                <a:buFontTx/>
                <a:buChar char="•"/>
              </a:pPr>
              <a:r>
                <a:rPr lang="cs-CZ"/>
                <a:t> Rizika: úklid po akci, účast, počasí, hluk …</a:t>
              </a:r>
            </a:p>
            <a:p>
              <a:pPr marL="285750" indent="-285750">
                <a:buFontTx/>
                <a:buChar char="•"/>
              </a:pPr>
              <a:r>
                <a:rPr lang="cs-CZ"/>
                <a:t> Osvědčil se nám megafon</a:t>
              </a:r>
            </a:p>
            <a:p>
              <a:pPr marL="285750" indent="-285750" hangingPunct="0">
                <a:buSzPct val="45000"/>
                <a:buFont typeface="StarSymbol"/>
                <a:buChar char="●"/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50181" name="TextovéPole 5"/>
          <p:cNvSpPr txBox="1">
            <a:spLocks noChangeArrowheads="1"/>
          </p:cNvSpPr>
          <p:nvPr/>
        </p:nvSpPr>
        <p:spPr bwMode="auto">
          <a:xfrm>
            <a:off x="927100" y="6413500"/>
            <a:ext cx="807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206875" y="1273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Skupina 8"/>
          <p:cNvGrpSpPr>
            <a:grpSpLocks/>
          </p:cNvGrpSpPr>
          <p:nvPr/>
        </p:nvGrpSpPr>
        <p:grpSpPr bwMode="auto">
          <a:xfrm>
            <a:off x="576263" y="830263"/>
            <a:ext cx="7840662" cy="5900737"/>
            <a:chOff x="576000" y="830648"/>
            <a:chExt cx="7840212" cy="5901256"/>
          </a:xfrm>
        </p:grpSpPr>
        <p:sp>
          <p:nvSpPr>
            <p:cNvPr id="41987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DOBYTÍ</a:t>
              </a:r>
            </a:p>
          </p:txBody>
        </p:sp>
        <p:sp>
          <p:nvSpPr>
            <p:cNvPr id="41988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421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/>
              <a:r>
                <a:rPr lang="cs-CZ"/>
                <a:t>Hudební akce, dlouhá tradice, nyní 2 akce: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Klientská Streetbeatz stage – hudební vystoupení klientských kapel, DJ's + známý interpret, taneční battle, turnaj ve fotbálku, graffiti, sítotisk atp.</a:t>
              </a:r>
            </a:p>
            <a:p>
              <a:pPr marL="285750" indent="-285750"/>
              <a:r>
                <a:rPr lang="cs-CZ"/>
                <a:t>Cíl: </a:t>
              </a:r>
              <a:r>
                <a:rPr lang="cs-CZ">
                  <a:solidFill>
                    <a:srgbClr val="000000"/>
                  </a:solidFill>
                </a:rPr>
                <a:t>- nabídnout mladým lidem alternativu k  pasivnímu trávení 			volného času</a:t>
              </a:r>
            </a:p>
            <a:p>
              <a:pPr marL="1143000" lvl="2" indent="-228600"/>
              <a:r>
                <a:rPr lang="cs-CZ">
                  <a:solidFill>
                    <a:srgbClr val="000000"/>
                  </a:solidFill>
                </a:rPr>
                <a:t>      - něco dokázat, zažít úspěch, možnost se zapojit do příprav a realizace            akce, získat kompetence, zodpovědnost, sebevědomí</a:t>
              </a:r>
            </a:p>
            <a:p>
              <a:pPr marL="1143000" lvl="2" indent="-228600"/>
              <a:endParaRPr lang="cs-CZ">
                <a:solidFill>
                  <a:srgbClr val="000000"/>
                </a:solidFill>
              </a:endParaRPr>
            </a:p>
            <a:p>
              <a:pPr marL="285750" indent="-285750">
                <a:buFontTx/>
                <a:buChar char="•"/>
              </a:pPr>
              <a:r>
                <a:rPr lang="cs-CZ"/>
                <a:t> Koncert punkových kapel pro veřejnost ve Futuru + klientské kapely</a:t>
              </a:r>
            </a:p>
            <a:p>
              <a:pPr marL="285750" indent="-285750"/>
              <a:r>
                <a:rPr lang="cs-CZ"/>
                <a:t>Cíl: </a:t>
              </a:r>
              <a:r>
                <a:rPr lang="cs-CZ">
                  <a:solidFill>
                    <a:srgbClr val="000000"/>
                  </a:solidFill>
                </a:rPr>
                <a:t>?</a:t>
              </a:r>
            </a:p>
            <a:p>
              <a:pPr marL="285750" indent="-285750"/>
              <a:r>
                <a:rPr lang="cs-CZ"/>
                <a:t>Prostor pro setkání s kolegy z jiných organizací</a:t>
              </a:r>
            </a:p>
            <a:p>
              <a:pPr marL="285750" indent="-285750" hangingPunct="0">
                <a:buSzPct val="45000"/>
                <a:buFont typeface="StarSymbol"/>
                <a:buChar char="●"/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41989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267450" y="95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8"/>
          <p:cNvGrpSpPr>
            <a:grpSpLocks/>
          </p:cNvGrpSpPr>
          <p:nvPr/>
        </p:nvGrpSpPr>
        <p:grpSpPr bwMode="auto">
          <a:xfrm>
            <a:off x="468313" y="812800"/>
            <a:ext cx="7840662" cy="5659418"/>
            <a:chOff x="576000" y="830648"/>
            <a:chExt cx="7840212" cy="5659913"/>
          </a:xfrm>
        </p:grpSpPr>
        <p:sp>
          <p:nvSpPr>
            <p:cNvPr id="25603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21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 sz="800" b="1"/>
            </a:p>
          </p:txBody>
        </p:sp>
        <p:sp>
          <p:nvSpPr>
            <p:cNvPr id="25604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397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 Komunita je společenství živých bytostí, které sdílejí určitou oblast (omezenou prostorově, jejich společnými zájmy a pod).</a:t>
              </a:r>
            </a:p>
            <a:p>
              <a:pPr marL="342900" indent="-342900"/>
              <a:endParaRPr lang="cs-CZ" dirty="0"/>
            </a:p>
            <a:p>
              <a:pPr marL="342900" indent="-342900">
                <a:buFontTx/>
                <a:buChar char="•"/>
              </a:pPr>
              <a:r>
                <a:rPr lang="cs-CZ" dirty="0"/>
                <a:t> Komunitu charakterizuje sdílená vzájemná interakce, vycházející například ze společných potřeb nebo zájmů.</a:t>
              </a:r>
            </a:p>
            <a:p>
              <a:pPr marL="342900" indent="-342900"/>
              <a:endParaRPr lang="cs-CZ" dirty="0"/>
            </a:p>
            <a:p>
              <a:pPr marL="342900" indent="-342900">
                <a:buFontTx/>
                <a:buChar char="•"/>
              </a:pPr>
              <a:r>
                <a:rPr lang="cs-CZ" dirty="0"/>
                <a:t> Komunity se obvykle vytvářejí na jednom konkrétním místě (lidská komunita může být třeba obyvatelstvo obce, může se ale jednat i o spolek,</a:t>
              </a:r>
            </a:p>
            <a:p>
              <a:pPr marL="342900" indent="-342900"/>
              <a:r>
                <a:rPr lang="cs-CZ" dirty="0"/>
                <a:t>rodovou osadu, církev, školu, společenský klub či firmu)</a:t>
              </a:r>
            </a:p>
            <a:p>
              <a:pPr marL="342900" indent="-342900"/>
              <a:endParaRPr lang="cs-CZ" dirty="0"/>
            </a:p>
            <a:p>
              <a:pPr marL="342900" indent="-342900">
                <a:buFontTx/>
                <a:buChar char="•"/>
              </a:pPr>
              <a:r>
                <a:rPr lang="cs-CZ" dirty="0"/>
                <a:t> Komunita je založena na vzájemném fyzickém styku více živých lidí.</a:t>
              </a:r>
            </a:p>
            <a:p>
              <a:pPr marL="342900" indent="-342900">
                <a:buFontTx/>
                <a:buBlip>
                  <a:blip r:embed="rId3"/>
                </a:buBlip>
              </a:pPr>
              <a:endParaRPr lang="cs-CZ" dirty="0"/>
            </a:p>
            <a:p>
              <a:pPr marL="342900" indent="-342900">
                <a:buFontTx/>
                <a:buBlip>
                  <a:blip r:embed="rId3"/>
                </a:buBlip>
              </a:pPr>
              <a:endParaRPr lang="cs-CZ" dirty="0"/>
            </a:p>
          </p:txBody>
        </p:sp>
      </p:grpSp>
      <p:sp>
        <p:nvSpPr>
          <p:cNvPr id="25605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200">
                <a:solidFill>
                  <a:srgbClr val="7F7F7F"/>
                </a:solidFill>
              </a:rPr>
              <a:t>Komunitní akce jako nástroj prevence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59438" y="1238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4838" y="639763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/>
              <a:t>KOMUNITA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Skupina 8"/>
          <p:cNvGrpSpPr>
            <a:grpSpLocks/>
          </p:cNvGrpSpPr>
          <p:nvPr/>
        </p:nvGrpSpPr>
        <p:grpSpPr bwMode="auto">
          <a:xfrm>
            <a:off x="576263" y="830263"/>
            <a:ext cx="7840662" cy="5351462"/>
            <a:chOff x="576000" y="830648"/>
            <a:chExt cx="7840212" cy="5351932"/>
          </a:xfrm>
        </p:grpSpPr>
        <p:sp>
          <p:nvSpPr>
            <p:cNvPr id="46083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SK8 PARK</a:t>
              </a:r>
              <a:endParaRPr lang="cs-CZ" sz="800" b="1"/>
            </a:p>
          </p:txBody>
        </p:sp>
        <p:sp>
          <p:nvSpPr>
            <p:cNvPr id="46084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366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cs-CZ"/>
                <a:t> Zrušení starého sk8 parku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Zájem klientů, respektive cílové skupiny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Anketa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Vyhodnocení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Prezentace výsledků na MČ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Jaké jsou možnosti do budoucna.</a:t>
              </a:r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46085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  <a:p>
            <a:endParaRPr lang="cs-CZ" sz="800">
              <a:solidFill>
                <a:srgbClr val="7F7F7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927725" y="1247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2"/>
          <p:cNvSpPr txBox="1">
            <a:spLocks noChangeArrowheads="1"/>
          </p:cNvSpPr>
          <p:nvPr/>
        </p:nvSpPr>
        <p:spPr bwMode="auto">
          <a:xfrm>
            <a:off x="4400550" y="3079750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</a:rPr>
              <a:t>Děkujeme</a:t>
            </a:r>
          </a:p>
          <a:p>
            <a:r>
              <a:rPr lang="cs-CZ" sz="2000" b="1">
                <a:solidFill>
                  <a:schemeClr val="bg1"/>
                </a:solidFill>
              </a:rPr>
              <a:t>za pozornost</a:t>
            </a:r>
          </a:p>
        </p:txBody>
      </p:sp>
      <p:sp>
        <p:nvSpPr>
          <p:cNvPr id="24579" name="TextovéPole 3"/>
          <p:cNvSpPr txBox="1">
            <a:spLocks noChangeArrowheads="1"/>
          </p:cNvSpPr>
          <p:nvPr/>
        </p:nvSpPr>
        <p:spPr bwMode="auto">
          <a:xfrm>
            <a:off x="4679950" y="5345113"/>
            <a:ext cx="429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Podtitul prezentace </a:t>
            </a:r>
            <a:r>
              <a:rPr lang="el-GR" sz="2000">
                <a:solidFill>
                  <a:schemeClr val="bg1"/>
                </a:solidFill>
              </a:rPr>
              <a:t>Ι</a:t>
            </a:r>
            <a:r>
              <a:rPr lang="cs-CZ" sz="2000">
                <a:solidFill>
                  <a:schemeClr val="bg1"/>
                </a:solidFill>
              </a:rPr>
              <a:t> autor</a:t>
            </a:r>
          </a:p>
        </p:txBody>
      </p:sp>
      <p:sp>
        <p:nvSpPr>
          <p:cNvPr id="24580" name="Obdélník 4"/>
          <p:cNvSpPr>
            <a:spLocks noChangeArrowheads="1"/>
          </p:cNvSpPr>
          <p:nvPr/>
        </p:nvSpPr>
        <p:spPr bwMode="auto">
          <a:xfrm>
            <a:off x="4400550" y="5745163"/>
            <a:ext cx="23018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/>
              <a:t>Proxima Sociale o.p.s.</a:t>
            </a:r>
          </a:p>
          <a:p>
            <a:r>
              <a:rPr lang="cs-CZ" sz="1400"/>
              <a:t>Rakovského 3138/2</a:t>
            </a:r>
            <a:br>
              <a:rPr lang="cs-CZ" sz="1400"/>
            </a:br>
            <a:r>
              <a:rPr lang="cs-CZ" sz="1400"/>
              <a:t>143 00 Praha 4 – Modřany</a:t>
            </a:r>
            <a:endParaRPr lang="cs-CZ" sz="1400" b="1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16413" y="4702175"/>
            <a:ext cx="399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Komunitní akce jako nástroj prevence</a:t>
            </a:r>
          </a:p>
          <a:p>
            <a:r>
              <a:rPr lang="cs-CZ">
                <a:solidFill>
                  <a:srgbClr val="000000"/>
                </a:solidFill>
              </a:rPr>
              <a:t>Tereze Mašitová, Alice Egertová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Skupina 8"/>
          <p:cNvGrpSpPr>
            <a:grpSpLocks/>
          </p:cNvGrpSpPr>
          <p:nvPr/>
        </p:nvGrpSpPr>
        <p:grpSpPr bwMode="auto">
          <a:xfrm>
            <a:off x="576263" y="830263"/>
            <a:ext cx="7840662" cy="5076825"/>
            <a:chOff x="576000" y="830648"/>
            <a:chExt cx="7840212" cy="5077269"/>
          </a:xfrm>
        </p:grpSpPr>
        <p:sp>
          <p:nvSpPr>
            <p:cNvPr id="33795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PREVENCE</a:t>
              </a:r>
              <a:endParaRPr lang="cs-CZ" sz="800" b="1"/>
            </a:p>
          </p:txBody>
        </p:sp>
        <p:sp>
          <p:nvSpPr>
            <p:cNvPr id="33796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338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cs-CZ"/>
                <a:t> Proč prevence?</a:t>
              </a:r>
            </a:p>
            <a:p>
              <a:pPr marL="285750" indent="-285750"/>
              <a:r>
                <a:rPr lang="cs-CZ"/>
                <a:t>­ legální x nelegální sféra</a:t>
              </a:r>
            </a:p>
            <a:p>
              <a:pPr marL="285750" indent="-285750"/>
              <a:r>
                <a:rPr lang="cs-CZ"/>
                <a:t>­ daňový poplatník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Před čím, prevence?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Rizikové jevy (proč?):</a:t>
              </a:r>
            </a:p>
            <a:p>
              <a:pPr marL="285750" indent="-285750"/>
              <a:r>
                <a:rPr lang="cs-CZ"/>
                <a:t>­ trávení volného času (drogy, záškoláctví, kriminalita, trestná činnost, graffiti atp.)</a:t>
              </a:r>
            </a:p>
            <a:p>
              <a:pPr marL="285750" indent="-285750"/>
              <a:r>
                <a:rPr lang="cs-CZ"/>
                <a:t>­ nízké sebevědomí</a:t>
              </a:r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33797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403725" y="168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Skupina 8"/>
          <p:cNvGrpSpPr>
            <a:grpSpLocks/>
          </p:cNvGrpSpPr>
          <p:nvPr/>
        </p:nvGrpSpPr>
        <p:grpSpPr bwMode="auto">
          <a:xfrm>
            <a:off x="576263" y="830263"/>
            <a:ext cx="7840662" cy="6490414"/>
            <a:chOff x="576000" y="830648"/>
            <a:chExt cx="7840212" cy="6490983"/>
          </a:xfrm>
        </p:grpSpPr>
        <p:sp>
          <p:nvSpPr>
            <p:cNvPr id="27651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/>
                <a:t>AKCE</a:t>
              </a:r>
              <a:endParaRPr lang="cs-CZ" sz="800" b="1" dirty="0"/>
            </a:p>
          </p:txBody>
        </p:sp>
        <p:sp>
          <p:nvSpPr>
            <p:cNvPr id="27652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480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smtClean="0"/>
                <a:t>Něco</a:t>
              </a:r>
              <a:r>
                <a:rPr lang="cs-CZ" dirty="0"/>
                <a:t>, co může osoba (komunita) udělat.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 Typy akcí: </a:t>
              </a:r>
              <a:r>
                <a:rPr lang="cs-CZ" dirty="0" err="1"/>
                <a:t>sportovní,hudební,umělecké</a:t>
              </a:r>
              <a:r>
                <a:rPr lang="cs-CZ" dirty="0"/>
                <a:t>, jednorázové, opakované (proč?).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 Součást sociální práce (pro klienty snadněji pochopitelné)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­ cíl i prostředek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 Co je cílem akcí (viz další snímek +)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­ zapojit cílovou skupinu do komunity, pozitivní PR, osvojit si kompetence, sebevědomí, výjimečnost, dodat </a:t>
              </a:r>
              <a:r>
                <a:rPr lang="cs-CZ" dirty="0" err="1"/>
                <a:t>info</a:t>
              </a:r>
              <a:r>
                <a:rPr lang="cs-CZ" dirty="0"/>
                <a:t>., předat funkční vzorce chování atp</a:t>
              </a:r>
              <a:r>
                <a:rPr lang="cs-CZ" dirty="0" smtClean="0"/>
                <a:t>.</a:t>
              </a: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 Vyvíjejí se, zanikají (MSP) ­ je důležité vědět proč to děláme, znát cíl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­ inovace, ale chtějí to klienti?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</p:grpSp>
      <p:sp>
        <p:nvSpPr>
          <p:cNvPr id="27653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7F7F7F"/>
                </a:solidFill>
              </a:rPr>
              <a:t>					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Skupina 8"/>
          <p:cNvGrpSpPr>
            <a:grpSpLocks/>
          </p:cNvGrpSpPr>
          <p:nvPr/>
        </p:nvGrpSpPr>
        <p:grpSpPr bwMode="auto">
          <a:xfrm>
            <a:off x="576263" y="830263"/>
            <a:ext cx="7840662" cy="6175375"/>
            <a:chOff x="576000" y="830648"/>
            <a:chExt cx="7840212" cy="6175915"/>
          </a:xfrm>
        </p:grpSpPr>
        <p:sp>
          <p:nvSpPr>
            <p:cNvPr id="31747" name="TextovéPole 1"/>
            <p:cNvSpPr txBox="1">
              <a:spLocks noChangeArrowheads="1"/>
            </p:cNvSpPr>
            <p:nvPr/>
          </p:nvSpPr>
          <p:spPr bwMode="auto">
            <a:xfrm>
              <a:off x="576000" y="830648"/>
              <a:ext cx="7840212" cy="64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/>
                <a:t>AKCE</a:t>
              </a:r>
              <a:endParaRPr lang="cs-CZ" sz="800" b="1"/>
            </a:p>
          </p:txBody>
        </p:sp>
        <p:sp>
          <p:nvSpPr>
            <p:cNvPr id="31748" name="TextovéPole 3"/>
            <p:cNvSpPr txBox="1">
              <a:spLocks noChangeArrowheads="1"/>
            </p:cNvSpPr>
            <p:nvPr/>
          </p:nvSpPr>
          <p:spPr bwMode="auto">
            <a:xfrm>
              <a:off x="576000" y="2519896"/>
              <a:ext cx="7840212" cy="4486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cs-CZ"/>
                <a:t> Odměňování klientů.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Fáze (nápad, grant, propagace, akce, závěrečná zpráva, zhodnocení).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Rizika: počasí, malá/ velká účast, hluk, konflikty mezi účastníky, trestná činnost, kouření na akcích, alkohol, drogy, souhlas s fotkami..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Kdo z akcí má jaký prospěch?</a:t>
              </a:r>
            </a:p>
            <a:p>
              <a:pPr marL="285750" indent="-285750"/>
              <a:r>
                <a:rPr lang="cs-CZ"/>
                <a:t>– klienti, veřejnost, obec, organizace. 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 Akce podpořené finančně a nepodpořené, dá se udělat i bez financí? Grilování, piknik, vařící středy, fotbal x Dobytí, Graffiti jam</a:t>
              </a:r>
            </a:p>
            <a:p>
              <a:pPr marL="285750" indent="-285750"/>
              <a:endParaRPr lang="cs-CZ"/>
            </a:p>
            <a:p>
              <a:pPr marL="285750" indent="-285750">
                <a:buFontTx/>
                <a:buChar char="•"/>
              </a:pPr>
              <a:r>
                <a:rPr lang="cs-CZ"/>
                <a:t>Nezapomenout na akce pro holky</a:t>
              </a:r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  <a:p>
              <a:pPr marL="285750" indent="-285750">
                <a:buFontTx/>
                <a:buBlip>
                  <a:blip r:embed="rId3"/>
                </a:buBlip>
              </a:pPr>
              <a:endParaRPr lang="cs-CZ"/>
            </a:p>
          </p:txBody>
        </p:sp>
      </p:grp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765175" y="6027738"/>
            <a:ext cx="8070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					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  <a:cs typeface="Arial" charset="0"/>
              </a:rPr>
              <a:t>ČARODĚJNICE NA JIŽÁKU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199D9-2E44-43F6-B31F-E18CEB90F4E7}" type="slidenum">
              <a:rPr lang="cs-CZ"/>
              <a:pPr>
                <a:defRPr/>
              </a:pPr>
              <a:t>6</a:t>
            </a:fld>
            <a:endParaRPr lang="cs-CZ"/>
          </a:p>
        </p:txBody>
      </p:sp>
      <p:pic>
        <p:nvPicPr>
          <p:cNvPr id="15363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100" y="2051050"/>
            <a:ext cx="7886700" cy="3760788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83263" y="6208713"/>
            <a:ext cx="271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7F7F7F"/>
                </a:solidFill>
              </a:rPr>
              <a:t>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latin typeface="Arial" charset="0"/>
                <a:cs typeface="Arial" charset="0"/>
              </a:rPr>
              <a:t>1. POPIS AKCE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655638" y="1825625"/>
            <a:ext cx="7886700" cy="4351338"/>
          </a:xfrm>
        </p:spPr>
        <p:txBody>
          <a:bodyPr/>
          <a:lstStyle/>
          <a:p>
            <a:r>
              <a:rPr lang="cs-CZ" sz="1800" dirty="0" smtClean="0">
                <a:latin typeface="Arial" charset="0"/>
                <a:cs typeface="Arial" charset="0"/>
              </a:rPr>
              <a:t>Kdy a kde se akce pořádá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Cílová skupina/naši klienti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Dobrovolníci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Cíl a smysl akce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S kým ji pořádáme</a:t>
            </a:r>
          </a:p>
          <a:p>
            <a:endParaRPr lang="cs-CZ" sz="1800" dirty="0" smtClean="0">
              <a:latin typeface="Arial" charset="0"/>
              <a:cs typeface="Arial" charset="0"/>
            </a:endParaRPr>
          </a:p>
          <a:p>
            <a:r>
              <a:rPr lang="cs-CZ" sz="1800" dirty="0" smtClean="0">
                <a:latin typeface="Arial" charset="0"/>
                <a:cs typeface="Arial" charset="0"/>
              </a:rPr>
              <a:t>Program a aktivity</a:t>
            </a:r>
            <a:endParaRPr lang="cs-CZ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A78B6-808D-4E3C-85F1-F488876E9DD8}" type="slidenum">
              <a:rPr lang="cs-CZ"/>
              <a:pPr>
                <a:defRPr/>
              </a:pPr>
              <a:t>7</a:t>
            </a:fld>
            <a:endParaRPr lang="cs-CZ"/>
          </a:p>
        </p:txBody>
      </p:sp>
      <p:pic>
        <p:nvPicPr>
          <p:cNvPr id="16388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600000">
            <a:off x="4511675" y="2670175"/>
            <a:ext cx="343058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34100" y="6170613"/>
            <a:ext cx="228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>
                <a:solidFill>
                  <a:srgbClr val="7F7F7F"/>
                </a:solidFill>
              </a:rPr>
              <a:t>Komunitní akce jako nástroj prevence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5918200" y="284163"/>
            <a:ext cx="1333500" cy="1325562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D9D8-17F7-41C8-99F7-1CF278E000BB}" type="slidenum">
              <a:rPr lang="cs-CZ"/>
              <a:pPr>
                <a:defRPr/>
              </a:pPr>
              <a:t>8</a:t>
            </a:fld>
            <a:endParaRPr lang="cs-CZ"/>
          </a:p>
        </p:txBody>
      </p:sp>
      <p:pic>
        <p:nvPicPr>
          <p:cNvPr id="17411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2887663"/>
            <a:ext cx="256381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4473575"/>
            <a:ext cx="43195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e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763" y="1862138"/>
            <a:ext cx="36401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71525" y="436563"/>
            <a:ext cx="3533775" cy="2217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6697663" y="1404938"/>
            <a:ext cx="704850" cy="1325562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1843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357188"/>
            <a:ext cx="4221163" cy="281622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9191A-0EE9-481C-88F0-8D6B05E82A7B}" type="slidenum">
              <a:rPr lang="cs-CZ"/>
              <a:pPr>
                <a:defRPr/>
              </a:pPr>
              <a:t>9</a:t>
            </a:fld>
            <a:endParaRPr lang="cs-CZ"/>
          </a:p>
        </p:txBody>
      </p:sp>
      <p:pic>
        <p:nvPicPr>
          <p:cNvPr id="1843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3378200"/>
            <a:ext cx="2109788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2225" y="1189038"/>
            <a:ext cx="295751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842</Words>
  <Application>Microsoft Office PowerPoint</Application>
  <PresentationFormat>Předvádění na obrazovce (4:3)</PresentationFormat>
  <Paragraphs>210</Paragraphs>
  <Slides>21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ČARODĚJNICE NA JIŽÁKU</vt:lpstr>
      <vt:lpstr>1. POPIS AKCE</vt:lpstr>
      <vt:lpstr>Prezentace aplikace PowerPoint</vt:lpstr>
      <vt:lpstr>Prezentace aplikace PowerPoint</vt:lpstr>
      <vt:lpstr>Prezentace aplikace PowerPoint</vt:lpstr>
      <vt:lpstr>2. PLÁNOVÁNÍ AKCE</vt:lpstr>
      <vt:lpstr>2. PLÁNOVÁNÍ AKCE</vt:lpstr>
      <vt:lpstr>3. REALIZACE AKCE</vt:lpstr>
      <vt:lpstr>4. HODNOCENÍ AKCE</vt:lpstr>
      <vt:lpstr>5. ZÁVĚREČNÁ ZPRÁVA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Magdaléna Friedrichová</dc:creator>
  <cp:lastModifiedBy>Tereza Mašitová</cp:lastModifiedBy>
  <cp:revision>45</cp:revision>
  <cp:lastPrinted>2016-05-04T11:52:46Z</cp:lastPrinted>
  <dcterms:created xsi:type="dcterms:W3CDTF">2015-09-03T16:58:35Z</dcterms:created>
  <dcterms:modified xsi:type="dcterms:W3CDTF">2016-05-04T11:55:06Z</dcterms:modified>
</cp:coreProperties>
</file>