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3" r:id="rId4"/>
    <p:sldId id="267" r:id="rId5"/>
    <p:sldId id="271" r:id="rId6"/>
    <p:sldId id="268" r:id="rId7"/>
    <p:sldId id="269" r:id="rId8"/>
    <p:sldId id="270" r:id="rId9"/>
    <p:sldId id="272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A1D"/>
    <a:srgbClr val="62245F"/>
    <a:srgbClr val="707F34"/>
    <a:srgbClr val="215880"/>
    <a:srgbClr val="63125E"/>
    <a:srgbClr val="D21115"/>
    <a:srgbClr val="B20011"/>
    <a:srgbClr val="701D60"/>
    <a:srgbClr val="6F7D02"/>
    <a:srgbClr val="6B8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737A-DBA5-4C9E-89C1-CC690310B7D4}" type="datetimeFigureOut">
              <a:rPr lang="cs-CZ" smtClean="0"/>
              <a:t>22. 2. 2016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A83C-763E-4B4A-BE24-612345B9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1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2575-44A6-4B97-BAA8-EB5A7D295810}" type="datetime1">
              <a:rPr lang="cs-CZ" smtClean="0"/>
              <a:t>22. 2. 2016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3B2D-9506-4577-9C0E-1370241CD706}" type="datetime1">
              <a:rPr lang="cs-CZ" smtClean="0"/>
              <a:t>22. 2. 2016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0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F0B2-7522-47F0-ACC7-A94E7E29CEFC}" type="datetime1">
              <a:rPr lang="cs-CZ" smtClean="0"/>
              <a:t>22. 2. 2016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C76B-7F4F-4C16-9F36-9727BA6377EE}" type="datetime1">
              <a:rPr lang="cs-CZ" smtClean="0"/>
              <a:t>22. 2. 2016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0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4B32-0526-4A86-8702-516039319AC5}" type="datetime1">
              <a:rPr lang="cs-CZ" smtClean="0"/>
              <a:t>22. 2. 2016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0D2-B778-4DE6-B903-8B293EF908C5}" type="datetime1">
              <a:rPr lang="cs-CZ" smtClean="0"/>
              <a:t>22. 2. 2016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81B-75EB-4505-B7B7-457BDE315981}" type="datetime1">
              <a:rPr lang="cs-CZ" smtClean="0"/>
              <a:t>22. 2. 2016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00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8907-AC11-4F44-95CB-4A785046EB83}" type="datetime1">
              <a:rPr lang="cs-CZ" smtClean="0"/>
              <a:t>22. 2. 2016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0670-78F9-4D8C-AC7C-12118C6A445B}" type="datetime1">
              <a:rPr lang="cs-CZ" smtClean="0"/>
              <a:t>22. 2. 2016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67B9-6D99-4D5C-B853-3CF3CB7B2BD9}" type="datetime1">
              <a:rPr lang="cs-CZ" smtClean="0"/>
              <a:t>22. 2. 2016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72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9A3-B7DA-4ABB-A818-E8659FC099A9}" type="datetime1">
              <a:rPr lang="cs-CZ" smtClean="0"/>
              <a:t>22. 2. 2016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794E-2D04-4F06-BD6F-C1095646AFC4}" type="datetime1">
              <a:rPr lang="cs-CZ" smtClean="0"/>
              <a:t>22. 2. 2016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4427999" y="3024000"/>
            <a:ext cx="4292082" cy="1723549"/>
            <a:chOff x="4427999" y="3024000"/>
            <a:chExt cx="4292082" cy="1723549"/>
          </a:xfrm>
        </p:grpSpPr>
        <p:sp>
          <p:nvSpPr>
            <p:cNvPr id="4" name="TextovéPole 3"/>
            <p:cNvSpPr txBox="1"/>
            <p:nvPr/>
          </p:nvSpPr>
          <p:spPr>
            <a:xfrm>
              <a:off x="4428000" y="3024000"/>
              <a:ext cx="4292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427999" y="4347439"/>
              <a:ext cx="4292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Alžběta Černochová, David Holý</a:t>
              </a:r>
              <a:endPara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6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Historie programů primární prevence: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813173"/>
              <a:ext cx="7840212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2004 – začátek realizace programu Primární prevence</a:t>
              </a:r>
            </a:p>
            <a:p>
              <a:r>
                <a:rPr lang="cs-C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 – programu udělen </a:t>
              </a: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Certifikát odborné způsobilosti poskytovatelů programů primární prevence užívání návykových látek MŠMT</a:t>
              </a:r>
            </a:p>
            <a:p>
              <a:r>
                <a:rPr lang="cs-C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 – začátek realizace programu Selektivní prevence</a:t>
              </a:r>
            </a:p>
            <a:p>
              <a:r>
                <a:rPr lang="cs-C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 – obnovení certifikace programu PP a nová certifikace programu SP, příprava programu Prevence pro MŠ</a:t>
              </a:r>
            </a:p>
            <a:p>
              <a:r>
                <a:rPr lang="cs-C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 – realizace prvních bloků pro MŠ, certifikace programu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 Primární prevence: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374692"/>
              <a:ext cx="78402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Určen pro žáky 3. až 9. tříd ZŠ a studenty středních škol v Praze.</a:t>
              </a:r>
            </a:p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Dvou </a:t>
              </a: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nebo tříhodinové bloky vedené 2 lektory.</a:t>
              </a:r>
            </a:p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6000" y="2355189"/>
            <a:ext cx="74965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2015 byl program realizován na 13 ZŠ, 2 víceletých gymnáziích a 1 odborném učilišti v Praze 2, 4, 8, 11, 12 a 13. 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Bylo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realizováno 191 dvouhodinových a 157 tříhodinových bloků, v celkovém rozsahu 853 vyučovacích hodin.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 realizován ve 196 třídách, zúčastnilo se ho 4225 žáků.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také doplněn o nabídku adaptačních výjezdů.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Tým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tvoří 14 lektorů a vedoucí programu.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nabízí 24 tematických bloků.</a:t>
            </a:r>
          </a:p>
        </p:txBody>
      </p:sp>
    </p:spTree>
    <p:extLst>
      <p:ext uri="{BB962C8B-B14F-4D97-AF65-F5344CB8AC3E}">
        <p14:creationId xmlns:p14="http://schemas.microsoft.com/office/powerpoint/2010/main" val="16162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 Selektivní prevence: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6000" y="3267916"/>
            <a:ext cx="7840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roce 2015 byl program realizován na 8 ZŠ v Praze 4,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5, 11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12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Bylo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realizováno 23 pětihodinových bloků, 2 tříhodinové bloky a 1 čtyřhodinový blok, v celkovém rozsahu 125 vyučovacích hodin.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Program byl realizován v 12 třídách a zúčastnilo se ho 263 žáků.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1382" y="1379646"/>
            <a:ext cx="78448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Cílovou skupinou jsou žáci 4. až 9. tříd ZŠ, ale pokud je potřeba pracujeme i se žáky 3.tříd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Program Selektivní prevence je určen pro třídní kolektivy, u kterých je ve zvýšené míře přítomen rizikový faktor pro vznik a rozvoj projevů agrese a počátečních stádií šikanování včetně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kyberšikany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9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 Primární prevence pro MŠ: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6000" y="3902732"/>
            <a:ext cx="7840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roce 2015 byl program realizován na 6 MŠ v Praze 4, 8 a 12.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Bylo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realizováno 50 preventivních bloků.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1382" y="1400353"/>
            <a:ext cx="7844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Realizován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5 blocích po zhruba 30 - 45 minutách.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třídním kolektivem pracuje vždy jeden lektor, který se s dětmi setkává na všech 5 blocích. </a:t>
            </a:r>
          </a:p>
          <a:p>
            <a:pPr lvl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jednotlivými tématy se opírá vždy o pohádku nebo příběh, na jehož základě pomocí dalších pomůcek a diskuse se vysvětlují potřebná fakta o vybrané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tématice. (Co je to zdraví, Kouření, Alkohol, Hygiena, Vztahy k ostatním…)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Metody primární prevence: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94565" y="1628507"/>
            <a:ext cx="7414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Skupinová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Aktivizační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(rozehřívací)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Brainstormingové techniky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Autoregulační techniky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Interakční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hry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Výtvarné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techniky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Modelové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situace, nácvik sociálních dovedností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Diskusní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techniky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Informační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servis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SPECIFIKA METOD A TECHNIK V 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 a MŠ: Dotazníková metoda, pozorování, úkolové situace, zpětná vazba, pohádky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Příklad dobré praxe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94565" y="1628507"/>
            <a:ext cx="7414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 začal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vznikat během roku 2012 ve spolupráci s protidrogovým koordinátorem městské části Prahy 12.</a:t>
            </a:r>
          </a:p>
          <a:p>
            <a:pPr fontAlgn="base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Program vznikl na základě poptávky, jelikož je stále více tříd, které mají narušené třídní klima (vyskytuje se agrese, počátky šikanování atd.) a nemohou tak efektivně využívat všeobecné primární prevence rizikového chování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12 od roku 2013 uvolňuje každoročně finanční prostředky pro školy na realizaci programu SP. O vše se stará protidrogový koordinátor, se kterým jsem v pravidelném kontaktu. Je to zároveň člověk, který má pravidelné setkání, se školními metodiky prevence, kde je odkazuje na možnost využívat tuto službu. Funguje zde obousměrná komunikace.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5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Příklad dobré praxe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94565" y="1628507"/>
            <a:ext cx="7414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 nás v komunitě funguje?</a:t>
            </a:r>
          </a:p>
          <a:p>
            <a:pPr fontAlgn="base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Předávání informací z jedné služby do jiné, tedy předávání do návazných služeb. Dobrá orientace, co zde máme, zda služby a pro koho jsou určené.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Také jednou měsíčně probíhá na Praze 12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region,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se schází zástupci všech neziskových organizací a jiných služeb, které působí v dané lokalitě. </a:t>
            </a:r>
          </a:p>
          <a:p>
            <a:pPr fontAlgn="base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Spolupráce s klíčovými hráči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Spolupracujeme se školou a převážně i třetí stranou.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Proxima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při sjednávání zakázek spolupracuje s protidrogovým koordinátorem Prahy 12, Oddělením prevence a rozvoje sociálních služeb na Praze 13 a Oddělením sociální prevence na Praze 11.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441955" y="672873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Ukázka nabídky programu PP: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07641"/>
              </p:ext>
            </p:extLst>
          </p:nvPr>
        </p:nvGraphicFramePr>
        <p:xfrm>
          <a:off x="694565" y="1498770"/>
          <a:ext cx="5849620" cy="4171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8950"/>
                <a:gridCol w="4090670"/>
              </a:tblGrid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cap="small" dirty="0">
                          <a:effectLst/>
                        </a:rPr>
                        <a:t>ročník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cap="small">
                          <a:effectLst/>
                        </a:rPr>
                        <a:t>témata bloků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3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3. ročník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Úvodní seznamovací blok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Ohrožující látky kolem nás – zdravý životní styl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Vztahy ve třídě 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3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4. ročník: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Úvodní seznamovací blok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Ohrožující látky kolem nás – zdravý životní styl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Komunikace, konflikty a jejich řešení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Šikana, agresivita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Vztahy ve třídě 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5. ročník: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Úvodní seznamovací blok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Komunikace, konflikty a jejich řešení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Alkohol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Kouření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Šikana, agresivita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Vztahy ve třídě 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Vztahy ve třídě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Efektivní učení*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441955" y="478909"/>
            <a:ext cx="8260090" cy="5680981"/>
            <a:chOff x="576000" y="562036"/>
            <a:chExt cx="8260090" cy="5680981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562036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Ukázka nabídky programu PP: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</a:t>
              </a:r>
              <a:r>
                <a:rPr lang="cs-CZ" sz="800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11716"/>
              </p:ext>
            </p:extLst>
          </p:nvPr>
        </p:nvGraphicFramePr>
        <p:xfrm>
          <a:off x="631066" y="1018053"/>
          <a:ext cx="5078104" cy="546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959"/>
                <a:gridCol w="3551145"/>
              </a:tblGrid>
              <a:tr h="100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6. ročník/ prima: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Šikana, agresivita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Alkohol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Kouření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Vztahy ve třídě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Vztahy ve třídě III 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Efektivní učení*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</a:tr>
              <a:tr h="836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7. ročník/ sekunda: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PC, internet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Drogy 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Poruchy příjmu potravy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Vztahy ve třídě III*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Efektivní učení*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</a:tr>
              <a:tr h="1171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8. ročník/ tercie: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Drogy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Partnerské vztahy, sexualita 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Trestní odpovědnost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Rasismus a xenofobie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Vztahy ve třídě III*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Efektivní učení*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Finanční gramotnost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</a:tr>
              <a:tr h="133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9.ročník/ kvarta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Manipulace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Rasismus a xenofobie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Závěrečný blok**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Partnerské vztahy, sexualita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Vztahy ve třídě III*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Efektivní učení*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Finanční gramotnost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Finanční gramotnost II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7" marR="3858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0007" y="3079989"/>
            <a:ext cx="1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9925" y="5345815"/>
            <a:ext cx="4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Podtitul prezentace 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00007" y="5745925"/>
            <a:ext cx="23022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Proxima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o.p.s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Rakovského 3138/2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143 00 Praha 4 – Modřany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520000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765111" y="1711420"/>
            <a:ext cx="60169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Primární prevence (Adaptační výjezdy)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Selektivní prevence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Primární prevence pro MŠ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Příměstské tábory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Dobrovolnický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Stáže a praxe studentů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Vnitřní vzdělávání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Primární prevence rizikového chování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520000"/>
              <a:ext cx="784021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Rizikové chování</a:t>
              </a:r>
            </a:p>
            <a:p>
              <a:pPr>
                <a:buFontTx/>
                <a:buChar char="-"/>
              </a:pPr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cs-CZ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hování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, v jehož důsledku dochází k prokazatelnému nárůstu zdravotních, sociálních, výchovných a dalších rizik pro jedince nebo </a:t>
              </a:r>
              <a:r>
                <a:rPr lang="cs-CZ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společnost.</a:t>
              </a:r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(</a:t>
              </a: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Miovský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a Zapletalová, 2006)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3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Rizikové chování: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Záškoláctví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Šikana a extrémní projevy agrese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Extrémně rizikové sporty a rizikové chování v dopravě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Rasismus a xenofobie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Negativní působení sekt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Sexuální rizikové chování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Závislostní chování (</a:t>
              </a: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adiktologie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Okruh poruch a problémů spojených se syndromem týraného a zanedbávaného dítěte</a:t>
              </a:r>
            </a:p>
            <a:p>
              <a:pPr marL="514350" indent="-514350">
                <a:buAutoNum type="alphaLcParenR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Poruchy příjmu potravy</a:t>
              </a:r>
            </a:p>
            <a:p>
              <a:pPr>
                <a:buFontTx/>
                <a:buChar char="-"/>
              </a:pPr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0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Prevence: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727CA3"/>
                </a:buClr>
              </a:pPr>
              <a:r>
                <a:rPr lang="cs-CZ" sz="2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Primární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  <a:p>
              <a:pPr lvl="1"/>
              <a:r>
                <a:rPr lang="cs-CZ" sz="2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Sekundární</a:t>
              </a:r>
            </a:p>
            <a:p>
              <a:pPr lvl="1"/>
              <a:r>
                <a:rPr lang="cs-CZ" sz="2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Terciární</a:t>
              </a:r>
            </a:p>
            <a:p>
              <a:pPr lvl="1">
                <a:buFontTx/>
                <a:buChar char="-"/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Určené jedincům, kteří vykazují vážné formy rizikového chování, jež není možné zvládat běžnými preventivními opatřeními</a:t>
              </a:r>
            </a:p>
            <a:p>
              <a:pPr lvl="1">
                <a:buFontTx/>
                <a:buChar char="-"/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buFontTx/>
                <a:buChar char="-"/>
              </a:pPr>
              <a:r>
                <a:rPr lang="cs-CZ" b="1" dirty="0">
                  <a:latin typeface="Arial" panose="020B0604020202020204" pitchFamily="34" charset="0"/>
                  <a:cs typeface="Arial" panose="020B0604020202020204" pitchFamily="34" charset="0"/>
                </a:rPr>
                <a:t>Sekundární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: podporující,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supportivní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nebo léčebné intervence</a:t>
              </a:r>
            </a:p>
            <a:p>
              <a:pPr lvl="1">
                <a:buFontTx/>
                <a:buChar char="-"/>
              </a:pPr>
              <a:r>
                <a:rPr lang="cs-CZ" b="1" dirty="0">
                  <a:latin typeface="Arial" panose="020B0604020202020204" pitchFamily="34" charset="0"/>
                  <a:cs typeface="Arial" panose="020B0604020202020204" pitchFamily="34" charset="0"/>
                </a:rPr>
                <a:t>Terciární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: kompenzační nebo rehabilitační intervence, která vyrovnává, zamezuje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 potlačuje dalši negativni vlivy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pPr lvl="1">
                <a:buFontTx/>
                <a:buChar char="-"/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Reedukace, resocializace</a:t>
              </a:r>
            </a:p>
            <a:p>
              <a:pPr>
                <a:buFontTx/>
                <a:buChar char="-"/>
              </a:pPr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6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Primární prevence: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919636"/>
              <a:ext cx="7840212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buFontTx/>
                <a:buChar char="-"/>
              </a:pPr>
              <a:r>
                <a:rPr lang="cs-CZ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Specifická x nespecifická</a:t>
              </a:r>
            </a:p>
            <a:p>
              <a:pPr lvl="1">
                <a:buFontTx/>
                <a:buChar char="-"/>
              </a:pPr>
              <a:endParaRPr lang="cs-CZ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buFontTx/>
                <a:buChar char="-"/>
              </a:pPr>
              <a:r>
                <a:rPr lang="cs-CZ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Specifická PP</a:t>
              </a:r>
            </a:p>
            <a:p>
              <a:pPr lvl="1">
                <a:buFontTx/>
                <a:buChar char="-"/>
              </a:pP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Aktivity a programy, které jsou zaměřené na některou z konkrétních forem rizikového chování</a:t>
              </a:r>
            </a:p>
            <a:p>
              <a:pPr lvl="1">
                <a:buFontTx/>
                <a:buChar char="-"/>
              </a:pP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Časová a prostorová ohraničenost realizace </a:t>
              </a:r>
            </a:p>
            <a:p>
              <a:pPr lvl="1">
                <a:buFontTx/>
                <a:buChar char="-"/>
              </a:pP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Zacílená na jasně ohraničenou a definovanou cílovou skupinu</a:t>
              </a:r>
            </a:p>
            <a:p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Primární prevence: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443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Všeobecná primární prevence</a:t>
              </a:r>
            </a:p>
            <a:p>
              <a:pPr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Cílová skupina: běžná populace dětí a mládeže bez rozdělení na méně či více rizikové skupiny</a:t>
              </a:r>
            </a:p>
            <a:p>
              <a:r>
                <a:rPr lang="cs-CZ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Selektivní primární prevence</a:t>
              </a:r>
            </a:p>
            <a:p>
              <a:pPr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Cílová skupina: skupiny osob, u kterých jsou ve zvýšené míře přítomny rizikové faktory pro vznik a vývoj rizikového chování/ ohrožené skupiny</a:t>
              </a:r>
            </a:p>
            <a:p>
              <a:r>
                <a:rPr lang="cs-CZ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Indikovaná primární prevence</a:t>
              </a:r>
            </a:p>
            <a:p>
              <a:pPr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Cílová skupina: jedinci, kteří jsou vystaveni působení výrazně rizikových faktorů, případně u kterých se již vyskytly projevy rizikového chování/ ohrožení </a:t>
              </a:r>
              <a:r>
                <a:rPr lang="cs-CZ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jedinci</a:t>
              </a:r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3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Cílové skupiny: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82927" y="1626368"/>
              <a:ext cx="784021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727CA3"/>
                </a:buClr>
              </a:pPr>
              <a:r>
                <a:rPr lang="cs-CZ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Vzhledem k věku:</a:t>
              </a:r>
            </a:p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– Předškolní věk (3–6 let)</a:t>
              </a:r>
            </a:p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– Mladší školní věk (6–12 let)</a:t>
              </a:r>
            </a:p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– Starší školní věk (12–15 let)</a:t>
              </a:r>
            </a:p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– Mládež (15–18 let)</a:t>
              </a:r>
            </a:p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– Mladí dospělí (18–26 let)</a:t>
              </a:r>
              <a:endPara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727CA3"/>
                </a:buClr>
              </a:pPr>
              <a:endPara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727CA3"/>
                </a:buClr>
              </a:pPr>
              <a:r>
                <a:rPr lang="cs-CZ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Kritérium </a:t>
              </a:r>
              <a:r>
                <a:rPr lang="cs-CZ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náročnosti</a:t>
              </a:r>
            </a:p>
            <a:p>
              <a:pPr>
                <a:buClr>
                  <a:srgbClr val="727CA3"/>
                </a:buClr>
              </a:pPr>
              <a:endPara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727CA3"/>
                </a:buClr>
              </a:pPr>
              <a:r>
                <a:rPr lang="cs-CZ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Sociálně </a:t>
              </a:r>
              <a:r>
                <a:rPr lang="cs-CZ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společenské kritérium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cs-CZ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Institucionální </a:t>
              </a:r>
              <a:r>
                <a:rPr lang="cs-CZ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kritérium</a:t>
              </a:r>
            </a:p>
            <a:p>
              <a:pPr lvl="0"/>
              <a:endPara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cs-CZ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Další </a:t>
              </a:r>
              <a:r>
                <a:rPr lang="cs-CZ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skupiny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6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Zásady efektivní prevence: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16437"/>
              <a:ext cx="784021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Komplexnost a kombinace mnohočetných strategií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Kontinuita působení a systematičnost plánování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Cílenost a adekvátnost informací i forem působení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Včasný začátek preventivních aktivit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Pozitivní orientace primární prevence a demonstrace konkrétních alternativ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Využití KAB modelu (</a:t>
              </a:r>
              <a:r>
                <a:rPr lang="cs-CZ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attitude</a:t>
              </a: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behaviour</a:t>
              </a: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Využití „peer“ prvku, důraz na interakci a aktivní zapojení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Denormalizace</a:t>
              </a:r>
              <a:endPara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Podpora protektivních faktorů ve společnosti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Nepoužívání neúčinných prostředků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(</a:t>
              </a:r>
              <a:r>
                <a:rPr lang="cs-CZ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Miovský</a:t>
              </a:r>
              <a:r>
                <a:rPr lang="cs-C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Zapletalová, Skácelová, 2010)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0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1243</Words>
  <Application>Microsoft Office PowerPoint</Application>
  <PresentationFormat>Předvádění na obrazovce (4:3)</PresentationFormat>
  <Paragraphs>255</Paragraphs>
  <Slides>19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Magdaléna Friedrichová</dc:creator>
  <cp:lastModifiedBy>David Holý</cp:lastModifiedBy>
  <cp:revision>41</cp:revision>
  <dcterms:created xsi:type="dcterms:W3CDTF">2015-09-03T16:58:35Z</dcterms:created>
  <dcterms:modified xsi:type="dcterms:W3CDTF">2016-02-22T13:46:32Z</dcterms:modified>
</cp:coreProperties>
</file>