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2" r:id="rId3"/>
    <p:sldId id="275" r:id="rId4"/>
    <p:sldId id="276" r:id="rId5"/>
    <p:sldId id="261" r:id="rId6"/>
    <p:sldId id="278" r:id="rId7"/>
    <p:sldId id="282" r:id="rId8"/>
    <p:sldId id="274" r:id="rId9"/>
    <p:sldId id="280" r:id="rId10"/>
    <p:sldId id="281" r:id="rId11"/>
    <p:sldId id="267" r:id="rId12"/>
    <p:sldId id="269" r:id="rId13"/>
    <p:sldId id="273" r:id="rId14"/>
    <p:sldId id="270" r:id="rId15"/>
    <p:sldId id="277" r:id="rId16"/>
    <p:sldId id="272" r:id="rId17"/>
    <p:sldId id="283" r:id="rId18"/>
    <p:sldId id="259" r:id="rId19"/>
  </p:sldIdLst>
  <p:sldSz cx="9144000" cy="6858000" type="screen4x3"/>
  <p:notesSz cx="6858000" cy="99472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a" initials="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1115"/>
    <a:srgbClr val="B11A1D"/>
    <a:srgbClr val="62245F"/>
    <a:srgbClr val="707F34"/>
    <a:srgbClr val="215880"/>
    <a:srgbClr val="63125E"/>
    <a:srgbClr val="B20011"/>
    <a:srgbClr val="701D60"/>
    <a:srgbClr val="6F7D02"/>
    <a:srgbClr val="6B8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70" autoAdjust="0"/>
    <p:restoredTop sz="94660"/>
  </p:normalViewPr>
  <p:slideViewPr>
    <p:cSldViewPr snapToGrid="0">
      <p:cViewPr>
        <p:scale>
          <a:sx n="100" d="100"/>
          <a:sy n="100" d="100"/>
        </p:scale>
        <p:origin x="-18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B63AF-BC5A-494C-81B8-AF4051819DA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1BAC224-333A-4CE3-917B-55532FEF6089}">
      <dgm:prSet phldrT="[Text]"/>
      <dgm:spPr>
        <a:solidFill>
          <a:srgbClr val="D21115"/>
        </a:solidFill>
      </dgm:spPr>
      <dgm:t>
        <a:bodyPr/>
        <a:lstStyle/>
        <a:p>
          <a:r>
            <a:rPr lang="cs-CZ" dirty="0" smtClean="0"/>
            <a:t>Potřeby lokality</a:t>
          </a:r>
          <a:endParaRPr lang="cs-CZ" dirty="0"/>
        </a:p>
      </dgm:t>
    </dgm:pt>
    <dgm:pt modelId="{52D7FA43-9012-474B-A45A-C9412A2A2B25}" type="parTrans" cxnId="{6CABD3B1-5C42-4C70-9B00-9066ED90A442}">
      <dgm:prSet/>
      <dgm:spPr/>
      <dgm:t>
        <a:bodyPr/>
        <a:lstStyle/>
        <a:p>
          <a:endParaRPr lang="cs-CZ"/>
        </a:p>
      </dgm:t>
    </dgm:pt>
    <dgm:pt modelId="{433EDA90-1AD3-4966-AB89-6F7062824584}" type="sibTrans" cxnId="{6CABD3B1-5C42-4C70-9B00-9066ED90A442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cs-CZ"/>
        </a:p>
      </dgm:t>
    </dgm:pt>
    <dgm:pt modelId="{3BFF534A-3AF2-4785-B369-A8884269F55C}">
      <dgm:prSet phldrT="[Text]"/>
      <dgm:spPr>
        <a:solidFill>
          <a:srgbClr val="D21115"/>
        </a:solidFill>
      </dgm:spPr>
      <dgm:t>
        <a:bodyPr/>
        <a:lstStyle/>
        <a:p>
          <a:r>
            <a:rPr lang="cs-CZ" dirty="0" smtClean="0"/>
            <a:t>Poskytování služeb</a:t>
          </a:r>
          <a:endParaRPr lang="cs-CZ" dirty="0"/>
        </a:p>
      </dgm:t>
    </dgm:pt>
    <dgm:pt modelId="{54B77B41-487D-424D-B46B-B666A6ED779D}" type="parTrans" cxnId="{757A554B-B70C-4EB2-BC49-9BC7C5AA1C81}">
      <dgm:prSet/>
      <dgm:spPr/>
      <dgm:t>
        <a:bodyPr/>
        <a:lstStyle/>
        <a:p>
          <a:endParaRPr lang="cs-CZ"/>
        </a:p>
      </dgm:t>
    </dgm:pt>
    <dgm:pt modelId="{46B4F3DB-FB26-4994-AB15-45EEB5D7B310}" type="sibTrans" cxnId="{757A554B-B70C-4EB2-BC49-9BC7C5AA1C81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cs-CZ"/>
        </a:p>
      </dgm:t>
    </dgm:pt>
    <dgm:pt modelId="{7B3EC4FF-40AD-47CE-8A00-69F4BCBB0A1E}">
      <dgm:prSet phldrT="[Text]"/>
      <dgm:spPr>
        <a:solidFill>
          <a:srgbClr val="D21115"/>
        </a:solidFill>
      </dgm:spPr>
      <dgm:t>
        <a:bodyPr/>
        <a:lstStyle/>
        <a:p>
          <a:r>
            <a:rPr lang="cs-CZ" dirty="0" smtClean="0"/>
            <a:t>Znalost lokality</a:t>
          </a:r>
        </a:p>
      </dgm:t>
    </dgm:pt>
    <dgm:pt modelId="{8207D4CE-05E7-476E-A74E-461EE08EE323}" type="parTrans" cxnId="{832D1285-1220-481A-8673-4C1465A5B068}">
      <dgm:prSet/>
      <dgm:spPr/>
      <dgm:t>
        <a:bodyPr/>
        <a:lstStyle/>
        <a:p>
          <a:endParaRPr lang="cs-CZ"/>
        </a:p>
      </dgm:t>
    </dgm:pt>
    <dgm:pt modelId="{FC06E1ED-91BE-4E5E-B57A-1502EAA3CFB3}" type="sibTrans" cxnId="{832D1285-1220-481A-8673-4C1465A5B068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cs-CZ"/>
        </a:p>
      </dgm:t>
    </dgm:pt>
    <dgm:pt modelId="{DE2DAD8F-2531-4345-8FC9-E031E0A57421}" type="pres">
      <dgm:prSet presAssocID="{6E1B63AF-BC5A-494C-81B8-AF4051819DA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CD35FEC-778B-4ADF-978D-ED1A8A8BFD3C}" type="pres">
      <dgm:prSet presAssocID="{11BAC224-333A-4CE3-917B-55532FEF6089}" presName="node" presStyleLbl="node1" presStyleIdx="0" presStyleCnt="3" custRadScaleRad="10186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F6A1EE-1E5E-478C-AA16-EFEF53DE91B4}" type="pres">
      <dgm:prSet presAssocID="{433EDA90-1AD3-4966-AB89-6F7062824584}" presName="sibTrans" presStyleLbl="sibTrans2D1" presStyleIdx="0" presStyleCnt="3"/>
      <dgm:spPr/>
      <dgm:t>
        <a:bodyPr/>
        <a:lstStyle/>
        <a:p>
          <a:endParaRPr lang="cs-CZ"/>
        </a:p>
      </dgm:t>
    </dgm:pt>
    <dgm:pt modelId="{D9CBD26B-2C64-4FBD-8A10-9590AD56F4CD}" type="pres">
      <dgm:prSet presAssocID="{433EDA90-1AD3-4966-AB89-6F7062824584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927F8FBD-5C76-47EA-BD46-A0FE35853616}" type="pres">
      <dgm:prSet presAssocID="{3BFF534A-3AF2-4785-B369-A8884269F55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249FC0-32E1-451A-A24A-93B1DB5D32C4}" type="pres">
      <dgm:prSet presAssocID="{46B4F3DB-FB26-4994-AB15-45EEB5D7B310}" presName="sibTrans" presStyleLbl="sibTrans2D1" presStyleIdx="1" presStyleCnt="3"/>
      <dgm:spPr/>
      <dgm:t>
        <a:bodyPr/>
        <a:lstStyle/>
        <a:p>
          <a:endParaRPr lang="cs-CZ"/>
        </a:p>
      </dgm:t>
    </dgm:pt>
    <dgm:pt modelId="{8DBC59B4-795F-470C-8262-3EB833A26F09}" type="pres">
      <dgm:prSet presAssocID="{46B4F3DB-FB26-4994-AB15-45EEB5D7B310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576708D6-E68D-45FA-9787-D86FF2D15258}" type="pres">
      <dgm:prSet presAssocID="{7B3EC4FF-40AD-47CE-8A00-69F4BCBB0A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F242F7-41CE-4E0C-8389-3DC1C9C130D8}" type="pres">
      <dgm:prSet presAssocID="{FC06E1ED-91BE-4E5E-B57A-1502EAA3CFB3}" presName="sibTrans" presStyleLbl="sibTrans2D1" presStyleIdx="2" presStyleCnt="3"/>
      <dgm:spPr/>
      <dgm:t>
        <a:bodyPr/>
        <a:lstStyle/>
        <a:p>
          <a:endParaRPr lang="cs-CZ"/>
        </a:p>
      </dgm:t>
    </dgm:pt>
    <dgm:pt modelId="{46EA4D53-E5F8-46A3-BD2C-A71CE7D2FE6C}" type="pres">
      <dgm:prSet presAssocID="{FC06E1ED-91BE-4E5E-B57A-1502EAA3CFB3}" presName="connectorText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DBC84A44-E29A-4F3A-A96E-C8AA7A6EE856}" type="presOf" srcId="{6E1B63AF-BC5A-494C-81B8-AF4051819DA7}" destId="{DE2DAD8F-2531-4345-8FC9-E031E0A57421}" srcOrd="0" destOrd="0" presId="urn:microsoft.com/office/officeart/2005/8/layout/cycle2"/>
    <dgm:cxn modelId="{757A554B-B70C-4EB2-BC49-9BC7C5AA1C81}" srcId="{6E1B63AF-BC5A-494C-81B8-AF4051819DA7}" destId="{3BFF534A-3AF2-4785-B369-A8884269F55C}" srcOrd="1" destOrd="0" parTransId="{54B77B41-487D-424D-B46B-B666A6ED779D}" sibTransId="{46B4F3DB-FB26-4994-AB15-45EEB5D7B310}"/>
    <dgm:cxn modelId="{7F5A6240-4354-4ACA-97B5-B11A6ED69670}" type="presOf" srcId="{46B4F3DB-FB26-4994-AB15-45EEB5D7B310}" destId="{8DBC59B4-795F-470C-8262-3EB833A26F09}" srcOrd="1" destOrd="0" presId="urn:microsoft.com/office/officeart/2005/8/layout/cycle2"/>
    <dgm:cxn modelId="{6CABD3B1-5C42-4C70-9B00-9066ED90A442}" srcId="{6E1B63AF-BC5A-494C-81B8-AF4051819DA7}" destId="{11BAC224-333A-4CE3-917B-55532FEF6089}" srcOrd="0" destOrd="0" parTransId="{52D7FA43-9012-474B-A45A-C9412A2A2B25}" sibTransId="{433EDA90-1AD3-4966-AB89-6F7062824584}"/>
    <dgm:cxn modelId="{832D1285-1220-481A-8673-4C1465A5B068}" srcId="{6E1B63AF-BC5A-494C-81B8-AF4051819DA7}" destId="{7B3EC4FF-40AD-47CE-8A00-69F4BCBB0A1E}" srcOrd="2" destOrd="0" parTransId="{8207D4CE-05E7-476E-A74E-461EE08EE323}" sibTransId="{FC06E1ED-91BE-4E5E-B57A-1502EAA3CFB3}"/>
    <dgm:cxn modelId="{4B3E0E58-C93D-45C9-A24C-4700636BA0D5}" type="presOf" srcId="{7B3EC4FF-40AD-47CE-8A00-69F4BCBB0A1E}" destId="{576708D6-E68D-45FA-9787-D86FF2D15258}" srcOrd="0" destOrd="0" presId="urn:microsoft.com/office/officeart/2005/8/layout/cycle2"/>
    <dgm:cxn modelId="{6ED6CCA3-00D4-40BB-94C1-410E7E6F6809}" type="presOf" srcId="{FC06E1ED-91BE-4E5E-B57A-1502EAA3CFB3}" destId="{46EA4D53-E5F8-46A3-BD2C-A71CE7D2FE6C}" srcOrd="1" destOrd="0" presId="urn:microsoft.com/office/officeart/2005/8/layout/cycle2"/>
    <dgm:cxn modelId="{41BAA2CB-987E-44E1-A60C-CA5F9027E7C9}" type="presOf" srcId="{433EDA90-1AD3-4966-AB89-6F7062824584}" destId="{D9CBD26B-2C64-4FBD-8A10-9590AD56F4CD}" srcOrd="1" destOrd="0" presId="urn:microsoft.com/office/officeart/2005/8/layout/cycle2"/>
    <dgm:cxn modelId="{F727435B-CB36-4859-BA66-9D28C426EAF8}" type="presOf" srcId="{433EDA90-1AD3-4966-AB89-6F7062824584}" destId="{A2F6A1EE-1E5E-478C-AA16-EFEF53DE91B4}" srcOrd="0" destOrd="0" presId="urn:microsoft.com/office/officeart/2005/8/layout/cycle2"/>
    <dgm:cxn modelId="{E6438C50-EEF4-49E8-8023-327A3A8469A7}" type="presOf" srcId="{3BFF534A-3AF2-4785-B369-A8884269F55C}" destId="{927F8FBD-5C76-47EA-BD46-A0FE35853616}" srcOrd="0" destOrd="0" presId="urn:microsoft.com/office/officeart/2005/8/layout/cycle2"/>
    <dgm:cxn modelId="{5F4E0281-CCE6-482E-B241-EA12350F5C2E}" type="presOf" srcId="{11BAC224-333A-4CE3-917B-55532FEF6089}" destId="{8CD35FEC-778B-4ADF-978D-ED1A8A8BFD3C}" srcOrd="0" destOrd="0" presId="urn:microsoft.com/office/officeart/2005/8/layout/cycle2"/>
    <dgm:cxn modelId="{6D1C63D0-A688-4C9E-B906-89C22DD8E895}" type="presOf" srcId="{FC06E1ED-91BE-4E5E-B57A-1502EAA3CFB3}" destId="{59F242F7-41CE-4E0C-8389-3DC1C9C130D8}" srcOrd="0" destOrd="0" presId="urn:microsoft.com/office/officeart/2005/8/layout/cycle2"/>
    <dgm:cxn modelId="{8FB1ED14-951F-40CB-9276-27B2DFE7C54D}" type="presOf" srcId="{46B4F3DB-FB26-4994-AB15-45EEB5D7B310}" destId="{8C249FC0-32E1-451A-A24A-93B1DB5D32C4}" srcOrd="0" destOrd="0" presId="urn:microsoft.com/office/officeart/2005/8/layout/cycle2"/>
    <dgm:cxn modelId="{2C1E1C2D-3F46-4113-B436-96982865101A}" type="presParOf" srcId="{DE2DAD8F-2531-4345-8FC9-E031E0A57421}" destId="{8CD35FEC-778B-4ADF-978D-ED1A8A8BFD3C}" srcOrd="0" destOrd="0" presId="urn:microsoft.com/office/officeart/2005/8/layout/cycle2"/>
    <dgm:cxn modelId="{234FE44A-49E0-4238-B189-BF9051C13611}" type="presParOf" srcId="{DE2DAD8F-2531-4345-8FC9-E031E0A57421}" destId="{A2F6A1EE-1E5E-478C-AA16-EFEF53DE91B4}" srcOrd="1" destOrd="0" presId="urn:microsoft.com/office/officeart/2005/8/layout/cycle2"/>
    <dgm:cxn modelId="{2575C989-5EB5-466C-AD31-18C9A0035335}" type="presParOf" srcId="{A2F6A1EE-1E5E-478C-AA16-EFEF53DE91B4}" destId="{D9CBD26B-2C64-4FBD-8A10-9590AD56F4CD}" srcOrd="0" destOrd="0" presId="urn:microsoft.com/office/officeart/2005/8/layout/cycle2"/>
    <dgm:cxn modelId="{9194394D-6794-45B1-9BCD-4FB150A268B4}" type="presParOf" srcId="{DE2DAD8F-2531-4345-8FC9-E031E0A57421}" destId="{927F8FBD-5C76-47EA-BD46-A0FE35853616}" srcOrd="2" destOrd="0" presId="urn:microsoft.com/office/officeart/2005/8/layout/cycle2"/>
    <dgm:cxn modelId="{CA8C9A7D-FFE2-4B9D-8145-CDF6D5B23842}" type="presParOf" srcId="{DE2DAD8F-2531-4345-8FC9-E031E0A57421}" destId="{8C249FC0-32E1-451A-A24A-93B1DB5D32C4}" srcOrd="3" destOrd="0" presId="urn:microsoft.com/office/officeart/2005/8/layout/cycle2"/>
    <dgm:cxn modelId="{0E78F076-A2C8-402D-A86B-D7FE69BFF4B4}" type="presParOf" srcId="{8C249FC0-32E1-451A-A24A-93B1DB5D32C4}" destId="{8DBC59B4-795F-470C-8262-3EB833A26F09}" srcOrd="0" destOrd="0" presId="urn:microsoft.com/office/officeart/2005/8/layout/cycle2"/>
    <dgm:cxn modelId="{E8309490-C6D1-4A37-BD33-7803DEC4FFAF}" type="presParOf" srcId="{DE2DAD8F-2531-4345-8FC9-E031E0A57421}" destId="{576708D6-E68D-45FA-9787-D86FF2D15258}" srcOrd="4" destOrd="0" presId="urn:microsoft.com/office/officeart/2005/8/layout/cycle2"/>
    <dgm:cxn modelId="{131DAD5F-B250-400B-A411-142A0AA99106}" type="presParOf" srcId="{DE2DAD8F-2531-4345-8FC9-E031E0A57421}" destId="{59F242F7-41CE-4E0C-8389-3DC1C9C130D8}" srcOrd="5" destOrd="0" presId="urn:microsoft.com/office/officeart/2005/8/layout/cycle2"/>
    <dgm:cxn modelId="{9449D755-991D-42DD-8A59-A3455912CB9A}" type="presParOf" srcId="{59F242F7-41CE-4E0C-8389-3DC1C9C130D8}" destId="{46EA4D53-E5F8-46A3-BD2C-A71CE7D2FE6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89407F-B3F0-4413-8D2A-3300B258253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79720F2-8CF4-45CD-9DDB-79795FB75C75}" type="pres">
      <dgm:prSet presAssocID="{D989407F-B3F0-4413-8D2A-3300B2582535}" presName="Name0" presStyleCnt="0">
        <dgm:presLayoutVars>
          <dgm:dir/>
          <dgm:resizeHandles val="exact"/>
        </dgm:presLayoutVars>
      </dgm:prSet>
      <dgm:spPr/>
    </dgm:pt>
  </dgm:ptLst>
  <dgm:cxnLst>
    <dgm:cxn modelId="{E9724A33-4E82-4DD6-A253-2C708A93020B}" type="presOf" srcId="{D989407F-B3F0-4413-8D2A-3300B2582535}" destId="{D79720F2-8CF4-45CD-9DDB-79795FB75C7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836EF6-2078-4426-B63C-82B230A90D1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9962E29-2CDA-45D7-8D37-C9D6B3E25598}">
      <dgm:prSet phldrT="[Text]"/>
      <dgm:spPr/>
      <dgm:t>
        <a:bodyPr/>
        <a:lstStyle/>
        <a:p>
          <a:r>
            <a:rPr lang="cs-CZ" dirty="0" smtClean="0"/>
            <a:t>zájemce</a:t>
          </a:r>
          <a:endParaRPr lang="cs-CZ" dirty="0"/>
        </a:p>
      </dgm:t>
    </dgm:pt>
    <dgm:pt modelId="{1426632B-2316-4508-8538-5FE348778B8B}" type="parTrans" cxnId="{2F33F8A6-2A6C-4811-A0A1-135827D026B2}">
      <dgm:prSet/>
      <dgm:spPr/>
      <dgm:t>
        <a:bodyPr/>
        <a:lstStyle/>
        <a:p>
          <a:endParaRPr lang="cs-CZ"/>
        </a:p>
      </dgm:t>
    </dgm:pt>
    <dgm:pt modelId="{C38EB55B-76A1-4495-B074-7B8B013B1DF1}" type="sibTrans" cxnId="{2F33F8A6-2A6C-4811-A0A1-135827D026B2}">
      <dgm:prSet/>
      <dgm:spPr/>
      <dgm:t>
        <a:bodyPr/>
        <a:lstStyle/>
        <a:p>
          <a:endParaRPr lang="cs-CZ"/>
        </a:p>
      </dgm:t>
    </dgm:pt>
    <dgm:pt modelId="{ABB697D0-4F67-4C86-BABA-6141378BD514}">
      <dgm:prSet phldrT="[Text]"/>
      <dgm:spPr/>
      <dgm:t>
        <a:bodyPr/>
        <a:lstStyle/>
        <a:p>
          <a:r>
            <a:rPr lang="cs-CZ" dirty="0" smtClean="0"/>
            <a:t>uživatel</a:t>
          </a:r>
          <a:endParaRPr lang="cs-CZ" dirty="0"/>
        </a:p>
      </dgm:t>
    </dgm:pt>
    <dgm:pt modelId="{37EFA959-7904-4A2B-9EFC-AA30D235AF8F}" type="parTrans" cxnId="{C1133271-8314-4D4E-8AE7-4B66753303D0}">
      <dgm:prSet/>
      <dgm:spPr/>
      <dgm:t>
        <a:bodyPr/>
        <a:lstStyle/>
        <a:p>
          <a:endParaRPr lang="cs-CZ"/>
        </a:p>
      </dgm:t>
    </dgm:pt>
    <dgm:pt modelId="{7BBD7B2D-A8AA-46B5-A5C5-54557684C213}" type="sibTrans" cxnId="{C1133271-8314-4D4E-8AE7-4B66753303D0}">
      <dgm:prSet/>
      <dgm:spPr/>
      <dgm:t>
        <a:bodyPr/>
        <a:lstStyle/>
        <a:p>
          <a:endParaRPr lang="cs-CZ"/>
        </a:p>
      </dgm:t>
    </dgm:pt>
    <dgm:pt modelId="{6C1FD454-2E57-4432-8DD8-55A55688F548}">
      <dgm:prSet phldrT="[Text]"/>
      <dgm:spPr/>
      <dgm:t>
        <a:bodyPr/>
        <a:lstStyle/>
        <a:p>
          <a:r>
            <a:rPr lang="cs-CZ" dirty="0" smtClean="0"/>
            <a:t>IP</a:t>
          </a:r>
          <a:endParaRPr lang="cs-CZ" dirty="0"/>
        </a:p>
      </dgm:t>
    </dgm:pt>
    <dgm:pt modelId="{C921F604-9A65-44D8-9377-A39FEC665BAF}" type="parTrans" cxnId="{56B8E0AC-A7B3-48FF-953D-BA2A8C36F861}">
      <dgm:prSet/>
      <dgm:spPr/>
      <dgm:t>
        <a:bodyPr/>
        <a:lstStyle/>
        <a:p>
          <a:endParaRPr lang="cs-CZ"/>
        </a:p>
      </dgm:t>
    </dgm:pt>
    <dgm:pt modelId="{28786447-FD19-4CCF-9B41-E09E4B99B550}" type="sibTrans" cxnId="{56B8E0AC-A7B3-48FF-953D-BA2A8C36F861}">
      <dgm:prSet/>
      <dgm:spPr/>
      <dgm:t>
        <a:bodyPr/>
        <a:lstStyle/>
        <a:p>
          <a:endParaRPr lang="cs-CZ"/>
        </a:p>
      </dgm:t>
    </dgm:pt>
    <dgm:pt modelId="{3A9FE867-1BC2-465D-9BB9-800FCCC60C74}" type="pres">
      <dgm:prSet presAssocID="{39836EF6-2078-4426-B63C-82B230A90D19}" presName="arrowDiagram" presStyleCnt="0">
        <dgm:presLayoutVars>
          <dgm:chMax val="5"/>
          <dgm:dir/>
          <dgm:resizeHandles val="exact"/>
        </dgm:presLayoutVars>
      </dgm:prSet>
      <dgm:spPr/>
    </dgm:pt>
    <dgm:pt modelId="{C5F03A24-AADB-4328-9A0E-2E23E3B6A4BB}" type="pres">
      <dgm:prSet presAssocID="{39836EF6-2078-4426-B63C-82B230A90D19}" presName="arrow" presStyleLbl="bgShp" presStyleIdx="0" presStyleCnt="1" custScaleX="82707" custScaleY="61091" custLinFactNeighborX="8082" custLinFactNeighborY="31278"/>
      <dgm:spPr>
        <a:solidFill>
          <a:srgbClr val="B11A1D"/>
        </a:solidFill>
      </dgm:spPr>
    </dgm:pt>
    <dgm:pt modelId="{165FDCAC-1C4A-4526-B557-1C641803F602}" type="pres">
      <dgm:prSet presAssocID="{39836EF6-2078-4426-B63C-82B230A90D19}" presName="arrowDiagram3" presStyleCnt="0"/>
      <dgm:spPr/>
    </dgm:pt>
    <dgm:pt modelId="{2B48B175-CC62-4115-A0B3-E3ACE7777F3F}" type="pres">
      <dgm:prSet presAssocID="{D9962E29-2CDA-45D7-8D37-C9D6B3E25598}" presName="bullet3a" presStyleLbl="node1" presStyleIdx="0" presStyleCnt="3" custLinFactY="37362" custLinFactNeighborX="-57837" custLinFactNeighborY="100000"/>
      <dgm:spPr>
        <a:solidFill>
          <a:srgbClr val="D21115"/>
        </a:solidFill>
      </dgm:spPr>
    </dgm:pt>
    <dgm:pt modelId="{0D3908BA-4532-41DE-9A23-98AD34D4C2E2}" type="pres">
      <dgm:prSet presAssocID="{D9962E29-2CDA-45D7-8D37-C9D6B3E25598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EA52C7-F8B2-4040-AE95-DACDB8408EFD}" type="pres">
      <dgm:prSet presAssocID="{ABB697D0-4F67-4C86-BABA-6141378BD514}" presName="bullet3b" presStyleLbl="node1" presStyleIdx="1" presStyleCnt="3" custLinFactY="75972" custLinFactNeighborX="7998" custLinFactNeighborY="100000"/>
      <dgm:spPr>
        <a:solidFill>
          <a:srgbClr val="D21115"/>
        </a:solidFill>
      </dgm:spPr>
    </dgm:pt>
    <dgm:pt modelId="{D2CE242D-851D-4DEA-9640-9A327FB27165}" type="pres">
      <dgm:prSet presAssocID="{ABB697D0-4F67-4C86-BABA-6141378BD514}" presName="textBox3b" presStyleLbl="revTx" presStyleIdx="1" presStyleCnt="3" custLinFactNeighborX="2064" custLinFactNeighborY="1382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7E179C-68B2-4F8B-8BF4-CE850651BCBF}" type="pres">
      <dgm:prSet presAssocID="{6C1FD454-2E57-4432-8DD8-55A55688F548}" presName="bullet3c" presStyleLbl="node1" presStyleIdx="2" presStyleCnt="3" custLinFactY="38621" custLinFactNeighborX="54945" custLinFactNeighborY="100000"/>
      <dgm:spPr>
        <a:solidFill>
          <a:srgbClr val="D21115"/>
        </a:solidFill>
      </dgm:spPr>
    </dgm:pt>
    <dgm:pt modelId="{6E2349E2-4144-4E97-8913-0BD80D38D5CC}" type="pres">
      <dgm:prSet presAssocID="{6C1FD454-2E57-4432-8DD8-55A55688F548}" presName="textBox3c" presStyleLbl="revTx" presStyleIdx="2" presStyleCnt="3" custLinFactNeighborX="16447" custLinFactNeighborY="1235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CAC3996-EC75-4888-8156-0FA2E21CCEDB}" type="presOf" srcId="{39836EF6-2078-4426-B63C-82B230A90D19}" destId="{3A9FE867-1BC2-465D-9BB9-800FCCC60C74}" srcOrd="0" destOrd="0" presId="urn:microsoft.com/office/officeart/2005/8/layout/arrow2"/>
    <dgm:cxn modelId="{AB1E38AF-30B2-4F01-BD09-61350BCB9CB7}" type="presOf" srcId="{D9962E29-2CDA-45D7-8D37-C9D6B3E25598}" destId="{0D3908BA-4532-41DE-9A23-98AD34D4C2E2}" srcOrd="0" destOrd="0" presId="urn:microsoft.com/office/officeart/2005/8/layout/arrow2"/>
    <dgm:cxn modelId="{56B8E0AC-A7B3-48FF-953D-BA2A8C36F861}" srcId="{39836EF6-2078-4426-B63C-82B230A90D19}" destId="{6C1FD454-2E57-4432-8DD8-55A55688F548}" srcOrd="2" destOrd="0" parTransId="{C921F604-9A65-44D8-9377-A39FEC665BAF}" sibTransId="{28786447-FD19-4CCF-9B41-E09E4B99B550}"/>
    <dgm:cxn modelId="{0E08698E-B9A1-419E-BF81-9E5383CA706E}" type="presOf" srcId="{ABB697D0-4F67-4C86-BABA-6141378BD514}" destId="{D2CE242D-851D-4DEA-9640-9A327FB27165}" srcOrd="0" destOrd="0" presId="urn:microsoft.com/office/officeart/2005/8/layout/arrow2"/>
    <dgm:cxn modelId="{2F33F8A6-2A6C-4811-A0A1-135827D026B2}" srcId="{39836EF6-2078-4426-B63C-82B230A90D19}" destId="{D9962E29-2CDA-45D7-8D37-C9D6B3E25598}" srcOrd="0" destOrd="0" parTransId="{1426632B-2316-4508-8538-5FE348778B8B}" sibTransId="{C38EB55B-76A1-4495-B074-7B8B013B1DF1}"/>
    <dgm:cxn modelId="{BD509E2B-6C61-4993-B79C-D1D914543C6B}" type="presOf" srcId="{6C1FD454-2E57-4432-8DD8-55A55688F548}" destId="{6E2349E2-4144-4E97-8913-0BD80D38D5CC}" srcOrd="0" destOrd="0" presId="urn:microsoft.com/office/officeart/2005/8/layout/arrow2"/>
    <dgm:cxn modelId="{C1133271-8314-4D4E-8AE7-4B66753303D0}" srcId="{39836EF6-2078-4426-B63C-82B230A90D19}" destId="{ABB697D0-4F67-4C86-BABA-6141378BD514}" srcOrd="1" destOrd="0" parTransId="{37EFA959-7904-4A2B-9EFC-AA30D235AF8F}" sibTransId="{7BBD7B2D-A8AA-46B5-A5C5-54557684C213}"/>
    <dgm:cxn modelId="{E98A7E59-DA1C-4B83-9773-EDBA495C12EE}" type="presParOf" srcId="{3A9FE867-1BC2-465D-9BB9-800FCCC60C74}" destId="{C5F03A24-AADB-4328-9A0E-2E23E3B6A4BB}" srcOrd="0" destOrd="0" presId="urn:microsoft.com/office/officeart/2005/8/layout/arrow2"/>
    <dgm:cxn modelId="{06713646-3B57-4727-807F-9C94BB98582C}" type="presParOf" srcId="{3A9FE867-1BC2-465D-9BB9-800FCCC60C74}" destId="{165FDCAC-1C4A-4526-B557-1C641803F602}" srcOrd="1" destOrd="0" presId="urn:microsoft.com/office/officeart/2005/8/layout/arrow2"/>
    <dgm:cxn modelId="{A164A499-42CE-461F-8DD4-E5ADA18B6D11}" type="presParOf" srcId="{165FDCAC-1C4A-4526-B557-1C641803F602}" destId="{2B48B175-CC62-4115-A0B3-E3ACE7777F3F}" srcOrd="0" destOrd="0" presId="urn:microsoft.com/office/officeart/2005/8/layout/arrow2"/>
    <dgm:cxn modelId="{D9C068C0-0CC8-4615-BFC5-7C34E038F25D}" type="presParOf" srcId="{165FDCAC-1C4A-4526-B557-1C641803F602}" destId="{0D3908BA-4532-41DE-9A23-98AD34D4C2E2}" srcOrd="1" destOrd="0" presId="urn:microsoft.com/office/officeart/2005/8/layout/arrow2"/>
    <dgm:cxn modelId="{1D32777D-4739-4CBD-A369-3CC65C6311B5}" type="presParOf" srcId="{165FDCAC-1C4A-4526-B557-1C641803F602}" destId="{13EA52C7-F8B2-4040-AE95-DACDB8408EFD}" srcOrd="2" destOrd="0" presId="urn:microsoft.com/office/officeart/2005/8/layout/arrow2"/>
    <dgm:cxn modelId="{9E68CE7D-FEFA-4043-8E9D-C92D29C3715E}" type="presParOf" srcId="{165FDCAC-1C4A-4526-B557-1C641803F602}" destId="{D2CE242D-851D-4DEA-9640-9A327FB27165}" srcOrd="3" destOrd="0" presId="urn:microsoft.com/office/officeart/2005/8/layout/arrow2"/>
    <dgm:cxn modelId="{3B694EE9-FB48-44C9-BC9A-54177047D441}" type="presParOf" srcId="{165FDCAC-1C4A-4526-B557-1C641803F602}" destId="{8C7E179C-68B2-4F8B-8BF4-CE850651BCBF}" srcOrd="4" destOrd="0" presId="urn:microsoft.com/office/officeart/2005/8/layout/arrow2"/>
    <dgm:cxn modelId="{6E742986-7127-4A9C-9BC1-D67B44C6B36E}" type="presParOf" srcId="{165FDCAC-1C4A-4526-B557-1C641803F602}" destId="{6E2349E2-4144-4E97-8913-0BD80D38D5C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D9A4E1-D224-4E2F-8C76-70959C3EA032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DEBA45A-110D-44BA-9FCF-304AACA0F1D0}">
      <dgm:prSet phldrT="[Text]"/>
      <dgm:spPr>
        <a:solidFill>
          <a:srgbClr val="D21115"/>
        </a:solidFill>
      </dgm:spPr>
      <dgm:t>
        <a:bodyPr/>
        <a:lstStyle/>
        <a:p>
          <a:r>
            <a:rPr lang="cs-CZ" dirty="0" smtClean="0"/>
            <a:t>KOMUNITA</a:t>
          </a:r>
          <a:endParaRPr lang="cs-CZ" dirty="0"/>
        </a:p>
      </dgm:t>
    </dgm:pt>
    <dgm:pt modelId="{8AF18912-0F39-4FDC-B3D6-C0A94CA69997}" type="parTrans" cxnId="{E3BAEA7B-2B9A-4F13-979F-58CC811C5D06}">
      <dgm:prSet/>
      <dgm:spPr/>
      <dgm:t>
        <a:bodyPr/>
        <a:lstStyle/>
        <a:p>
          <a:endParaRPr lang="cs-CZ"/>
        </a:p>
      </dgm:t>
    </dgm:pt>
    <dgm:pt modelId="{BD8E7CB6-2998-46B2-B27A-EA395148EF71}" type="sibTrans" cxnId="{E3BAEA7B-2B9A-4F13-979F-58CC811C5D06}">
      <dgm:prSet/>
      <dgm:spPr/>
      <dgm:t>
        <a:bodyPr/>
        <a:lstStyle/>
        <a:p>
          <a:endParaRPr lang="cs-CZ"/>
        </a:p>
      </dgm:t>
    </dgm:pt>
    <dgm:pt modelId="{CA714016-520D-4D13-B9DF-901B6B7A89B4}">
      <dgm:prSet phldrT="[Text]"/>
      <dgm:spPr>
        <a:solidFill>
          <a:srgbClr val="D21115"/>
        </a:solidFill>
      </dgm:spPr>
      <dgm:t>
        <a:bodyPr/>
        <a:lstStyle/>
        <a:p>
          <a:r>
            <a:rPr lang="cs-CZ" dirty="0" smtClean="0"/>
            <a:t>KLIENTI</a:t>
          </a:r>
          <a:endParaRPr lang="cs-CZ" dirty="0"/>
        </a:p>
      </dgm:t>
    </dgm:pt>
    <dgm:pt modelId="{18BA862F-80CE-41FF-915D-B8ECC0A627BE}" type="parTrans" cxnId="{7CD6E83A-A16E-4659-AF76-77476D87E906}">
      <dgm:prSet/>
      <dgm:spPr/>
      <dgm:t>
        <a:bodyPr/>
        <a:lstStyle/>
        <a:p>
          <a:endParaRPr lang="cs-CZ"/>
        </a:p>
      </dgm:t>
    </dgm:pt>
    <dgm:pt modelId="{E9464024-1A2E-4D49-B122-CD813C1FD1FD}" type="sibTrans" cxnId="{7CD6E83A-A16E-4659-AF76-77476D87E906}">
      <dgm:prSet/>
      <dgm:spPr/>
      <dgm:t>
        <a:bodyPr/>
        <a:lstStyle/>
        <a:p>
          <a:endParaRPr lang="cs-CZ"/>
        </a:p>
      </dgm:t>
    </dgm:pt>
    <dgm:pt modelId="{75668A3B-3479-4A0C-8F54-FA2B795E2DE9}">
      <dgm:prSet phldrT="[Text]"/>
      <dgm:spPr>
        <a:solidFill>
          <a:srgbClr val="D21115"/>
        </a:solidFill>
      </dgm:spPr>
      <dgm:t>
        <a:bodyPr/>
        <a:lstStyle/>
        <a:p>
          <a:r>
            <a:rPr lang="cs-CZ" dirty="0" smtClean="0"/>
            <a:t>MČ/OBEC</a:t>
          </a:r>
          <a:endParaRPr lang="cs-CZ" dirty="0"/>
        </a:p>
      </dgm:t>
    </dgm:pt>
    <dgm:pt modelId="{4A302AF9-F69D-463C-9904-7D5BACE1C863}" type="parTrans" cxnId="{20723395-035D-4221-8E49-732003AB4A4A}">
      <dgm:prSet/>
      <dgm:spPr/>
      <dgm:t>
        <a:bodyPr/>
        <a:lstStyle/>
        <a:p>
          <a:endParaRPr lang="cs-CZ"/>
        </a:p>
      </dgm:t>
    </dgm:pt>
    <dgm:pt modelId="{7603406E-650B-49D7-8C7A-6BF902D7E6C3}" type="sibTrans" cxnId="{20723395-035D-4221-8E49-732003AB4A4A}">
      <dgm:prSet/>
      <dgm:spPr/>
      <dgm:t>
        <a:bodyPr/>
        <a:lstStyle/>
        <a:p>
          <a:endParaRPr lang="cs-CZ"/>
        </a:p>
      </dgm:t>
    </dgm:pt>
    <dgm:pt modelId="{BBD22704-2CA3-4265-8CB1-58F897833BD4}" type="pres">
      <dgm:prSet presAssocID="{BFD9A4E1-D224-4E2F-8C76-70959C3EA0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A26F9F9-4B95-4BBC-8F3A-8290BAFDD664}" type="pres">
      <dgm:prSet presAssocID="{0DEBA45A-110D-44BA-9FCF-304AACA0F1D0}" presName="arrow" presStyleLbl="node1" presStyleIdx="0" presStyleCnt="3" custScaleX="66741" custScaleY="77373" custRadScaleRad="113385" custRadScaleInc="1243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0FA935-E987-4C63-A464-D7D90BE8C884}" type="pres">
      <dgm:prSet presAssocID="{CA714016-520D-4D13-B9DF-901B6B7A89B4}" presName="arrow" presStyleLbl="node1" presStyleIdx="1" presStyleCnt="3" custScaleX="69318" custScaleY="88404" custRadScaleRad="135545" custRadScaleInc="-740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79EFDB-081A-4111-9145-0B97956923DF}" type="pres">
      <dgm:prSet presAssocID="{75668A3B-3479-4A0C-8F54-FA2B795E2DE9}" presName="arrow" presStyleLbl="node1" presStyleIdx="2" presStyleCnt="3" custScaleX="69737" custScaleY="91077" custRadScaleRad="87839" custRadScaleInc="-882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C8FF75F-C37C-4FA8-9665-800D8707DD01}" type="presOf" srcId="{75668A3B-3479-4A0C-8F54-FA2B795E2DE9}" destId="{E479EFDB-081A-4111-9145-0B97956923DF}" srcOrd="0" destOrd="0" presId="urn:microsoft.com/office/officeart/2005/8/layout/arrow5"/>
    <dgm:cxn modelId="{FEE9C050-C8A1-40CD-AC6F-8E47759A8355}" type="presOf" srcId="{0DEBA45A-110D-44BA-9FCF-304AACA0F1D0}" destId="{AA26F9F9-4B95-4BBC-8F3A-8290BAFDD664}" srcOrd="0" destOrd="0" presId="urn:microsoft.com/office/officeart/2005/8/layout/arrow5"/>
    <dgm:cxn modelId="{E98375BC-B632-4F49-84E8-74B3A746A814}" type="presOf" srcId="{CA714016-520D-4D13-B9DF-901B6B7A89B4}" destId="{DC0FA935-E987-4C63-A464-D7D90BE8C884}" srcOrd="0" destOrd="0" presId="urn:microsoft.com/office/officeart/2005/8/layout/arrow5"/>
    <dgm:cxn modelId="{BA8C25D0-A8CA-48A0-96D2-5C856EBEF8D4}" type="presOf" srcId="{BFD9A4E1-D224-4E2F-8C76-70959C3EA032}" destId="{BBD22704-2CA3-4265-8CB1-58F897833BD4}" srcOrd="0" destOrd="0" presId="urn:microsoft.com/office/officeart/2005/8/layout/arrow5"/>
    <dgm:cxn modelId="{20723395-035D-4221-8E49-732003AB4A4A}" srcId="{BFD9A4E1-D224-4E2F-8C76-70959C3EA032}" destId="{75668A3B-3479-4A0C-8F54-FA2B795E2DE9}" srcOrd="2" destOrd="0" parTransId="{4A302AF9-F69D-463C-9904-7D5BACE1C863}" sibTransId="{7603406E-650B-49D7-8C7A-6BF902D7E6C3}"/>
    <dgm:cxn modelId="{7CD6E83A-A16E-4659-AF76-77476D87E906}" srcId="{BFD9A4E1-D224-4E2F-8C76-70959C3EA032}" destId="{CA714016-520D-4D13-B9DF-901B6B7A89B4}" srcOrd="1" destOrd="0" parTransId="{18BA862F-80CE-41FF-915D-B8ECC0A627BE}" sibTransId="{E9464024-1A2E-4D49-B122-CD813C1FD1FD}"/>
    <dgm:cxn modelId="{E3BAEA7B-2B9A-4F13-979F-58CC811C5D06}" srcId="{BFD9A4E1-D224-4E2F-8C76-70959C3EA032}" destId="{0DEBA45A-110D-44BA-9FCF-304AACA0F1D0}" srcOrd="0" destOrd="0" parTransId="{8AF18912-0F39-4FDC-B3D6-C0A94CA69997}" sibTransId="{BD8E7CB6-2998-46B2-B27A-EA395148EF71}"/>
    <dgm:cxn modelId="{D47159E9-908C-49B3-A8A3-DADD0354BD41}" type="presParOf" srcId="{BBD22704-2CA3-4265-8CB1-58F897833BD4}" destId="{AA26F9F9-4B95-4BBC-8F3A-8290BAFDD664}" srcOrd="0" destOrd="0" presId="urn:microsoft.com/office/officeart/2005/8/layout/arrow5"/>
    <dgm:cxn modelId="{CEBBB6A1-5410-40D2-88FE-36EA47417DC3}" type="presParOf" srcId="{BBD22704-2CA3-4265-8CB1-58F897833BD4}" destId="{DC0FA935-E987-4C63-A464-D7D90BE8C884}" srcOrd="1" destOrd="0" presId="urn:microsoft.com/office/officeart/2005/8/layout/arrow5"/>
    <dgm:cxn modelId="{1E5987ED-1022-4284-A083-A467A52D9B71}" type="presParOf" srcId="{BBD22704-2CA3-4265-8CB1-58F897833BD4}" destId="{E479EFDB-081A-4111-9145-0B97956923DF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1E09F9-200B-480E-85F5-4233858C954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400953D-2613-40B3-AC93-D411560334A9}">
      <dgm:prSet phldrT="[Text]"/>
      <dgm:spPr>
        <a:solidFill>
          <a:srgbClr val="D21115"/>
        </a:solidFill>
      </dgm:spPr>
      <dgm:t>
        <a:bodyPr/>
        <a:lstStyle/>
        <a:p>
          <a:r>
            <a:rPr lang="cs-CZ" dirty="0" smtClean="0"/>
            <a:t>NZDM</a:t>
          </a:r>
          <a:endParaRPr lang="cs-CZ" dirty="0"/>
        </a:p>
      </dgm:t>
    </dgm:pt>
    <dgm:pt modelId="{7CB647FE-1755-4457-92C4-8044706D8CB8}" type="parTrans" cxnId="{20E8DEBF-EC9A-40B5-A013-A443095CD84F}">
      <dgm:prSet/>
      <dgm:spPr/>
      <dgm:t>
        <a:bodyPr/>
        <a:lstStyle/>
        <a:p>
          <a:endParaRPr lang="cs-CZ"/>
        </a:p>
      </dgm:t>
    </dgm:pt>
    <dgm:pt modelId="{3B786D48-2687-46A6-9A92-468E374354F5}" type="sibTrans" cxnId="{20E8DEBF-EC9A-40B5-A013-A443095CD84F}">
      <dgm:prSet/>
      <dgm:spPr/>
      <dgm:t>
        <a:bodyPr/>
        <a:lstStyle/>
        <a:p>
          <a:endParaRPr lang="cs-CZ"/>
        </a:p>
      </dgm:t>
    </dgm:pt>
    <dgm:pt modelId="{16D8D281-7E97-4CE1-AC7A-E6D21F9E2913}" type="pres">
      <dgm:prSet presAssocID="{D01E09F9-200B-480E-85F5-4233858C95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66491A3-5870-45E5-AE95-5EB0393C626A}" type="pres">
      <dgm:prSet presAssocID="{3400953D-2613-40B3-AC93-D411560334A9}" presName="node" presStyleLbl="node1" presStyleIdx="0" presStyleCnt="1" custScaleX="29687" custScaleY="18459" custLinFactNeighborX="26212" custLinFactNeighborY="185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0E8DEBF-EC9A-40B5-A013-A443095CD84F}" srcId="{D01E09F9-200B-480E-85F5-4233858C9541}" destId="{3400953D-2613-40B3-AC93-D411560334A9}" srcOrd="0" destOrd="0" parTransId="{7CB647FE-1755-4457-92C4-8044706D8CB8}" sibTransId="{3B786D48-2687-46A6-9A92-468E374354F5}"/>
    <dgm:cxn modelId="{D581C526-0501-4133-8236-217A8DD4E949}" type="presOf" srcId="{D01E09F9-200B-480E-85F5-4233858C9541}" destId="{16D8D281-7E97-4CE1-AC7A-E6D21F9E2913}" srcOrd="0" destOrd="0" presId="urn:microsoft.com/office/officeart/2005/8/layout/default"/>
    <dgm:cxn modelId="{C5B0502D-AB31-4385-955D-F49867D9762D}" type="presOf" srcId="{3400953D-2613-40B3-AC93-D411560334A9}" destId="{B66491A3-5870-45E5-AE95-5EB0393C626A}" srcOrd="0" destOrd="0" presId="urn:microsoft.com/office/officeart/2005/8/layout/default"/>
    <dgm:cxn modelId="{229E5D92-D05B-4282-92F9-8AE661EBE503}" type="presParOf" srcId="{16D8D281-7E97-4CE1-AC7A-E6D21F9E2913}" destId="{B66491A3-5870-45E5-AE95-5EB0393C626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35FEC-778B-4ADF-978D-ED1A8A8BFD3C}">
      <dsp:nvSpPr>
        <dsp:cNvPr id="0" name=""/>
        <dsp:cNvSpPr/>
      </dsp:nvSpPr>
      <dsp:spPr>
        <a:xfrm>
          <a:off x="1919445" y="0"/>
          <a:ext cx="1628458" cy="1628458"/>
        </a:xfrm>
        <a:prstGeom prst="ellipse">
          <a:avLst/>
        </a:prstGeom>
        <a:solidFill>
          <a:srgbClr val="D211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Potřeby lokality</a:t>
          </a:r>
          <a:endParaRPr lang="cs-CZ" sz="1700" kern="1200" dirty="0"/>
        </a:p>
      </dsp:txBody>
      <dsp:txXfrm>
        <a:off x="2157927" y="238482"/>
        <a:ext cx="1151494" cy="1151494"/>
      </dsp:txXfrm>
    </dsp:sp>
    <dsp:sp modelId="{A2F6A1EE-1E5E-478C-AA16-EFEF53DE91B4}">
      <dsp:nvSpPr>
        <dsp:cNvPr id="0" name=""/>
        <dsp:cNvSpPr/>
      </dsp:nvSpPr>
      <dsp:spPr>
        <a:xfrm rot="3600393">
          <a:off x="3122303" y="1587490"/>
          <a:ext cx="432622" cy="54960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3154756" y="1641208"/>
        <a:ext cx="302835" cy="329762"/>
      </dsp:txXfrm>
    </dsp:sp>
    <dsp:sp modelId="{927F8FBD-5C76-47EA-BD46-A0FE35853616}">
      <dsp:nvSpPr>
        <dsp:cNvPr id="0" name=""/>
        <dsp:cNvSpPr/>
      </dsp:nvSpPr>
      <dsp:spPr>
        <a:xfrm>
          <a:off x="3141566" y="2117335"/>
          <a:ext cx="1628458" cy="1628458"/>
        </a:xfrm>
        <a:prstGeom prst="ellipse">
          <a:avLst/>
        </a:prstGeom>
        <a:solidFill>
          <a:srgbClr val="D211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Poskytování služeb</a:t>
          </a:r>
          <a:endParaRPr lang="cs-CZ" sz="1700" kern="1200" dirty="0"/>
        </a:p>
      </dsp:txBody>
      <dsp:txXfrm>
        <a:off x="3380048" y="2355817"/>
        <a:ext cx="1151494" cy="1151494"/>
      </dsp:txXfrm>
    </dsp:sp>
    <dsp:sp modelId="{8C249FC0-32E1-451A-A24A-93B1DB5D32C4}">
      <dsp:nvSpPr>
        <dsp:cNvPr id="0" name=""/>
        <dsp:cNvSpPr/>
      </dsp:nvSpPr>
      <dsp:spPr>
        <a:xfrm rot="10800000">
          <a:off x="2529729" y="2656762"/>
          <a:ext cx="432365" cy="54960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 rot="10800000">
        <a:off x="2659438" y="2766683"/>
        <a:ext cx="302656" cy="329762"/>
      </dsp:txXfrm>
    </dsp:sp>
    <dsp:sp modelId="{576708D6-E68D-45FA-9787-D86FF2D15258}">
      <dsp:nvSpPr>
        <dsp:cNvPr id="0" name=""/>
        <dsp:cNvSpPr/>
      </dsp:nvSpPr>
      <dsp:spPr>
        <a:xfrm>
          <a:off x="697324" y="2117335"/>
          <a:ext cx="1628458" cy="1628458"/>
        </a:xfrm>
        <a:prstGeom prst="ellipse">
          <a:avLst/>
        </a:prstGeom>
        <a:solidFill>
          <a:srgbClr val="D211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Znalost lokality</a:t>
          </a:r>
        </a:p>
      </dsp:txBody>
      <dsp:txXfrm>
        <a:off x="935806" y="2355817"/>
        <a:ext cx="1151494" cy="1151494"/>
      </dsp:txXfrm>
    </dsp:sp>
    <dsp:sp modelId="{59F242F7-41CE-4E0C-8389-3DC1C9C130D8}">
      <dsp:nvSpPr>
        <dsp:cNvPr id="0" name=""/>
        <dsp:cNvSpPr/>
      </dsp:nvSpPr>
      <dsp:spPr>
        <a:xfrm rot="17999607">
          <a:off x="1900182" y="1608699"/>
          <a:ext cx="432622" cy="54960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1932635" y="1774823"/>
        <a:ext cx="302835" cy="329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03A24-AADB-4328-9A0E-2E23E3B6A4BB}">
      <dsp:nvSpPr>
        <dsp:cNvPr id="0" name=""/>
        <dsp:cNvSpPr/>
      </dsp:nvSpPr>
      <dsp:spPr>
        <a:xfrm>
          <a:off x="847683" y="1367117"/>
          <a:ext cx="4191011" cy="1934790"/>
        </a:xfrm>
        <a:prstGeom prst="swooshArrow">
          <a:avLst>
            <a:gd name="adj1" fmla="val 25000"/>
            <a:gd name="adj2" fmla="val 25000"/>
          </a:avLst>
        </a:prstGeom>
        <a:solidFill>
          <a:srgbClr val="B11A1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8B175-CC62-4115-A0B3-E3ACE7777F3F}">
      <dsp:nvSpPr>
        <dsp:cNvPr id="0" name=""/>
        <dsp:cNvSpPr/>
      </dsp:nvSpPr>
      <dsp:spPr>
        <a:xfrm>
          <a:off x="567346" y="2127267"/>
          <a:ext cx="131749" cy="131749"/>
        </a:xfrm>
        <a:prstGeom prst="ellipse">
          <a:avLst/>
        </a:prstGeom>
        <a:solidFill>
          <a:srgbClr val="D211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908BA-4532-41DE-9A23-98AD34D4C2E2}">
      <dsp:nvSpPr>
        <dsp:cNvPr id="0" name=""/>
        <dsp:cNvSpPr/>
      </dsp:nvSpPr>
      <dsp:spPr>
        <a:xfrm>
          <a:off x="709422" y="2012168"/>
          <a:ext cx="1180680" cy="915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11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zájemce</a:t>
          </a:r>
          <a:endParaRPr lang="cs-CZ" sz="2600" kern="1200" dirty="0"/>
        </a:p>
      </dsp:txBody>
      <dsp:txXfrm>
        <a:off x="709422" y="2012168"/>
        <a:ext cx="1180680" cy="915281"/>
      </dsp:txXfrm>
    </dsp:sp>
    <dsp:sp modelId="{13EA52C7-F8B2-4040-AE95-DACDB8408EFD}">
      <dsp:nvSpPr>
        <dsp:cNvPr id="0" name=""/>
        <dsp:cNvSpPr/>
      </dsp:nvSpPr>
      <dsp:spPr>
        <a:xfrm>
          <a:off x="1825540" y="1504586"/>
          <a:ext cx="238163" cy="238163"/>
        </a:xfrm>
        <a:prstGeom prst="ellipse">
          <a:avLst/>
        </a:prstGeom>
        <a:solidFill>
          <a:srgbClr val="D211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E242D-851D-4DEA-9640-9A327FB27165}">
      <dsp:nvSpPr>
        <dsp:cNvPr id="0" name=""/>
        <dsp:cNvSpPr/>
      </dsp:nvSpPr>
      <dsp:spPr>
        <a:xfrm>
          <a:off x="1950675" y="1442704"/>
          <a:ext cx="1216152" cy="1722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198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uživatel</a:t>
          </a:r>
          <a:endParaRPr lang="cs-CZ" sz="2600" kern="1200" dirty="0"/>
        </a:p>
      </dsp:txBody>
      <dsp:txXfrm>
        <a:off x="1950675" y="1442704"/>
        <a:ext cx="1216152" cy="1722882"/>
      </dsp:txXfrm>
    </dsp:sp>
    <dsp:sp modelId="{8C7E179C-68B2-4F8B-8BF4-CE850651BCBF}">
      <dsp:nvSpPr>
        <dsp:cNvPr id="0" name=""/>
        <dsp:cNvSpPr/>
      </dsp:nvSpPr>
      <dsp:spPr>
        <a:xfrm>
          <a:off x="3386042" y="1018236"/>
          <a:ext cx="329374" cy="329374"/>
        </a:xfrm>
        <a:prstGeom prst="ellipse">
          <a:avLst/>
        </a:prstGeom>
        <a:solidFill>
          <a:srgbClr val="D211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349E2-4144-4E97-8913-0BD80D38D5CC}">
      <dsp:nvSpPr>
        <dsp:cNvPr id="0" name=""/>
        <dsp:cNvSpPr/>
      </dsp:nvSpPr>
      <dsp:spPr>
        <a:xfrm>
          <a:off x="3569775" y="998244"/>
          <a:ext cx="1216152" cy="2201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529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IP</a:t>
          </a:r>
          <a:endParaRPr lang="cs-CZ" sz="2600" kern="1200" dirty="0"/>
        </a:p>
      </dsp:txBody>
      <dsp:txXfrm>
        <a:off x="3569775" y="998244"/>
        <a:ext cx="1216152" cy="22011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6F9F9-4B95-4BBC-8F3A-8290BAFDD664}">
      <dsp:nvSpPr>
        <dsp:cNvPr id="0" name=""/>
        <dsp:cNvSpPr/>
      </dsp:nvSpPr>
      <dsp:spPr>
        <a:xfrm>
          <a:off x="2910801" y="35237"/>
          <a:ext cx="1561014" cy="1809687"/>
        </a:xfrm>
        <a:prstGeom prst="downArrow">
          <a:avLst>
            <a:gd name="adj1" fmla="val 50000"/>
            <a:gd name="adj2" fmla="val 35000"/>
          </a:avLst>
        </a:prstGeom>
        <a:solidFill>
          <a:srgbClr val="D211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KOMUNITA</a:t>
          </a:r>
          <a:endParaRPr lang="cs-CZ" sz="1000" kern="1200" dirty="0"/>
        </a:p>
      </dsp:txBody>
      <dsp:txXfrm>
        <a:off x="3301055" y="35237"/>
        <a:ext cx="780507" cy="1536510"/>
      </dsp:txXfrm>
    </dsp:sp>
    <dsp:sp modelId="{DC0FA935-E987-4C63-A464-D7D90BE8C884}">
      <dsp:nvSpPr>
        <dsp:cNvPr id="0" name=""/>
        <dsp:cNvSpPr/>
      </dsp:nvSpPr>
      <dsp:spPr>
        <a:xfrm rot="7200000">
          <a:off x="4353061" y="2383646"/>
          <a:ext cx="1621287" cy="2067692"/>
        </a:xfrm>
        <a:prstGeom prst="downArrow">
          <a:avLst>
            <a:gd name="adj1" fmla="val 50000"/>
            <a:gd name="adj2" fmla="val 35000"/>
          </a:avLst>
        </a:prstGeom>
        <a:solidFill>
          <a:srgbClr val="D211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KLIENTI</a:t>
          </a:r>
          <a:endParaRPr lang="cs-CZ" sz="1000" kern="1200" dirty="0"/>
        </a:p>
      </dsp:txBody>
      <dsp:txXfrm rot="-5400000">
        <a:off x="4394578" y="3083102"/>
        <a:ext cx="1783967" cy="810643"/>
      </dsp:txXfrm>
    </dsp:sp>
    <dsp:sp modelId="{E479EFDB-081A-4111-9145-0B97956923DF}">
      <dsp:nvSpPr>
        <dsp:cNvPr id="0" name=""/>
        <dsp:cNvSpPr/>
      </dsp:nvSpPr>
      <dsp:spPr>
        <a:xfrm rot="14400000">
          <a:off x="1375711" y="2381756"/>
          <a:ext cx="1631087" cy="2130212"/>
        </a:xfrm>
        <a:prstGeom prst="downArrow">
          <a:avLst>
            <a:gd name="adj1" fmla="val 50000"/>
            <a:gd name="adj2" fmla="val 35000"/>
          </a:avLst>
        </a:prstGeom>
        <a:solidFill>
          <a:srgbClr val="D211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MČ/OBEC</a:t>
          </a:r>
          <a:endParaRPr lang="cs-CZ" sz="1000" kern="1200" dirty="0"/>
        </a:p>
      </dsp:txBody>
      <dsp:txXfrm rot="5400000">
        <a:off x="1145270" y="3110450"/>
        <a:ext cx="1844772" cy="8155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491A3-5870-45E5-AE95-5EB0393C626A}">
      <dsp:nvSpPr>
        <dsp:cNvPr id="0" name=""/>
        <dsp:cNvSpPr/>
      </dsp:nvSpPr>
      <dsp:spPr>
        <a:xfrm>
          <a:off x="3267550" y="986301"/>
          <a:ext cx="1580676" cy="589706"/>
        </a:xfrm>
        <a:prstGeom prst="rect">
          <a:avLst/>
        </a:prstGeom>
        <a:solidFill>
          <a:srgbClr val="D211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NZDM</a:t>
          </a:r>
          <a:endParaRPr lang="cs-CZ" sz="2700" kern="1200" dirty="0"/>
        </a:p>
      </dsp:txBody>
      <dsp:txXfrm>
        <a:off x="3267550" y="986301"/>
        <a:ext cx="1580676" cy="589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8F711-E5EA-46DA-9A15-294AD7FC5A77}" type="datetimeFigureOut">
              <a:rPr lang="cs-CZ" smtClean="0"/>
              <a:t>20. 4. 2016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C8C64-5E9C-4911-BC40-CAD40ACDD4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071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4737A-DBA5-4C9E-89C1-CC690310B7D4}" type="datetimeFigureOut">
              <a:rPr lang="cs-CZ" smtClean="0"/>
              <a:t>20. 4. 2016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5A83C-763E-4B4A-BE24-612345B90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17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311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53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53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53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53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53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53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53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53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38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53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53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53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698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53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53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53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5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2575-44A6-4B97-BAA8-EB5A7D295810}" type="datetime1">
              <a:rPr lang="cs-CZ" smtClean="0"/>
              <a:t>20. 4. 2016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2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3B2D-9506-4577-9C0E-1370241CD706}" type="datetime1">
              <a:rPr lang="cs-CZ" smtClean="0"/>
              <a:t>20. 4. 2016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30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F0B2-7522-47F0-ACC7-A94E7E29CEFC}" type="datetime1">
              <a:rPr lang="cs-CZ" smtClean="0"/>
              <a:t>20. 4. 2016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78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C76B-7F4F-4C16-9F36-9727BA6377EE}" type="datetime1">
              <a:rPr lang="cs-CZ" smtClean="0"/>
              <a:t>20. 4. 2016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07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4B32-0526-4A86-8702-516039319AC5}" type="datetime1">
              <a:rPr lang="cs-CZ" smtClean="0"/>
              <a:t>20. 4. 2016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51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E0D2-B778-4DE6-B903-8B293EF908C5}" type="datetime1">
              <a:rPr lang="cs-CZ" smtClean="0"/>
              <a:t>20. 4. 2016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5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681B-75EB-4505-B7B7-457BDE315981}" type="datetime1">
              <a:rPr lang="cs-CZ" smtClean="0"/>
              <a:t>20. 4. 2016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00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8907-AC11-4F44-95CB-4A785046EB83}" type="datetime1">
              <a:rPr lang="cs-CZ" smtClean="0"/>
              <a:t>20. 4. 2016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00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0670-78F9-4D8C-AC7C-12118C6A445B}" type="datetime1">
              <a:rPr lang="cs-CZ" smtClean="0"/>
              <a:t>20. 4. 2016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87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67B9-6D99-4D5C-B853-3CF3CB7B2BD9}" type="datetime1">
              <a:rPr lang="cs-CZ" smtClean="0"/>
              <a:t>20. 4. 2016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72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A9A3-B7DA-4ABB-A818-E8659FC099A9}" type="datetime1">
              <a:rPr lang="cs-CZ" smtClean="0"/>
              <a:t>20. 4. 2016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45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E794E-2D04-4F06-BD6F-C1095646AFC4}" type="datetime1">
              <a:rPr lang="cs-CZ" smtClean="0"/>
              <a:t>20. 4. 2016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77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4359564" y="2826327"/>
            <a:ext cx="4636654" cy="2662873"/>
            <a:chOff x="4359564" y="3024000"/>
            <a:chExt cx="4360517" cy="3856976"/>
          </a:xfrm>
        </p:grpSpPr>
        <p:sp>
          <p:nvSpPr>
            <p:cNvPr id="4" name="TextovéPole 3"/>
            <p:cNvSpPr txBox="1"/>
            <p:nvPr/>
          </p:nvSpPr>
          <p:spPr>
            <a:xfrm>
              <a:off x="4359564" y="3024000"/>
              <a:ext cx="4360517" cy="2808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Práce s mládeží </a:t>
              </a:r>
              <a:endParaRPr lang="cs-C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cs-CZ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 nízkoprahových </a:t>
              </a:r>
              <a:r>
                <a:rPr lang="cs-CZ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klubech </a:t>
              </a: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4359564" y="5900235"/>
              <a:ext cx="4292081" cy="980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cs-CZ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Vladimír </a:t>
              </a:r>
              <a:r>
                <a:rPr lang="cs-CZ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Kácha</a:t>
              </a:r>
              <a:r>
                <a:rPr lang="cs-CZ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cs-CZ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</a:t>
              </a:r>
              <a:r>
                <a:rPr lang="cs-CZ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l-GR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Ι</a:t>
              </a:r>
              <a:r>
                <a:rPr lang="cs-CZ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Eva Kašáková, </a:t>
              </a:r>
              <a:r>
                <a:rPr lang="cs-CZ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</a:t>
              </a:r>
              <a:r>
                <a:rPr lang="cs-CZ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56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6000" y="830648"/>
            <a:ext cx="7840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Specifika práce v klubu oproti terénu</a:t>
            </a:r>
            <a:endParaRPr lang="cs-CZ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65111" y="6027573"/>
            <a:ext cx="80709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s mládeží v NZDM </a:t>
            </a:r>
            <a:r>
              <a:rPr lang="el-GR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cs-CZ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Specifika práce v klubu</a:t>
            </a:r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21758" y="2010719"/>
            <a:ext cx="78031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Mínusy:</a:t>
            </a:r>
          </a:p>
          <a:p>
            <a:pPr marL="742950" lvl="1" indent="-285750">
              <a:buBlip>
                <a:blip r:embed="rId3"/>
              </a:buBlip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Pracovník je hlídač prostoru – nepořádek, rozbití, ničení věcí klubu</a:t>
            </a:r>
          </a:p>
          <a:p>
            <a:pPr marL="742950" lvl="1" indent="-285750">
              <a:buBlip>
                <a:blip r:embed="rId3"/>
              </a:buBlip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Zabavování klientů (X nic je nebaví)</a:t>
            </a:r>
          </a:p>
          <a:p>
            <a:pPr marL="742950" lvl="1" indent="-285750">
              <a:buBlip>
                <a:blip r:embed="rId3"/>
              </a:buBlip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Pět hodin v kuse s klienty</a:t>
            </a:r>
          </a:p>
          <a:p>
            <a:pPr marL="742950" lvl="1" indent="-285750">
              <a:buBlip>
                <a:blip r:embed="rId3"/>
              </a:buBlip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Nároky na pozornost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 občas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těžší si udělat pauzu</a:t>
            </a:r>
          </a:p>
          <a:p>
            <a:pPr marL="742950" lvl="1" indent="-285750">
              <a:buBlip>
                <a:blip r:embed="rId3"/>
              </a:buBlip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„Nemůžeš jim utéct“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85526" y="830648"/>
            <a:ext cx="6255350" cy="5023904"/>
            <a:chOff x="585525" y="830648"/>
            <a:chExt cx="7840212" cy="6450431"/>
          </a:xfrm>
        </p:grpSpPr>
        <p:sp>
          <p:nvSpPr>
            <p:cNvPr id="2" name="TextovéPole 1"/>
            <p:cNvSpPr txBox="1"/>
            <p:nvPr/>
          </p:nvSpPr>
          <p:spPr>
            <a:xfrm>
              <a:off x="585525" y="830648"/>
              <a:ext cx="78402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Metodické nástroje </a:t>
              </a:r>
            </a:p>
            <a:p>
              <a:r>
                <a:rPr lang="cs-CZ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pro práci s klienty na klubu</a:t>
              </a: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95051" y="2539050"/>
              <a:ext cx="7458186" cy="474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Blip>
                  <a:blip r:embed="rId3"/>
                </a:buBlip>
              </a:pPr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Blip>
                  <a:blip r:embed="rId3"/>
                </a:buBlip>
              </a:pPr>
              <a:r>
                <a:rPr lang="cs-CZ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Prvokontakt</a:t>
              </a:r>
              <a:endParaRPr lang="cs-CZ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Blip>
                  <a:blip r:embed="rId3"/>
                </a:buBlip>
              </a:pP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Blip>
                  <a:blip r:embed="rId3"/>
                </a:buBlip>
              </a:pPr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Blip>
                  <a:blip r:embed="rId3"/>
                </a:buBlip>
              </a:pP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Blip>
                  <a:blip r:embed="rId3"/>
                </a:buBlip>
              </a:pPr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Blip>
                  <a:blip r:embed="rId3"/>
                </a:buBlip>
              </a:pP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Blip>
                  <a:blip r:embed="rId3"/>
                </a:buBlip>
              </a:pPr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Blip>
                  <a:blip r:embed="rId3"/>
                </a:buBlip>
              </a:pPr>
              <a:endParaRPr lang="cs-CZ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Blip>
                  <a:blip r:embed="rId3"/>
                </a:buBlip>
              </a:pPr>
              <a:r>
                <a:rPr lang="cs-C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Pravidla a sankce</a:t>
              </a:r>
            </a:p>
            <a:p>
              <a:pPr marL="742950" lvl="1" indent="-285750">
                <a:buBlip>
                  <a:blip r:embed="rId3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Dobře nastavená pravidla </a:t>
              </a: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dobré fungování klubu</a:t>
              </a:r>
            </a:p>
            <a:p>
              <a:pPr marL="742950" lvl="1" indent="-285750">
                <a:buBlip>
                  <a:blip r:embed="rId3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Určitá flexibilita pravidel</a:t>
              </a:r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765111" y="6027573"/>
            <a:ext cx="80709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s mládeží v NZDM </a:t>
            </a:r>
            <a:r>
              <a:rPr lang="el-GR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cs-CZ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Metodické nástroje</a:t>
            </a:r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80917489"/>
              </p:ext>
            </p:extLst>
          </p:nvPr>
        </p:nvGraphicFramePr>
        <p:xfrm>
          <a:off x="990600" y="104972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80572449"/>
              </p:ext>
            </p:extLst>
          </p:nvPr>
        </p:nvGraphicFramePr>
        <p:xfrm>
          <a:off x="1009650" y="1352549"/>
          <a:ext cx="5067300" cy="330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5018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830648"/>
            <a:ext cx="7977450" cy="7413995"/>
            <a:chOff x="576000" y="830648"/>
            <a:chExt cx="7977450" cy="7413995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830648"/>
              <a:ext cx="79774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Metodické </a:t>
              </a:r>
              <a:r>
                <a:rPr lang="cs-CZ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nástroje </a:t>
              </a:r>
              <a:endParaRPr lang="cs-CZ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cs-CZ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pro práci s klienty </a:t>
              </a:r>
              <a:r>
                <a:rPr lang="cs-CZ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 klubu</a:t>
              </a:r>
              <a:endParaRPr lang="cs-CZ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2519999"/>
              <a:ext cx="7840212" cy="572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latin typeface="Arial" panose="020B0604020202020204" pitchFamily="34" charset="0"/>
                  <a:cs typeface="Arial" panose="020B0604020202020204" pitchFamily="34" charset="0"/>
                </a:rPr>
                <a:t>Specifika sociální </a:t>
              </a:r>
              <a:r>
                <a:rPr lang="cs-C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prevence rizikového </a:t>
              </a:r>
              <a:r>
                <a:rPr lang="cs-CZ" b="1" dirty="0">
                  <a:latin typeface="Arial" panose="020B0604020202020204" pitchFamily="34" charset="0"/>
                  <a:cs typeface="Arial" panose="020B0604020202020204" pitchFamily="34" charset="0"/>
                </a:rPr>
                <a:t>chování v </a:t>
              </a:r>
              <a:r>
                <a:rPr lang="cs-C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NZDM:</a:t>
              </a:r>
              <a:endParaRPr lang="cs-C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Blip>
                  <a:blip r:embed="rId3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Plánovaná, strukturovaná SK s předem stanoveným cílem. Podobnost např. s programy primární prevence na školách - je třeba brát v úvahu odlišnosti. </a:t>
              </a:r>
            </a:p>
            <a:p>
              <a:pPr marL="285750" indent="-285750">
                <a:buBlip>
                  <a:blip r:embed="rId3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Způsob plnění poslání NZDM </a:t>
              </a:r>
            </a:p>
            <a:p>
              <a:pPr marL="285750" indent="-285750">
                <a:buBlip>
                  <a:blip r:embed="rId3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Téma by mělo vycházet z potřeb klientů, z jejich každodenního života (potřeba zjišťovat)</a:t>
              </a:r>
            </a:p>
            <a:p>
              <a:pPr marL="285750" indent="-285750">
                <a:buBlip>
                  <a:blip r:embed="rId3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Jako důležité se ukazuje užší zacílení programu </a:t>
              </a:r>
            </a:p>
            <a:p>
              <a:pPr marL="285750" indent="-285750">
                <a:buBlip>
                  <a:blip r:embed="rId3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Zábavná, „nenásilná“ forma, různorodé aktivity, co největší zapojování klientů, počítat s neúspěchem</a:t>
              </a:r>
            </a:p>
            <a:p>
              <a:pPr marL="285750" indent="-285750">
                <a:buBlip>
                  <a:blip r:embed="rId3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Shrnutí nejdůležitějších bodů (např. formou nástěnky na klubu, letáčku, výstavky)</a:t>
              </a:r>
            </a:p>
            <a:p>
              <a:pPr marL="285750" indent="-285750">
                <a:buBlip>
                  <a:blip r:embed="rId3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Zhodnocení úspěšnosti, reflexe s klienty i kolegy, archivování</a:t>
              </a:r>
            </a:p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cs-CZ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Zdroj</a:t>
              </a:r>
              <a:r>
                <a:rPr lang="cs-CZ" sz="1100" dirty="0">
                  <a:latin typeface="Arial" panose="020B0604020202020204" pitchFamily="34" charset="0"/>
                  <a:cs typeface="Arial" panose="020B0604020202020204" pitchFamily="34" charset="0"/>
                </a:rPr>
                <a:t>: Kontaktní práce, antologie textů. (2007). Praha: Česká asociace </a:t>
              </a:r>
              <a:r>
                <a:rPr lang="cs-CZ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streetwork</a:t>
              </a:r>
              <a:r>
                <a:rPr lang="cs-CZ" sz="1100" dirty="0">
                  <a:latin typeface="Arial" panose="020B0604020202020204" pitchFamily="34" charset="0"/>
                  <a:cs typeface="Arial" panose="020B0604020202020204" pitchFamily="34" charset="0"/>
                </a:rPr>
                <a:t>, str. 267-272, Hořava, </a:t>
              </a:r>
              <a:r>
                <a:rPr lang="cs-CZ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Herzog</a:t>
              </a:r>
              <a:r>
                <a:rPr lang="cs-CZ" sz="1100" dirty="0">
                  <a:latin typeface="Arial" panose="020B0604020202020204" pitchFamily="34" charset="0"/>
                  <a:cs typeface="Arial" panose="020B0604020202020204" pitchFamily="34" charset="0"/>
                </a:rPr>
                <a:t>, Kotová</a:t>
              </a:r>
              <a:endParaRPr lang="cs-CZ" sz="11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Blip>
                  <a:blip r:embed="rId3"/>
                </a:buBlip>
              </a:pP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Blip>
                  <a:blip r:embed="rId3"/>
                </a:buBlip>
              </a:pPr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1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85525" y="830648"/>
            <a:ext cx="7849737" cy="4570724"/>
            <a:chOff x="585525" y="830648"/>
            <a:chExt cx="7849737" cy="4570724"/>
          </a:xfrm>
        </p:grpSpPr>
        <p:sp>
          <p:nvSpPr>
            <p:cNvPr id="2" name="TextovéPole 1"/>
            <p:cNvSpPr txBox="1"/>
            <p:nvPr/>
          </p:nvSpPr>
          <p:spPr>
            <a:xfrm>
              <a:off x="585525" y="830648"/>
              <a:ext cx="78402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Metodické nástroje </a:t>
              </a:r>
            </a:p>
            <a:p>
              <a:r>
                <a:rPr lang="cs-CZ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pro práci s klienty na klubu</a:t>
              </a: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95050" y="2539050"/>
              <a:ext cx="784021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Blip>
                  <a:blip r:embed="rId3"/>
                </a:buBlip>
              </a:pPr>
              <a:r>
                <a:rPr lang="cs-C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Práce s klienty pod vlivem</a:t>
              </a:r>
            </a:p>
            <a:p>
              <a:pPr marL="742950" lvl="1" indent="-285750">
                <a:buBlip>
                  <a:blip r:embed="rId3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Charakteristika CS</a:t>
              </a:r>
            </a:p>
            <a:p>
              <a:pPr marL="742950" lvl="1" indent="-285750">
                <a:buBlip>
                  <a:blip r:embed="rId3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Pravidlo pod vlivem – ano nebo ne?</a:t>
              </a:r>
            </a:p>
            <a:p>
              <a:pPr marL="285750" indent="-285750">
                <a:buBlip>
                  <a:blip r:embed="rId3"/>
                </a:buBlip>
              </a:pPr>
              <a:r>
                <a:rPr lang="cs-C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Práce s agresí</a:t>
              </a:r>
            </a:p>
            <a:p>
              <a:pPr marL="742950" lvl="1" indent="-285750">
                <a:buBlip>
                  <a:blip r:embed="rId3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Základní bezpečnostní pravidla</a:t>
              </a:r>
            </a:p>
            <a:p>
              <a:pPr marL="742950" lvl="1" indent="-285750">
                <a:buBlip>
                  <a:blip r:embed="rId3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Zážitky z praxe</a:t>
              </a:r>
            </a:p>
            <a:p>
              <a:pPr marL="285750" indent="-285750">
                <a:buBlip>
                  <a:blip r:embed="rId3"/>
                </a:buBlip>
              </a:pPr>
              <a:r>
                <a:rPr lang="cs-C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Práce s nereagováním</a:t>
              </a:r>
              <a:endParaRPr lang="cs-C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742950" lvl="1" indent="-285750">
                <a:buBlip>
                  <a:blip r:embed="rId3"/>
                </a:buBlip>
              </a:pP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Charakteristika CS</a:t>
              </a:r>
            </a:p>
            <a:p>
              <a:pPr marL="742950" lvl="1" indent="-285750">
                <a:buBlip>
                  <a:blip r:embed="rId3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Důležitost </a:t>
              </a:r>
              <a:r>
                <a:rPr lang="cs-CZ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volnočasovek</a:t>
              </a: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742950" lvl="1" indent="-285750">
                <a:buBlip>
                  <a:blip r:embed="rId3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Nabízení - nenásilná 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forma</a:t>
              </a: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765111" y="6027573"/>
            <a:ext cx="80709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(ARIAL REGULAR 18b, 50% ČERNÁ)</a:t>
            </a:r>
          </a:p>
          <a:p>
            <a:pPr algn="r"/>
            <a:r>
              <a:rPr lang="cs-CZ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s mládeží v NZDM </a:t>
            </a:r>
            <a:r>
              <a:rPr lang="el-GR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cs-CZ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Metodické nástroje</a:t>
            </a:r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1920176"/>
            <a:ext cx="3190875" cy="42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830648"/>
            <a:ext cx="7840212" cy="5659670"/>
            <a:chOff x="576000" y="830648"/>
            <a:chExt cx="7840212" cy="5659670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830648"/>
              <a:ext cx="78402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Metodické nástroje </a:t>
              </a:r>
            </a:p>
            <a:p>
              <a:r>
                <a:rPr lang="cs-CZ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pro práci s klienty na </a:t>
              </a:r>
              <a:r>
                <a:rPr lang="cs-CZ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klubu</a:t>
              </a:r>
              <a:endParaRPr lang="cs-CZ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2520000"/>
              <a:ext cx="7840212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Blip>
                  <a:blip r:embed="rId3"/>
                </a:buBlip>
              </a:pPr>
              <a:r>
                <a:rPr lang="cs-C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Práce na FB</a:t>
              </a:r>
            </a:p>
            <a:p>
              <a:pPr marL="742950" lvl="1" indent="-285750">
                <a:buBlip>
                  <a:blip r:embed="rId3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Internet </a:t>
              </a: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přirozené soc. prostředí klientů</a:t>
              </a:r>
            </a:p>
            <a:p>
              <a:pPr marL="742950" lvl="1" indent="-285750">
                <a:buBlip>
                  <a:blip r:embed="rId3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Přiblížení se klientům</a:t>
              </a:r>
            </a:p>
            <a:p>
              <a:pPr marL="1200150" lvl="2" indent="-285750">
                <a:buBlip>
                  <a:blip r:embed="rId3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Klienti na bytech</a:t>
              </a:r>
            </a:p>
            <a:p>
              <a:pPr marL="1200150" lvl="2" indent="-285750">
                <a:buBlip>
                  <a:blip r:embed="rId3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Větší dostupnost služby</a:t>
              </a:r>
            </a:p>
            <a:p>
              <a:pPr marL="1200150" lvl="2" indent="-285750">
                <a:buBlip>
                  <a:blip r:embed="rId3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Větší informovanost o službě – změny, akce</a:t>
              </a:r>
            </a:p>
            <a:p>
              <a:pPr marL="1200150" lvl="2" indent="-285750">
                <a:buBlip>
                  <a:blip r:embed="rId3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Zapojení klientů – ankety atd. </a:t>
              </a:r>
            </a:p>
            <a:p>
              <a:pPr marL="742950" lvl="1" indent="-285750">
                <a:buBlip>
                  <a:blip r:embed="rId3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In </a:t>
              </a:r>
              <a:r>
                <a:rPr lang="cs-CZ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progress</a:t>
              </a:r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pPr lvl="1"/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Blip>
                  <a:blip r:embed="rId3"/>
                </a:buBlip>
              </a:pPr>
              <a:r>
                <a:rPr lang="cs-CZ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Příklubový</a:t>
              </a:r>
              <a:r>
                <a:rPr lang="cs-C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street</a:t>
              </a:r>
            </a:p>
            <a:p>
              <a:pPr marL="742950" lvl="1" indent="-285750">
                <a:buBlip>
                  <a:blip r:embed="rId3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 letních měsících</a:t>
              </a:r>
            </a:p>
            <a:p>
              <a:pPr marL="742950" lvl="1" indent="-285750">
                <a:buBlip>
                  <a:blip r:embed="rId3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Navázání + udržení kontaktu</a:t>
              </a:r>
            </a:p>
            <a:p>
              <a:pPr marL="742950" lvl="1" indent="-285750">
                <a:buBlip>
                  <a:blip r:embed="rId3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Monitoring</a:t>
              </a:r>
            </a:p>
            <a:p>
              <a:pPr marL="742950" lvl="1" indent="-285750">
                <a:buBlip>
                  <a:blip r:embed="rId3"/>
                </a:buBlip>
              </a:pPr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765111" y="6027573"/>
            <a:ext cx="80709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s mládeží v NZDM </a:t>
            </a:r>
            <a:r>
              <a:rPr lang="el-GR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cs-CZ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Metodické nástroje</a:t>
            </a:r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328" y="1048738"/>
            <a:ext cx="3672762" cy="4897015"/>
          </a:xfrm>
          <a:prstGeom prst="rect">
            <a:avLst/>
          </a:prstGeom>
        </p:spPr>
      </p:pic>
      <p:grpSp>
        <p:nvGrpSpPr>
          <p:cNvPr id="9" name="Skupina 8"/>
          <p:cNvGrpSpPr/>
          <p:nvPr/>
        </p:nvGrpSpPr>
        <p:grpSpPr>
          <a:xfrm>
            <a:off x="595051" y="830648"/>
            <a:ext cx="7840212" cy="4274675"/>
            <a:chOff x="576000" y="830648"/>
            <a:chExt cx="7840212" cy="4274675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830648"/>
              <a:ext cx="78402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Metodické nástroje </a:t>
              </a:r>
            </a:p>
            <a:p>
              <a:r>
                <a:rPr lang="cs-CZ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pro práci s klienty </a:t>
              </a:r>
              <a:r>
                <a:rPr lang="cs-CZ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 klubu</a:t>
              </a:r>
              <a:endParaRPr lang="cs-CZ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2520000"/>
              <a:ext cx="7840212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Blip>
                  <a:blip r:embed="rId4"/>
                </a:buBlip>
              </a:pPr>
              <a:r>
                <a:rPr lang="cs-C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REP</a:t>
              </a:r>
            </a:p>
            <a:p>
              <a:pPr marL="742950" lvl="1" indent="-285750">
                <a:buBlip>
                  <a:blip r:embed="rId4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5denní výjezd</a:t>
              </a:r>
            </a:p>
            <a:p>
              <a:pPr marL="742950" lvl="1" indent="-285750">
                <a:buBlip>
                  <a:blip r:embed="rId4"/>
                </a:buBlip>
              </a:pP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Režim </a:t>
              </a: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dne</a:t>
              </a:r>
            </a:p>
            <a:p>
              <a:pPr marL="742950" lvl="1" indent="-285750">
                <a:buBlip>
                  <a:blip r:embed="rId4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Velká spoluúčast klientů</a:t>
              </a: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742950" lvl="1" indent="-285750">
                <a:buBlip>
                  <a:blip r:embed="rId4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Intenzivní forma</a:t>
              </a:r>
            </a:p>
            <a:p>
              <a:pPr marL="742950" lvl="1" indent="-285750">
                <a:buBlip>
                  <a:blip r:embed="rId4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Tematické bloky</a:t>
              </a:r>
            </a:p>
            <a:p>
              <a:pPr marL="742950" lvl="1" indent="-285750">
                <a:buBlip>
                  <a:blip r:embed="rId4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Preventivně-zážitkové aktivity</a:t>
              </a:r>
            </a:p>
            <a:p>
              <a:pPr marL="742950" lvl="1" indent="-285750">
                <a:buBlip>
                  <a:blip r:embed="rId4"/>
                </a:buBlip>
              </a:pPr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742950" lvl="1" indent="-285750">
                <a:buBlip>
                  <a:blip r:embed="rId4"/>
                </a:buBlip>
              </a:pPr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765111" y="6027573"/>
            <a:ext cx="80709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s mládeží v NZDM </a:t>
            </a:r>
            <a:r>
              <a:rPr lang="el-GR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cs-CZ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Metodické nástroje</a:t>
            </a:r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0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379863" y="830648"/>
            <a:ext cx="8045874" cy="2906927"/>
            <a:chOff x="379863" y="830648"/>
            <a:chExt cx="8045874" cy="2906927"/>
          </a:xfrm>
        </p:grpSpPr>
        <p:sp>
          <p:nvSpPr>
            <p:cNvPr id="2" name="TextovéPole 1"/>
            <p:cNvSpPr txBox="1"/>
            <p:nvPr/>
          </p:nvSpPr>
          <p:spPr>
            <a:xfrm>
              <a:off x="585525" y="830648"/>
              <a:ext cx="7840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Význam služby pro komunitu</a:t>
              </a:r>
              <a:endParaRPr lang="cs-CZ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379863" y="1706250"/>
              <a:ext cx="784021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endPara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pPr marL="742950" lvl="1" indent="-285750">
                <a:buBlip>
                  <a:blip r:embed="rId3"/>
                </a:buBlip>
              </a:pPr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Blip>
                  <a:blip r:embed="rId3"/>
                </a:buBlip>
              </a:pP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Blip>
                  <a:blip r:embed="rId3"/>
                </a:buBlip>
              </a:pPr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Blip>
                  <a:blip r:embed="rId3"/>
                </a:buBlip>
              </a:pP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765111" y="6027573"/>
            <a:ext cx="80709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s mládeží v NZDM </a:t>
            </a:r>
            <a:r>
              <a:rPr lang="el-GR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cs-CZ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Význam služby pro komunitu</a:t>
            </a:r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68748369"/>
              </p:ext>
            </p:extLst>
          </p:nvPr>
        </p:nvGraphicFramePr>
        <p:xfrm>
          <a:off x="1412714" y="1682440"/>
          <a:ext cx="6464365" cy="4685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74533905"/>
              </p:ext>
            </p:extLst>
          </p:nvPr>
        </p:nvGraphicFramePr>
        <p:xfrm>
          <a:off x="1075188" y="2645712"/>
          <a:ext cx="5324475" cy="157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Obdélník 7"/>
          <p:cNvSpPr/>
          <p:nvPr/>
        </p:nvSpPr>
        <p:spPr>
          <a:xfrm>
            <a:off x="472947" y="310195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MČ – OSPOD, kurátoři 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Další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služby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školy</a:t>
            </a:r>
          </a:p>
        </p:txBody>
      </p:sp>
    </p:spTree>
    <p:extLst>
      <p:ext uri="{BB962C8B-B14F-4D97-AF65-F5344CB8AC3E}">
        <p14:creationId xmlns:p14="http://schemas.microsoft.com/office/powerpoint/2010/main" val="11950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830648"/>
            <a:ext cx="7840212" cy="4182342"/>
            <a:chOff x="576000" y="830648"/>
            <a:chExt cx="7840212" cy="4182342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830648"/>
              <a:ext cx="784021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Zdroje:</a:t>
              </a:r>
              <a:endParaRPr lang="cs-CZ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cs-CZ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cs-CZ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Kontaktní </a:t>
              </a:r>
              <a:r>
                <a:rPr lang="cs-CZ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práce, antologie textů. (2007). Praha: Česká asociace </a:t>
              </a:r>
              <a:r>
                <a:rPr lang="cs-CZ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streetwork</a:t>
              </a:r>
              <a:r>
                <a:rPr lang="cs-CZ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, str. 267-272, </a:t>
              </a:r>
              <a:r>
                <a:rPr lang="cs-CZ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Hořava</a:t>
              </a:r>
              <a:r>
                <a:rPr lang="cs-CZ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cs-CZ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Herzog</a:t>
              </a:r>
              <a:r>
                <a:rPr lang="cs-CZ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cs-CZ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Kotová</a:t>
              </a:r>
            </a:p>
            <a:p>
              <a:endParaRPr lang="cs-CZ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cs-CZ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Výroční zprávy </a:t>
              </a:r>
              <a:r>
                <a:rPr lang="cs-CZ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ProximaSociale</a:t>
              </a:r>
              <a:r>
                <a:rPr lang="cs-CZ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o.p.s. 2012-2014</a:t>
              </a:r>
            </a:p>
            <a:p>
              <a:endParaRPr lang="cs-CZ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cs-CZ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cs-CZ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2520000"/>
              <a:ext cx="7840212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cs-CZ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Doporučené :</a:t>
              </a:r>
            </a:p>
            <a:p>
              <a:pPr lvl="1"/>
              <a:r>
                <a:rPr lang="cs-CZ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Jdidoklubu.cz </a:t>
              </a:r>
            </a:p>
            <a:p>
              <a:pPr lvl="1"/>
              <a:endParaRPr lang="cs-CZ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/>
              <a:r>
                <a:rPr lang="cs-CZ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Streetwork.cz</a:t>
              </a:r>
            </a:p>
            <a:p>
              <a:pPr lvl="1"/>
              <a:endParaRPr lang="cs-CZ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/>
              <a:r>
                <a:rPr lang="cs-CZ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Film </a:t>
              </a:r>
              <a:r>
                <a:rPr lang="cs-CZ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Čekárna na </a:t>
              </a:r>
              <a:r>
                <a:rPr lang="cs-CZ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dospělost</a:t>
              </a:r>
            </a:p>
            <a:p>
              <a:pPr lvl="1"/>
              <a:endParaRPr lang="cs-CZ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/>
              <a:r>
                <a:rPr lang="cs-CZ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Kontaktní Práce (2007, 2010)</a:t>
              </a:r>
            </a:p>
            <a:p>
              <a:pPr lvl="1"/>
              <a:endParaRPr lang="cs-CZ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/>
              <a:r>
                <a:rPr lang="cs-CZ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</a:p>
            <a:p>
              <a:pPr lvl="1"/>
              <a:endParaRPr lang="cs-CZ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765111" y="6027573"/>
            <a:ext cx="80709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800" dirty="0" smtClean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s mládeží v NZDM </a:t>
            </a:r>
            <a:r>
              <a:rPr lang="el-GR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cs-CZ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Zdroje, doporučené</a:t>
            </a:r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7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400007" y="3079989"/>
            <a:ext cx="1888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</a:t>
            </a:r>
          </a:p>
          <a:p>
            <a:r>
              <a:rPr lang="cs-C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pozornost</a:t>
            </a: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9925" y="5345815"/>
            <a:ext cx="429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Podtitul prezentace </a:t>
            </a:r>
            <a:r>
              <a:rPr lang="el-G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autor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400007" y="5745925"/>
            <a:ext cx="230223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Proxima </a:t>
            </a:r>
            <a:r>
              <a:rPr 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Sociale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o.p.s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Rakovského 3138/2</a:t>
            </a: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143 00 Praha 4 – Modřany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830648"/>
            <a:ext cx="7840212" cy="2404679"/>
            <a:chOff x="576000" y="830648"/>
            <a:chExt cx="7840212" cy="2404679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830648"/>
              <a:ext cx="7840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NZDM ve zkratce</a:t>
              </a:r>
              <a:endParaRPr lang="cs-CZ" sz="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1757999"/>
              <a:ext cx="784021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Blip>
                  <a:blip r:embed="rId3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NZDM X DDM</a:t>
              </a:r>
            </a:p>
            <a:p>
              <a:pPr marL="285750" indent="-285750">
                <a:buBlip>
                  <a:blip r:embed="rId3"/>
                </a:buBlip>
              </a:pP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 pomezí sociální práce a sociální pedagogiky 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742950" lvl="1" indent="-285750"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3"/>
                </a:buBlip>
                <a:defRPr/>
              </a:pP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742950" lvl="1" indent="-285750"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3"/>
                </a:buBlip>
                <a:defRPr/>
              </a:pPr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765111" y="6027573"/>
            <a:ext cx="80709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800" dirty="0" smtClean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s mládeží v NZDM </a:t>
            </a:r>
            <a:r>
              <a:rPr lang="el-GR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cs-CZ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NZDM ve zkratce</a:t>
            </a:r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06208727"/>
              </p:ext>
            </p:extLst>
          </p:nvPr>
        </p:nvGraphicFramePr>
        <p:xfrm>
          <a:off x="1400175" y="2496663"/>
          <a:ext cx="5467350" cy="3746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487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830648"/>
            <a:ext cx="7840212" cy="1296684"/>
            <a:chOff x="576000" y="830648"/>
            <a:chExt cx="7840212" cy="1296684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830648"/>
              <a:ext cx="7840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Jižák</a:t>
              </a:r>
              <a:r>
                <a:rPr lang="cs-CZ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vs. Radotín</a:t>
              </a:r>
              <a:endParaRPr lang="cs-CZ" sz="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1758000"/>
              <a:ext cx="7840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765111" y="6027573"/>
            <a:ext cx="80709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800" dirty="0" smtClean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</a:t>
            </a:r>
            <a:r>
              <a:rPr lang="cs-CZ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mládeží v NZDM </a:t>
            </a:r>
            <a:r>
              <a:rPr lang="el-GR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cs-CZ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Jižák</a:t>
            </a:r>
            <a:r>
              <a:rPr lang="cs-CZ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vs. Radotín</a:t>
            </a:r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58" y="3696992"/>
            <a:ext cx="5269032" cy="249129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721758" y="1665667"/>
            <a:ext cx="62219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Jižní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Město </a:t>
            </a:r>
          </a:p>
          <a:p>
            <a:pPr marL="742950" lvl="1" indent="-285750">
              <a:buBlip>
                <a:blip r:embed="rId4"/>
              </a:buBlip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panelové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sídliště, přes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80 tis. o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byvatel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(&gt; Zlín, Havířov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Blip>
                <a:blip r:embed="rId4"/>
              </a:buBlip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Metro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Háje, Opatov, Chodov,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Roztyly)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Blip>
                <a:blip r:embed="rId4"/>
              </a:buBlip>
            </a:pP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park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sportoviště,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hřiště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legální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graffity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plochy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chybí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sk8park, DDM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Blip>
                <a:blip r:embed="rId4"/>
              </a:buBlip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ZŠ, 9 SŠ (1 ZŠ pro žáky s poruchami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učení)</a:t>
            </a:r>
          </a:p>
        </p:txBody>
      </p:sp>
    </p:spTree>
    <p:extLst>
      <p:ext uri="{BB962C8B-B14F-4D97-AF65-F5344CB8AC3E}">
        <p14:creationId xmlns:p14="http://schemas.microsoft.com/office/powerpoint/2010/main" val="40098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830648"/>
            <a:ext cx="7840212" cy="1296684"/>
            <a:chOff x="576000" y="830648"/>
            <a:chExt cx="7840212" cy="1296684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830648"/>
              <a:ext cx="7840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Jižák</a:t>
              </a:r>
              <a:r>
                <a:rPr lang="cs-CZ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vs. Radotín</a:t>
              </a:r>
              <a:endParaRPr lang="cs-CZ" sz="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1758000"/>
              <a:ext cx="7840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765111" y="6027573"/>
            <a:ext cx="80709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s mládeží v NZDM </a:t>
            </a:r>
            <a:r>
              <a:rPr lang="el-GR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cs-CZ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Jižák</a:t>
            </a:r>
            <a:r>
              <a:rPr lang="cs-CZ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vs. Radotín</a:t>
            </a:r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21758" y="1665667"/>
            <a:ext cx="769445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Radotín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Počet obyvatel: Cca 8300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(+ Zbraslav + blízké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vesnice) 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Mnoho sportovišť, několik dětských hřišť, dost zeleně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frekventované železniční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trati – Beroun Praha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Dvě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ubytovny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 školy, SOU, gymnázium, skatepark</a:t>
            </a:r>
          </a:p>
          <a:p>
            <a:pPr marL="285750" indent="-285750">
              <a:buBlip>
                <a:blip r:embed="rId3"/>
              </a:buBlip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/>
              </a:buBlip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/>
              </a:buBlip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/>
              </a:buBlip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/>
              </a:buBlip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58" y="3598747"/>
            <a:ext cx="3463990" cy="24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4" y="3625570"/>
            <a:ext cx="3209925" cy="240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8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358433"/>
              </p:ext>
            </p:extLst>
          </p:nvPr>
        </p:nvGraphicFramePr>
        <p:xfrm>
          <a:off x="682526" y="1553468"/>
          <a:ext cx="7627159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874"/>
                <a:gridCol w="2619375"/>
                <a:gridCol w="248991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Maloměsto - charakteristika</a:t>
                      </a:r>
                      <a:endParaRPr lang="cs-CZ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11A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Pozitiva pro práci s mládeží</a:t>
                      </a:r>
                      <a:endParaRPr lang="cs-CZ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11A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Rizika</a:t>
                      </a:r>
                      <a:r>
                        <a:rPr lang="cs-CZ" sz="14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 práci s mládeží </a:t>
                      </a:r>
                      <a:endParaRPr lang="cs-CZ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11A1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Menší počet obyvatel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Znáte skoro každého „alespoň od vidění“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Málo klientů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>
                        <a:alpha val="29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Menší rozloha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Snadněji se udržuje přehled o dění</a:t>
                      </a: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 lokalitě.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Méně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možností, kam s dětmi zajít, kde s nimi trávit volný čas. 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>
                        <a:alpha val="29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„Všichni si vidíte do talíře“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 jste sami neviděli, víte z doslechu.</a:t>
                      </a: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Omezená anonymita klientů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>
                        <a:alpha val="29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Neformální vztahy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Flexibilita, urychlení komunikace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případě špatného vztahu je „postavena zeď“. 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>
                        <a:alpha val="29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Jste více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vidět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Služba bývá známá mezi veřejností 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Lidé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mohou mít zkreslené představy o poslání služby.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>
                        <a:alpha val="29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„Kolektivní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paměť“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Lidé si dlouho pamatují vaše úspěchy (úspěchy klientů).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Lidé dlouho nezapomínají vaše nezdary (průšvihy klientů).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>
                        <a:alpha val="29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Pokud pracovník pochází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přímo z města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Zná výborně lokalitu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Nezajde si na pivo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.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Prolínání jeho neprofesního života s profesním. 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9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76000" y="830648"/>
            <a:ext cx="784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Specifika NZDM na maloměstě</a:t>
            </a:r>
            <a:endParaRPr lang="cs-CZ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65111" y="6027573"/>
            <a:ext cx="80709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800" dirty="0" smtClean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s mládeží v NZDM </a:t>
            </a:r>
            <a:r>
              <a:rPr lang="el-GR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cs-CZ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Specifika NZDM na maloměstě</a:t>
            </a:r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5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6000" y="830648"/>
            <a:ext cx="784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klubu obecně</a:t>
            </a:r>
            <a:endParaRPr lang="cs-CZ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65111" y="6027573"/>
            <a:ext cx="80709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s mládeží v NZDM </a:t>
            </a:r>
            <a:r>
              <a:rPr lang="el-GR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cs-CZ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klubu obecně</a:t>
            </a:r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21758" y="1601144"/>
            <a:ext cx="318349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Cílová skupina </a:t>
            </a:r>
          </a:p>
          <a:p>
            <a:pPr marL="285750" indent="-285750">
              <a:buBlip>
                <a:blip r:embed="rId3"/>
              </a:buBlip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Klienti:</a:t>
            </a:r>
          </a:p>
          <a:p>
            <a:pPr marL="742950" lvl="1" indent="-285750">
              <a:buBlip>
                <a:blip r:embed="rId3"/>
              </a:buBlip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íce mužů</a:t>
            </a:r>
          </a:p>
          <a:p>
            <a:pPr marL="742950" lvl="1" indent="-285750">
              <a:buBlip>
                <a:blip r:embed="rId3"/>
              </a:buBlip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Průměr 15 let</a:t>
            </a:r>
          </a:p>
          <a:p>
            <a:pPr marL="742950" lvl="1" indent="-285750">
              <a:buBlip>
                <a:blip r:embed="rId3"/>
              </a:buBlip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Rizikové party, nechodí do školy, nemají doma zázemí, mají kurátory, experimenty s NL…</a:t>
            </a:r>
          </a:p>
          <a:p>
            <a:pPr marL="285750" indent="-285750">
              <a:buBlip>
                <a:blip r:embed="rId3"/>
              </a:buBlip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Témata:</a:t>
            </a:r>
          </a:p>
          <a:p>
            <a:pPr marL="742950" lvl="1" indent="-285750">
              <a:buBlip>
                <a:blip r:embed="rId3"/>
              </a:buBlip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Škola, práce</a:t>
            </a:r>
          </a:p>
          <a:p>
            <a:pPr marL="742950" lvl="1" indent="-285750">
              <a:buBlip>
                <a:blip r:embed="rId3"/>
              </a:buBlip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Vztahy, sex, rodina</a:t>
            </a:r>
          </a:p>
          <a:p>
            <a:pPr marL="742950" lvl="1" indent="-285750">
              <a:buBlip>
                <a:blip r:embed="rId3"/>
              </a:buBlip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Návykové látky</a:t>
            </a:r>
          </a:p>
          <a:p>
            <a:pPr marL="742950" lvl="1" indent="-285750">
              <a:buBlip>
                <a:blip r:embed="rId3"/>
              </a:buBlip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Finance, bydlení…</a:t>
            </a:r>
          </a:p>
          <a:p>
            <a:pPr marL="742950" lvl="1" indent="-285750">
              <a:buBlip>
                <a:blip r:embed="rId3"/>
              </a:buBlip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Blip>
                <a:blip r:embed="rId3"/>
              </a:buBlip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Blip>
                <a:blip r:embed="rId3"/>
              </a:buBlip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49" y="1790641"/>
            <a:ext cx="4804814" cy="361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8" y="231909"/>
            <a:ext cx="8536542" cy="640240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65111" y="6027573"/>
            <a:ext cx="80709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s mládeží v NZDM </a:t>
            </a:r>
            <a:r>
              <a:rPr lang="el-G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klubu obecně</a:t>
            </a:r>
            <a:endParaRPr lang="cs-CZ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21759" y="1686869"/>
            <a:ext cx="2888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Blip>
                <a:blip r:embed="rId4"/>
              </a:buBlip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Blip>
                <a:blip r:embed="rId4"/>
              </a:buBlip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9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830648"/>
            <a:ext cx="7840212" cy="5574778"/>
            <a:chOff x="576000" y="830648"/>
            <a:chExt cx="7840212" cy="5574778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830648"/>
              <a:ext cx="7840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Poskytované služby</a:t>
              </a:r>
              <a:endParaRPr lang="cs-CZ" sz="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1758000"/>
              <a:ext cx="7840212" cy="4647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Blip>
                  <a:blip r:embed="rId3"/>
                </a:buBlip>
              </a:pPr>
              <a:r>
                <a:rPr lang="cs-CZ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Výchovné, vzdělávací a aktivizační činnosti </a:t>
              </a:r>
            </a:p>
            <a:p>
              <a:pPr marL="742950" lvl="1" indent="-285750"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3"/>
                </a:buBlip>
                <a:defRPr/>
              </a:pPr>
              <a:r>
                <a:rPr lang="cs-CZ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Pobyt v zařízení</a:t>
              </a:r>
            </a:p>
            <a:p>
              <a:pPr marL="742950" lvl="1" indent="-285750"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3"/>
                </a:buBlip>
                <a:defRPr/>
              </a:pPr>
              <a:r>
                <a:rPr lang="cs-CZ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Situační intervence</a:t>
              </a:r>
            </a:p>
            <a:p>
              <a:pPr marL="742950" lvl="1" indent="-285750"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3"/>
                </a:buBlip>
                <a:defRPr/>
              </a:pPr>
              <a:r>
                <a:rPr lang="cs-CZ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Vzdělávání</a:t>
              </a:r>
            </a:p>
            <a:p>
              <a:pPr marL="742950" lvl="1" indent="-285750"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3"/>
                </a:buBlip>
                <a:defRPr/>
              </a:pPr>
              <a:r>
                <a:rPr lang="cs-CZ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Preventivní programy</a:t>
              </a:r>
            </a:p>
            <a:p>
              <a:pPr marL="742950" lvl="1" indent="-285750"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3"/>
                </a:buBlip>
                <a:defRPr/>
              </a:pPr>
              <a:r>
                <a:rPr lang="cs-CZ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Volnočasové aktivity (SA)</a:t>
              </a:r>
            </a:p>
            <a:p>
              <a:pPr marL="742950" lvl="1" indent="-285750"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3"/>
                </a:buBlip>
                <a:defRPr/>
              </a:pPr>
              <a:r>
                <a:rPr lang="cs-CZ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Kontaktní práce (K, R)</a:t>
              </a:r>
              <a:endParaRPr lang="cs-CZ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Tx/>
                <a:buBlip>
                  <a:blip r:embed="rId3"/>
                </a:buBlip>
                <a:defRPr/>
              </a:pPr>
              <a:r>
                <a:rPr lang="cs-CZ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Zprostředkování kontaktu se společenským prostředím </a:t>
              </a:r>
              <a:endParaRPr lang="cs-CZ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742950" lvl="1" indent="-285750"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3"/>
                </a:buBlip>
                <a:defRPr/>
              </a:pPr>
              <a:r>
                <a:rPr lang="cs-CZ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Doprovod</a:t>
              </a:r>
            </a:p>
            <a:p>
              <a:pPr marL="742950" lvl="1" indent="-285750"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3"/>
                </a:buBlip>
                <a:defRPr/>
              </a:pPr>
              <a:r>
                <a:rPr lang="cs-CZ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Kontakt s institucí</a:t>
              </a:r>
            </a:p>
            <a:p>
              <a:pPr marL="285750" indent="-285750">
                <a:buFontTx/>
                <a:buBlip>
                  <a:blip r:embed="rId3"/>
                </a:buBlip>
                <a:defRPr/>
              </a:pPr>
              <a:r>
                <a:rPr lang="cs-CZ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Sociálně terapeutické činnosti </a:t>
              </a:r>
            </a:p>
            <a:p>
              <a:pPr marL="742950" lvl="1" indent="-285750">
                <a:buFontTx/>
                <a:buBlip>
                  <a:blip r:embed="rId3"/>
                </a:buBlip>
                <a:defRPr/>
              </a:pPr>
              <a:r>
                <a:rPr lang="cs-CZ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Poradenství </a:t>
              </a:r>
            </a:p>
            <a:p>
              <a:pPr marL="742950" lvl="1" indent="-285750">
                <a:buFontTx/>
                <a:buBlip>
                  <a:blip r:embed="rId3"/>
                </a:buBlip>
                <a:defRPr/>
              </a:pPr>
              <a:r>
                <a:rPr lang="cs-CZ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Skupinová práce</a:t>
              </a:r>
            </a:p>
            <a:p>
              <a:pPr marL="742950" lvl="1" indent="-285750">
                <a:buFontTx/>
                <a:buBlip>
                  <a:blip r:embed="rId3"/>
                </a:buBlip>
                <a:defRPr/>
              </a:pPr>
              <a:r>
                <a:rPr lang="cs-CZ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Práce s krizí</a:t>
              </a:r>
            </a:p>
            <a:p>
              <a:pPr marL="285750" indent="-285750">
                <a:buFontTx/>
                <a:buBlip>
                  <a:blip r:embed="rId3"/>
                </a:buBlip>
                <a:defRPr/>
              </a:pPr>
              <a:r>
                <a:rPr lang="cs-CZ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Pomoc při uplatňování práv, oprávněných zájmů a při obstarávání osobních záležitostí </a:t>
              </a:r>
            </a:p>
            <a:p>
              <a:pPr marL="742950" lvl="1" indent="-285750">
                <a:buFontTx/>
                <a:buBlip>
                  <a:blip r:embed="rId3"/>
                </a:buBlip>
                <a:defRPr/>
              </a:pPr>
              <a:r>
                <a:rPr lang="cs-CZ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Informační servis</a:t>
              </a:r>
            </a:p>
            <a:p>
              <a:pPr marL="742950" lvl="1" indent="-285750">
                <a:buFontTx/>
                <a:buBlip>
                  <a:blip r:embed="rId3"/>
                </a:buBlip>
                <a:defRPr/>
              </a:pPr>
              <a:r>
                <a:rPr lang="cs-CZ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Práce s blízkými osobami</a:t>
              </a: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765111" y="6027573"/>
            <a:ext cx="80709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s mládeží v NZDM </a:t>
            </a:r>
            <a:r>
              <a:rPr lang="el-GR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cs-CZ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Poskytované služby</a:t>
            </a:r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8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6000" y="830648"/>
            <a:ext cx="7840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Specifika práce v klubu oproti terénu</a:t>
            </a:r>
            <a:endParaRPr lang="cs-CZ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65111" y="6027573"/>
            <a:ext cx="80709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s mládeží v NZDM </a:t>
            </a:r>
            <a:r>
              <a:rPr lang="el-GR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cs-CZ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Specifika práce v klubu</a:t>
            </a:r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21758" y="2010719"/>
            <a:ext cx="78031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Plusy: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Prostředí</a:t>
            </a:r>
          </a:p>
          <a:p>
            <a:pPr marL="742950" lvl="1" indent="-285750">
              <a:buBlip>
                <a:blip r:embed="rId3"/>
              </a:buBlip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Zázemí</a:t>
            </a:r>
          </a:p>
          <a:p>
            <a:pPr marL="742950" lvl="1" indent="-285750">
              <a:buBlip>
                <a:blip r:embed="rId3"/>
              </a:buBlip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Snadnější oslovení - o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přichází k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nám</a:t>
            </a:r>
          </a:p>
          <a:p>
            <a:pPr marL="742950" lvl="1" indent="-285750">
              <a:buBlip>
                <a:blip r:embed="rId3"/>
              </a:buBlip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Působí i vzhled prostoru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Volnočasové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aktivity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buBlip>
                <a:blip r:embed="rId3"/>
              </a:buBlip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Přesah: kontakt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důvěra,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témata</a:t>
            </a:r>
          </a:p>
          <a:p>
            <a:pPr marL="742950" lvl="1" indent="-285750">
              <a:buBlip>
                <a:blip r:embed="rId3"/>
              </a:buBlip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Půjčovna vybavení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Pravidla</a:t>
            </a:r>
          </a:p>
          <a:p>
            <a:pPr marL="285750" indent="-285750">
              <a:buBlip>
                <a:blip r:embed="rId3"/>
              </a:buBlip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Přívětivější podmínky pro řešení klientských zakázek:</a:t>
            </a:r>
          </a:p>
          <a:p>
            <a:pPr marL="742950" lvl="1" indent="-285750">
              <a:buBlip>
                <a:blip r:embed="rId3"/>
              </a:buBlip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„zhmotnění služby“ – pracovníci + prostor klubu</a:t>
            </a:r>
          </a:p>
          <a:p>
            <a:pPr marL="742950" lvl="1" indent="-285750">
              <a:buBlip>
                <a:blip r:embed="rId3"/>
              </a:buBlip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individuální konzultace </a:t>
            </a:r>
          </a:p>
          <a:p>
            <a:pPr marL="742950" lvl="1" indent="-285750">
              <a:buBlip>
                <a:blip r:embed="rId3"/>
              </a:buBlip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elký prostor pro skupinové práce, preventivní bloky</a:t>
            </a:r>
          </a:p>
          <a:p>
            <a:pPr marL="742950" lvl="1" indent="-285750">
              <a:buBlip>
                <a:blip r:embed="rId3"/>
              </a:buBlip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</a:p>
        </p:txBody>
      </p:sp>
    </p:spTree>
    <p:extLst>
      <p:ext uri="{BB962C8B-B14F-4D97-AF65-F5344CB8AC3E}">
        <p14:creationId xmlns:p14="http://schemas.microsoft.com/office/powerpoint/2010/main" val="360304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877</TotalTime>
  <Words>986</Words>
  <Application>Microsoft Office PowerPoint</Application>
  <PresentationFormat>Předvádění na obrazovce (4:3)</PresentationFormat>
  <Paragraphs>257</Paragraphs>
  <Slides>18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Magdaléna Friedrichová</dc:creator>
  <cp:lastModifiedBy>Eva</cp:lastModifiedBy>
  <cp:revision>56</cp:revision>
  <cp:lastPrinted>2016-04-19T16:49:49Z</cp:lastPrinted>
  <dcterms:created xsi:type="dcterms:W3CDTF">2015-09-03T16:58:35Z</dcterms:created>
  <dcterms:modified xsi:type="dcterms:W3CDTF">2016-04-20T10:05:39Z</dcterms:modified>
</cp:coreProperties>
</file>