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2" r:id="rId2"/>
  </p:sldMasterIdLst>
  <p:notesMasterIdLst>
    <p:notesMasterId r:id="rId38"/>
  </p:notesMasterIdLst>
  <p:sldIdLst>
    <p:sldId id="25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89" r:id="rId16"/>
    <p:sldId id="300" r:id="rId17"/>
    <p:sldId id="283" r:id="rId18"/>
    <p:sldId id="279" r:id="rId19"/>
    <p:sldId id="280" r:id="rId20"/>
    <p:sldId id="281" r:id="rId21"/>
    <p:sldId id="282" r:id="rId22"/>
    <p:sldId id="285" r:id="rId23"/>
    <p:sldId id="284" r:id="rId24"/>
    <p:sldId id="286" r:id="rId25"/>
    <p:sldId id="287" r:id="rId26"/>
    <p:sldId id="288" r:id="rId27"/>
    <p:sldId id="291" r:id="rId28"/>
    <p:sldId id="292" r:id="rId29"/>
    <p:sldId id="293" r:id="rId30"/>
    <p:sldId id="290" r:id="rId31"/>
    <p:sldId id="294" r:id="rId32"/>
    <p:sldId id="301" r:id="rId33"/>
    <p:sldId id="303" r:id="rId34"/>
    <p:sldId id="295" r:id="rId35"/>
    <p:sldId id="296" r:id="rId36"/>
    <p:sldId id="302" r:id="rId37"/>
  </p:sldIdLst>
  <p:sldSz cx="9144000" cy="6858000" type="screen4x3"/>
  <p:notesSz cx="6797675" cy="9926638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7A3D840D-A647-4707-8A4D-81573DA2FFA5}">
          <p14:sldIdLst>
            <p14:sldId id="25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89"/>
            <p14:sldId id="300"/>
            <p14:sldId id="283"/>
            <p14:sldId id="279"/>
            <p14:sldId id="280"/>
            <p14:sldId id="281"/>
            <p14:sldId id="282"/>
            <p14:sldId id="285"/>
            <p14:sldId id="284"/>
            <p14:sldId id="286"/>
            <p14:sldId id="287"/>
            <p14:sldId id="288"/>
            <p14:sldId id="291"/>
            <p14:sldId id="292"/>
            <p14:sldId id="293"/>
            <p14:sldId id="290"/>
            <p14:sldId id="294"/>
            <p14:sldId id="301"/>
            <p14:sldId id="303"/>
            <p14:sldId id="295"/>
            <p14:sldId id="296"/>
            <p14:sldId id="302"/>
          </p14:sldIdLst>
        </p14:section>
        <p14:section name="Oddíl bez názvu" id="{1E33ECAF-0E81-472B-B84F-EFDABC2C6A2D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21" autoAdjust="0"/>
    <p:restoredTop sz="94599" autoAdjust="0"/>
  </p:normalViewPr>
  <p:slideViewPr>
    <p:cSldViewPr>
      <p:cViewPr>
        <p:scale>
          <a:sx n="80" d="100"/>
          <a:sy n="80" d="100"/>
        </p:scale>
        <p:origin x="1158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888A7752-73DE-404C-BA6F-63DEF987950B}" type="datetimeFigureOut">
              <a:rPr lang="en-US" smtClean="0"/>
              <a:pPr/>
              <a:t>2/8/2016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EC00428-765A-4708-ADE2-3AAB557AF1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650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42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669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lt"/>
                <a:cs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8B8E7D2-F905-46E3-BDD3-0258335A3216}" type="datetime1">
              <a:rPr lang="en-US" smtClean="0"/>
              <a:pPr/>
              <a:t>2/8/2016</a:t>
            </a:fld>
            <a:endParaRPr lang="en-US" sz="1600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4B5ADC2-7248-4799-8E52-477E151C3E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8" name="Shap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FB568A0-62B0-4129-95C4-7270BF844D61}" type="datetime1">
              <a:rPr lang="en-US" smtClean="0"/>
              <a:pPr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F31A-E594-408B-8114-4F8438303DA3}" type="datetime1">
              <a:rPr lang="en-US" smtClean="0"/>
              <a:pPr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8398-2A5A-4309-94C2-82E465C1DCF8}" type="datetime1">
              <a:rPr lang="en-US" smtClean="0"/>
              <a:pPr/>
              <a:t>2/8/2016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2/8/2016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58F6-778A-46C2-BFC0-8FD9B04A99E8}" type="datetime1">
              <a:rPr lang="en-US" smtClean="0"/>
              <a:pPr/>
              <a:t>2/8/2016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33938BEC-55E3-4F9D-B5C5-76D23951C04A}" type="datetime1">
              <a:rPr lang="en-US" smtClean="0"/>
              <a:pPr/>
              <a:t>2/8/2016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pPr algn="l"/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 algn="l"/>
              <a:t>‹#›</a:t>
            </a:fld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0" name="Shap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eaLnBrk="1" latinLnBrk="0" hangingPunct="1"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mailto:sirka@jabok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539552" y="3645024"/>
            <a:ext cx="7704856" cy="1224136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Úmluva o právech dětí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sz="2500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1427341" y="5815561"/>
            <a:ext cx="6858000" cy="533400"/>
          </a:xfrm>
        </p:spPr>
        <p:txBody>
          <a:bodyPr/>
          <a:lstStyle/>
          <a:p>
            <a:r>
              <a:rPr lang="cs-CZ" sz="2000" kern="1200" dirty="0" smtClean="0">
                <a:solidFill>
                  <a:schemeClr val="tx2"/>
                </a:solidFill>
              </a:rPr>
              <a:t>Mgr. Zdenko Š Širka, </a:t>
            </a:r>
            <a:r>
              <a:rPr lang="cs-CZ" sz="2000" kern="1200" dirty="0" err="1" smtClean="0">
                <a:solidFill>
                  <a:schemeClr val="tx2"/>
                </a:solidFill>
              </a:rPr>
              <a:t>ThD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127827" y="4983269"/>
            <a:ext cx="7128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2400" dirty="0"/>
              <a:t>Teologická etika 2</a:t>
            </a:r>
            <a:br>
              <a:rPr lang="cs-CZ" sz="2400" dirty="0"/>
            </a:br>
            <a:r>
              <a:rPr lang="cs-CZ" sz="2400" dirty="0" smtClean="0"/>
              <a:t>8.2.2016</a:t>
            </a:r>
            <a:r>
              <a:rPr lang="cs-CZ" sz="2400" dirty="0"/>
              <a:t>, Jabok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2. Práva dítěte jako součást společných lidsko-právních dokumentů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07288" cy="4937760"/>
          </a:xfrm>
        </p:spPr>
        <p:txBody>
          <a:bodyPr>
            <a:normAutofit fontScale="92500"/>
          </a:bodyPr>
          <a:lstStyle/>
          <a:p>
            <a:r>
              <a:rPr lang="cs-CZ" altLang="cs-CZ" dirty="0" smtClean="0"/>
              <a:t>čl. 7 Revidované charty: </a:t>
            </a:r>
          </a:p>
          <a:p>
            <a:r>
              <a:rPr lang="cs-CZ" altLang="cs-CZ" dirty="0" smtClean="0"/>
              <a:t>odst. 1: „minimální věk pro připuštění k zaměstnání stanovit na 15 let, s výhradou výjimek pro děti, které jsou zaměstnány určitými lehčími pracemi, které neohrožují ani jejich zdraví, ani jejich </a:t>
            </a:r>
            <a:r>
              <a:rPr lang="cs-CZ" altLang="cs-CZ" i="1" dirty="0" smtClean="0"/>
              <a:t>morálnost /mravnost/</a:t>
            </a:r>
            <a:r>
              <a:rPr lang="cs-CZ" altLang="cs-CZ" dirty="0" smtClean="0"/>
              <a:t>, ani jejich výchovu;“ </a:t>
            </a:r>
          </a:p>
          <a:p>
            <a:r>
              <a:rPr lang="cs-CZ" altLang="cs-CZ" dirty="0" smtClean="0"/>
              <a:t>odst. 8: „zakázat práci v noci pro osoby mladší 18 let, s výjimkou určitých prací, stanovených ve vnitrostátním právu“; </a:t>
            </a:r>
          </a:p>
          <a:p>
            <a:r>
              <a:rPr lang="cs-CZ" altLang="cs-CZ" dirty="0" smtClean="0"/>
              <a:t>odst. 10: „zajistit zvláštní ochranu proti </a:t>
            </a:r>
            <a:r>
              <a:rPr lang="cs-CZ" altLang="cs-CZ" i="1" dirty="0" smtClean="0"/>
              <a:t>tělesným</a:t>
            </a:r>
            <a:r>
              <a:rPr lang="cs-CZ" altLang="cs-CZ" dirty="0" smtClean="0"/>
              <a:t> a </a:t>
            </a:r>
            <a:r>
              <a:rPr lang="cs-CZ" altLang="cs-CZ" i="1" dirty="0" smtClean="0"/>
              <a:t>mravním nebezpečím</a:t>
            </a:r>
            <a:r>
              <a:rPr lang="cs-CZ" altLang="cs-CZ" dirty="0" smtClean="0"/>
              <a:t>, jimž jsou děti a mladiství vystaveni, zejména proti nebezpečím, jež nepřímo nebo přímo vyplývají z jejich práce.“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8785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2. Práva dítěte jako součást společných lidsko-právních dokumentů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760"/>
          </a:xfrm>
        </p:spPr>
        <p:txBody>
          <a:bodyPr>
            <a:normAutofit fontScale="92500" lnSpcReduction="10000"/>
          </a:bodyPr>
          <a:lstStyle/>
          <a:p>
            <a:r>
              <a:rPr lang="sk-SK" sz="2400" b="1" dirty="0" smtClean="0"/>
              <a:t>Listina základných práva </a:t>
            </a:r>
            <a:r>
              <a:rPr lang="sk-SK" sz="2400" b="1" dirty="0" err="1" smtClean="0"/>
              <a:t>svobod</a:t>
            </a:r>
            <a:r>
              <a:rPr lang="sk-SK" sz="2400" b="1" dirty="0" smtClean="0"/>
              <a:t> ČR </a:t>
            </a:r>
            <a:r>
              <a:rPr lang="sk-SK" sz="2400" dirty="0" smtClean="0"/>
              <a:t>(1991)</a:t>
            </a:r>
          </a:p>
          <a:p>
            <a:pPr>
              <a:buNone/>
            </a:pPr>
            <a:r>
              <a:rPr lang="sk-SK" sz="2400" dirty="0" smtClean="0"/>
              <a:t>(Ústavný zákon a </a:t>
            </a:r>
            <a:r>
              <a:rPr lang="sk-SK" sz="2400" dirty="0" err="1" smtClean="0"/>
              <a:t>součást</a:t>
            </a:r>
            <a:r>
              <a:rPr lang="sk-SK" sz="2400" dirty="0" smtClean="0"/>
              <a:t> </a:t>
            </a:r>
            <a:r>
              <a:rPr lang="sk-SK" sz="2400" dirty="0" err="1" smtClean="0"/>
              <a:t>ústavního</a:t>
            </a:r>
            <a:r>
              <a:rPr lang="sk-SK" sz="2400" dirty="0" smtClean="0"/>
              <a:t> </a:t>
            </a:r>
            <a:r>
              <a:rPr lang="sk-SK" sz="2400" dirty="0" err="1" smtClean="0"/>
              <a:t>pořádku</a:t>
            </a:r>
            <a:r>
              <a:rPr lang="sk-SK" sz="2400" dirty="0" smtClean="0"/>
              <a:t>)</a:t>
            </a:r>
          </a:p>
          <a:p>
            <a:pPr>
              <a:buNone/>
            </a:pPr>
            <a:r>
              <a:rPr lang="cs-CZ" altLang="cs-CZ" sz="2400" dirty="0" smtClean="0"/>
              <a:t>čl. 32 </a:t>
            </a:r>
            <a:r>
              <a:rPr lang="cs-CZ" altLang="cs-CZ" sz="2400" i="1" dirty="0" smtClean="0"/>
              <a:t>Hospodářská, sociální a kulturní práva</a:t>
            </a:r>
          </a:p>
          <a:p>
            <a:pPr>
              <a:buNone/>
            </a:pPr>
            <a:r>
              <a:rPr lang="cs-CZ" altLang="cs-CZ" sz="2400" i="1" dirty="0" smtClean="0"/>
              <a:t>-</a:t>
            </a:r>
            <a:r>
              <a:rPr lang="cs-CZ" altLang="cs-CZ" sz="2400" dirty="0" smtClean="0"/>
              <a:t>rodičovství a rodina jsou od ochranou zákona</a:t>
            </a:r>
          </a:p>
          <a:p>
            <a:pPr>
              <a:buNone/>
            </a:pPr>
            <a:r>
              <a:rPr lang="cs-CZ" altLang="cs-CZ" sz="2400" dirty="0" smtClean="0"/>
              <a:t>-děti narozené v manželství i mimo ně mají stejná práva</a:t>
            </a:r>
          </a:p>
          <a:p>
            <a:pPr>
              <a:buNone/>
            </a:pPr>
            <a:r>
              <a:rPr lang="cs-CZ" altLang="cs-CZ" sz="2400" dirty="0" smtClean="0"/>
              <a:t>-péče o děti a jejich výchova je právem rodičů / odloučení jenom rozhodnutím soudu na základě zákona</a:t>
            </a:r>
          </a:p>
          <a:p>
            <a:pPr>
              <a:buNone/>
            </a:pPr>
            <a:r>
              <a:rPr lang="cs-CZ" altLang="cs-CZ" sz="2400" dirty="0" smtClean="0"/>
              <a:t>-rodiče, kteří pečují o děti mají práva na pomoc státu</a:t>
            </a:r>
          </a:p>
          <a:p>
            <a:pPr>
              <a:buNone/>
            </a:pPr>
            <a:r>
              <a:rPr lang="cs-CZ" sz="2400" dirty="0" smtClean="0"/>
              <a:t>Čl. 29</a:t>
            </a:r>
          </a:p>
          <a:p>
            <a:pPr>
              <a:buNone/>
            </a:pPr>
            <a:r>
              <a:rPr lang="cs-CZ" sz="2400" dirty="0" smtClean="0"/>
              <a:t>-ženy, mladiství, osoby zdravotně postižené mají právo na zvýšenou ochranu zdraví při práci</a:t>
            </a:r>
          </a:p>
          <a:p>
            <a:pPr>
              <a:buNone/>
            </a:pPr>
            <a:r>
              <a:rPr lang="cs-CZ" sz="2400" dirty="0" smtClean="0"/>
              <a:t>- Mladiství a osoby zdravotně postižené mají právo na zvláštní ochranu v pracovních vztazích</a:t>
            </a:r>
            <a:endParaRPr lang="sk-SK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3. </a:t>
            </a:r>
            <a:r>
              <a:rPr lang="cs-CZ" altLang="cs-CZ" dirty="0" smtClean="0"/>
              <a:t>Specifická lidská práva zvláště zranitelné skupiny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76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Ve vývoji mezinárodní ochrany lidských práv se vytvořil druh posílené ochrany pro zvláště zranitelné skupiny. </a:t>
            </a:r>
          </a:p>
          <a:p>
            <a:r>
              <a:rPr lang="cs-CZ" sz="2400" dirty="0" smtClean="0"/>
              <a:t>Ačkoli byli ženy, </a:t>
            </a:r>
            <a:r>
              <a:rPr lang="cs-CZ" sz="2400" i="1" dirty="0" smtClean="0"/>
              <a:t>děti</a:t>
            </a:r>
            <a:r>
              <a:rPr lang="cs-CZ" sz="2400" dirty="0" smtClean="0"/>
              <a:t>, migranti a uprchlíci jako lidé vlastně vždy už zahrnuti do stávajících ochranných mechanizmů, byly pro ně znovu vyvinuty dodatečné mechanizmy ochrany kvůli dosavadním reálným poškozením. </a:t>
            </a:r>
          </a:p>
          <a:p>
            <a:r>
              <a:rPr lang="cs-CZ" sz="2400" dirty="0" smtClean="0"/>
              <a:t>Pomocí těchto mechanizmů se lidská práva nerozkládají do zvláštních práv, nýbrž jsou vybavena z perspektivy oběti podle mimořádné zranitelnosti mimořádnou ochranou.</a:t>
            </a:r>
          </a:p>
          <a:p>
            <a:r>
              <a:rPr lang="cs-CZ" sz="2400" i="1" dirty="0" smtClean="0"/>
              <a:t>Lidská práva pro zvláště ohrožené skupiny nejsou žádná zvláštní práva, tedy i práva dětí jsou nezadatelná lidská práva</a:t>
            </a:r>
            <a:r>
              <a:rPr lang="cs-CZ" sz="2400" dirty="0" smtClean="0"/>
              <a:t>, jež zároveň patří k právům, která jsou nejvíce a nejčastěji porušována.</a:t>
            </a:r>
            <a:endParaRPr lang="cs-CZ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Úmluva o právech dětí.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867328" cy="5522168"/>
          </a:xfrm>
        </p:spPr>
        <p:txBody>
          <a:bodyPr>
            <a:normAutofit/>
          </a:bodyPr>
          <a:lstStyle/>
          <a:p>
            <a:r>
              <a:rPr lang="cs-CZ" altLang="cs-CZ" sz="2400" i="1" dirty="0" err="1" smtClean="0"/>
              <a:t>Convention</a:t>
            </a:r>
            <a:r>
              <a:rPr lang="cs-CZ" altLang="cs-CZ" sz="2400" i="1" dirty="0" smtClean="0"/>
              <a:t> on </a:t>
            </a:r>
            <a:r>
              <a:rPr lang="cs-CZ" altLang="cs-CZ" sz="2400" i="1" dirty="0" err="1" smtClean="0"/>
              <a:t>the</a:t>
            </a:r>
            <a:r>
              <a:rPr lang="cs-CZ" altLang="cs-CZ" sz="2400" i="1" dirty="0" smtClean="0"/>
              <a:t> </a:t>
            </a:r>
            <a:r>
              <a:rPr lang="cs-CZ" altLang="cs-CZ" sz="2400" i="1" dirty="0" err="1" smtClean="0"/>
              <a:t>Rights</a:t>
            </a:r>
            <a:r>
              <a:rPr lang="cs-CZ" altLang="cs-CZ" sz="2400" i="1" dirty="0" smtClean="0"/>
              <a:t> </a:t>
            </a:r>
            <a:r>
              <a:rPr lang="cs-CZ" altLang="cs-CZ" sz="2400" i="1" dirty="0" err="1" smtClean="0"/>
              <a:t>of</a:t>
            </a:r>
            <a:r>
              <a:rPr lang="cs-CZ" altLang="cs-CZ" sz="2400" i="1" dirty="0" smtClean="0"/>
              <a:t> </a:t>
            </a:r>
            <a:r>
              <a:rPr lang="cs-CZ" altLang="cs-CZ" sz="2400" i="1" dirty="0" err="1" smtClean="0"/>
              <a:t>the</a:t>
            </a:r>
            <a:r>
              <a:rPr lang="cs-CZ" altLang="cs-CZ" sz="2400" i="1" dirty="0" smtClean="0"/>
              <a:t> </a:t>
            </a:r>
            <a:r>
              <a:rPr lang="cs-CZ" altLang="cs-CZ" sz="2400" i="1" dirty="0" err="1" smtClean="0"/>
              <a:t>Child</a:t>
            </a:r>
            <a:r>
              <a:rPr lang="cs-CZ" altLang="cs-CZ" sz="2400" i="1" dirty="0" smtClean="0"/>
              <a:t> </a:t>
            </a:r>
            <a:r>
              <a:rPr lang="cs-CZ" altLang="cs-CZ" sz="2400" dirty="0" smtClean="0"/>
              <a:t>(1989)</a:t>
            </a:r>
          </a:p>
          <a:p>
            <a:r>
              <a:rPr lang="cs-CZ" sz="2400" dirty="0" err="1" smtClean="0"/>
              <a:t>Nejšířeji</a:t>
            </a:r>
            <a:r>
              <a:rPr lang="cs-CZ" sz="2400" dirty="0" smtClean="0"/>
              <a:t> ratifikovaná smlouva o lidských právech v dějinách</a:t>
            </a:r>
          </a:p>
          <a:p>
            <a:r>
              <a:rPr lang="cs-CZ" sz="2400" dirty="0" smtClean="0"/>
              <a:t>Valné shromáždění OSN 1989, podepsaná 1990</a:t>
            </a:r>
          </a:p>
          <a:p>
            <a:r>
              <a:rPr lang="cs-CZ" sz="2400" dirty="0" smtClean="0"/>
              <a:t>Ratifikovalo ji všech 191 zemí (výjimka: USA, </a:t>
            </a:r>
            <a:r>
              <a:rPr lang="cs-CZ" sz="2400" dirty="0" err="1" smtClean="0"/>
              <a:t>Somalsko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Prvý právně závazný mezinárodní nástroj o lidských právech </a:t>
            </a:r>
          </a:p>
          <a:p>
            <a:pPr>
              <a:buNone/>
            </a:pPr>
            <a:r>
              <a:rPr lang="cs-CZ" sz="2400" dirty="0" smtClean="0"/>
              <a:t>    / celý katalog</a:t>
            </a:r>
          </a:p>
          <a:p>
            <a:r>
              <a:rPr lang="cs-CZ" sz="2400" dirty="0" smtClean="0"/>
              <a:t>Synteze: občanská/politická práva + hospodářská/sociální/k.</a:t>
            </a:r>
          </a:p>
          <a:p>
            <a:r>
              <a:rPr lang="cs-CZ" sz="2400" dirty="0" smtClean="0"/>
              <a:t>Úmluva stanovuje minimální právní a morální ochranu</a:t>
            </a:r>
          </a:p>
          <a:p>
            <a:r>
              <a:rPr lang="cs-CZ" sz="2400" dirty="0" smtClean="0"/>
              <a:t>Úmluva vs. Stát: platí vyšší standard</a:t>
            </a:r>
          </a:p>
          <a:p>
            <a:r>
              <a:rPr lang="cs-CZ" sz="2400" dirty="0" smtClean="0"/>
              <a:t>Státy musí splnit závazky stanovené Úmluvou</a:t>
            </a:r>
          </a:p>
          <a:p>
            <a:r>
              <a:rPr lang="cs-CZ" sz="2400" dirty="0" smtClean="0"/>
              <a:t>Tlak na dodržovaní Úmluvy – finanční příspěvek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Úmluva o právech dětí.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i="1" dirty="0" smtClean="0"/>
          </a:p>
          <a:p>
            <a:r>
              <a:rPr lang="cs-CZ" i="1" dirty="0" smtClean="0"/>
              <a:t>Úmluva </a:t>
            </a:r>
            <a:r>
              <a:rPr lang="cs-CZ" dirty="0" smtClean="0"/>
              <a:t>obsahuje preambuli s 13 paragrafy a 54 článků. Články lze rozdělit na tři hlavní části:</a:t>
            </a:r>
          </a:p>
          <a:p>
            <a:r>
              <a:rPr lang="cs-CZ" dirty="0" smtClean="0"/>
              <a:t>1)   </a:t>
            </a:r>
            <a:r>
              <a:rPr lang="cs-CZ" i="1" dirty="0" smtClean="0"/>
              <a:t>čl. 1 – 41</a:t>
            </a:r>
            <a:r>
              <a:rPr lang="cs-CZ" dirty="0" smtClean="0"/>
              <a:t>: hlavní články, které definují práva dítěte a závazky státních smluvních stran;</a:t>
            </a:r>
          </a:p>
          <a:p>
            <a:r>
              <a:rPr lang="cs-CZ" dirty="0" smtClean="0"/>
              <a:t>2)   </a:t>
            </a:r>
            <a:r>
              <a:rPr lang="cs-CZ" i="1" dirty="0" smtClean="0"/>
              <a:t>čl. 42 – 45</a:t>
            </a:r>
            <a:r>
              <a:rPr lang="cs-CZ" dirty="0" smtClean="0"/>
              <a:t>: procedury pro monitorování implementace Úmluvy;</a:t>
            </a:r>
          </a:p>
          <a:p>
            <a:r>
              <a:rPr lang="cs-CZ" dirty="0" smtClean="0"/>
              <a:t>3)   </a:t>
            </a:r>
            <a:r>
              <a:rPr lang="cs-CZ" i="1" dirty="0" smtClean="0"/>
              <a:t>čl. 46 – 54</a:t>
            </a:r>
            <a:r>
              <a:rPr lang="cs-CZ" dirty="0" smtClean="0"/>
              <a:t>: formální ustanovení, jež regulují nabytí účinnosti Úmluvy.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Úmluva o právech dětí.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Členění:</a:t>
            </a:r>
          </a:p>
          <a:p>
            <a:r>
              <a:rPr lang="cs-CZ" dirty="0" smtClean="0"/>
              <a:t>1. Obecní principy</a:t>
            </a:r>
          </a:p>
          <a:p>
            <a:r>
              <a:rPr lang="cs-CZ" dirty="0" smtClean="0"/>
              <a:t>2. Ustanovení hmotná</a:t>
            </a:r>
          </a:p>
          <a:p>
            <a:r>
              <a:rPr lang="cs-CZ" dirty="0"/>
              <a:t> </a:t>
            </a:r>
            <a:r>
              <a:rPr lang="cs-CZ" dirty="0" smtClean="0"/>
              <a:t>  2.1 Občanská práva a svobody</a:t>
            </a:r>
          </a:p>
          <a:p>
            <a:r>
              <a:rPr lang="cs-CZ" dirty="0"/>
              <a:t> </a:t>
            </a:r>
            <a:r>
              <a:rPr lang="cs-CZ" dirty="0" smtClean="0"/>
              <a:t>  2.2 Rodinné prostředí a vedení dítěte</a:t>
            </a:r>
          </a:p>
          <a:p>
            <a:r>
              <a:rPr lang="cs-CZ" dirty="0"/>
              <a:t> </a:t>
            </a:r>
            <a:r>
              <a:rPr lang="cs-CZ" dirty="0" smtClean="0"/>
              <a:t>  2.3 Základní zdravotní a sociální péče o dítě</a:t>
            </a:r>
          </a:p>
          <a:p>
            <a:r>
              <a:rPr lang="cs-CZ" dirty="0"/>
              <a:t> </a:t>
            </a:r>
            <a:r>
              <a:rPr lang="cs-CZ" dirty="0" smtClean="0"/>
              <a:t>  2.4 Výchova a vzdělání, volný čas a rekreace</a:t>
            </a:r>
          </a:p>
          <a:p>
            <a:r>
              <a:rPr lang="cs-CZ" dirty="0"/>
              <a:t> </a:t>
            </a:r>
            <a:r>
              <a:rPr lang="cs-CZ" dirty="0" smtClean="0"/>
              <a:t>  2.5 Zvláštní ochranná opatření</a:t>
            </a:r>
          </a:p>
          <a:p>
            <a:pPr lvl="2"/>
            <a:r>
              <a:rPr lang="cs-CZ" dirty="0"/>
              <a:t>A</a:t>
            </a:r>
            <a:r>
              <a:rPr lang="cs-CZ" dirty="0" smtClean="0"/>
              <a:t>)v situacích ozbrojených konfliktů</a:t>
            </a:r>
          </a:p>
          <a:p>
            <a:pPr lvl="2"/>
            <a:r>
              <a:rPr lang="cs-CZ" dirty="0" smtClean="0"/>
              <a:t>B) v situacích kdy se děti dostávají do rozporu se zákonem</a:t>
            </a:r>
          </a:p>
          <a:p>
            <a:pPr lvl="2"/>
            <a:r>
              <a:rPr lang="cs-CZ" dirty="0" smtClean="0"/>
              <a:t>C) v situacích vykořisťování </a:t>
            </a:r>
          </a:p>
          <a:p>
            <a:pPr lvl="2"/>
            <a:r>
              <a:rPr lang="cs-CZ" dirty="0" smtClean="0"/>
              <a:t>D) v situacích kdy přísluší dítě menšině</a:t>
            </a:r>
          </a:p>
          <a:p>
            <a:r>
              <a:rPr lang="cs-CZ" dirty="0" smtClean="0"/>
              <a:t>3. Monitoring</a:t>
            </a:r>
          </a:p>
          <a:p>
            <a:r>
              <a:rPr lang="cs-CZ" dirty="0" smtClean="0"/>
              <a:t>4. Výzva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43319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Úmluva o právech dětí.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760"/>
          </a:xfrm>
        </p:spPr>
        <p:txBody>
          <a:bodyPr/>
          <a:lstStyle/>
          <a:p>
            <a:r>
              <a:rPr lang="cs-CZ" b="1" dirty="0" smtClean="0"/>
              <a:t>Význam/novinky </a:t>
            </a:r>
            <a:r>
              <a:rPr lang="cs-CZ" b="1" dirty="0" smtClean="0"/>
              <a:t>Úmluvy</a:t>
            </a:r>
            <a:r>
              <a:rPr lang="cs-CZ" dirty="0" smtClean="0"/>
              <a:t>:</a:t>
            </a:r>
          </a:p>
          <a:p>
            <a:pPr lvl="0"/>
            <a:r>
              <a:rPr lang="cs-CZ" dirty="0" smtClean="0"/>
              <a:t>A) Změna </a:t>
            </a:r>
            <a:r>
              <a:rPr lang="cs-CZ" dirty="0"/>
              <a:t>z perspektivy soucitu k perspektivě práv. Už nejde o zohlednění potřebnosti, závislém na dobré vůli, nýbrž o požadování a respektování práv.</a:t>
            </a:r>
          </a:p>
          <a:p>
            <a:r>
              <a:rPr lang="cs-CZ" dirty="0" smtClean="0"/>
              <a:t>B) je </a:t>
            </a:r>
            <a:r>
              <a:rPr lang="cs-CZ" dirty="0" smtClean="0"/>
              <a:t>jediná</a:t>
            </a:r>
            <a:r>
              <a:rPr lang="cs-CZ" dirty="0"/>
              <a:t>, jež podle postulátu nedělitelnosti integruje občanská, politická, hospodářská, sociální a kulturní </a:t>
            </a:r>
            <a:r>
              <a:rPr lang="cs-CZ" dirty="0" smtClean="0"/>
              <a:t>práva</a:t>
            </a:r>
            <a:endParaRPr lang="cs-CZ" dirty="0"/>
          </a:p>
          <a:p>
            <a:r>
              <a:rPr lang="cs-CZ" altLang="cs-CZ" dirty="0" smtClean="0"/>
              <a:t>C) zde </a:t>
            </a:r>
            <a:r>
              <a:rPr lang="cs-CZ" altLang="cs-CZ" dirty="0" smtClean="0"/>
              <a:t>jsou děti poprvé výslovně uznány jako svébytní nositelé všeobecných lidských práv, právní subjekty </a:t>
            </a:r>
            <a:r>
              <a:rPr lang="cs-CZ" altLang="cs-CZ" dirty="0" smtClean="0"/>
              <a:t>a</a:t>
            </a:r>
          </a:p>
          <a:p>
            <a:r>
              <a:rPr lang="cs-CZ" altLang="cs-CZ" dirty="0" smtClean="0"/>
              <a:t>D)</a:t>
            </a:r>
            <a:r>
              <a:rPr lang="cs-CZ" altLang="cs-CZ" dirty="0" smtClean="0"/>
              <a:t> </a:t>
            </a:r>
            <a:r>
              <a:rPr lang="cs-CZ" altLang="cs-CZ" dirty="0" smtClean="0"/>
              <a:t>že seznam těchto práv nemá jen status prohlášení – tedy doporučení – nýbrž </a:t>
            </a:r>
            <a:r>
              <a:rPr lang="cs-CZ" altLang="cs-CZ" i="1" dirty="0" smtClean="0"/>
              <a:t>úmluvy</a:t>
            </a:r>
            <a:r>
              <a:rPr lang="cs-CZ" altLang="cs-CZ" dirty="0" smtClean="0"/>
              <a:t> (závazné pro státy, které ji podepsaly); je právně závazná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Úmluva o právech dětí.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219200"/>
            <a:ext cx="8820472" cy="4937760"/>
          </a:xfrm>
        </p:spPr>
        <p:txBody>
          <a:bodyPr>
            <a:normAutofit/>
          </a:bodyPr>
          <a:lstStyle/>
          <a:p>
            <a:r>
              <a:rPr lang="cs-CZ" dirty="0" smtClean="0"/>
              <a:t>Úmluva obsahuje 4 základní principy:</a:t>
            </a:r>
          </a:p>
          <a:p>
            <a:endParaRPr lang="cs-CZ" dirty="0" smtClean="0"/>
          </a:p>
          <a:p>
            <a:r>
              <a:rPr lang="cs-CZ" dirty="0" smtClean="0"/>
              <a:t>1. </a:t>
            </a:r>
            <a:r>
              <a:rPr lang="cs-CZ" b="1" dirty="0" smtClean="0"/>
              <a:t>zákaz diskriminace </a:t>
            </a:r>
            <a:r>
              <a:rPr lang="cs-CZ" dirty="0" smtClean="0"/>
              <a:t>(čl.2): všechny děti se mohou těšit právům / nebudu odepřena / děti jsou si rovny bez ohledu na rasu, barvu pleti, jazyk, pohlaví, náboženství… / rovnost příležitostí pro děti cizinců a uprchlíků, pro děti s postižením</a:t>
            </a:r>
          </a:p>
          <a:p>
            <a:endParaRPr lang="cs-CZ" dirty="0" smtClean="0"/>
          </a:p>
          <a:p>
            <a:r>
              <a:rPr lang="cs-CZ" dirty="0" smtClean="0"/>
              <a:t>2. </a:t>
            </a:r>
            <a:r>
              <a:rPr lang="cs-CZ" b="1" dirty="0" smtClean="0"/>
              <a:t>nejlepší zájem dítěte </a:t>
            </a:r>
            <a:r>
              <a:rPr lang="cs-CZ" dirty="0" smtClean="0"/>
              <a:t>(čl.3): bude se k němu přihlížet / týká se to všech stran</a:t>
            </a:r>
          </a:p>
          <a:p>
            <a:endParaRPr lang="cs-CZ" sz="2400" dirty="0" smtClean="0"/>
          </a:p>
          <a:p>
            <a:endParaRPr lang="cs-CZ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Úmluva o právech dětí.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07288" cy="4937760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3</a:t>
            </a:r>
            <a:r>
              <a:rPr lang="cs-CZ" dirty="0" smtClean="0"/>
              <a:t>. </a:t>
            </a:r>
            <a:r>
              <a:rPr lang="cs-CZ" b="1" dirty="0" smtClean="0"/>
              <a:t>právo na život, přežití a rozvoj dítěte </a:t>
            </a:r>
            <a:r>
              <a:rPr lang="cs-CZ" dirty="0" smtClean="0"/>
              <a:t>(čl.6): v maximální možné míře / rozvoj fyzický, duševní, citový, sociální, kulturní</a:t>
            </a:r>
          </a:p>
          <a:p>
            <a:endParaRPr lang="cs-CZ" dirty="0" smtClean="0"/>
          </a:p>
          <a:p>
            <a:r>
              <a:rPr lang="cs-CZ" dirty="0" smtClean="0"/>
              <a:t>4. </a:t>
            </a:r>
            <a:r>
              <a:rPr lang="cs-CZ" b="1" dirty="0" smtClean="0"/>
              <a:t>názor dítěte </a:t>
            </a:r>
            <a:r>
              <a:rPr lang="cs-CZ" dirty="0" smtClean="0"/>
              <a:t>(čl. 12</a:t>
            </a:r>
            <a:r>
              <a:rPr lang="cs-CZ" dirty="0" smtClean="0"/>
              <a:t>): měli </a:t>
            </a:r>
            <a:r>
              <a:rPr lang="cs-CZ" dirty="0" smtClean="0"/>
              <a:t>by ho svobodně vyjadřovat ve všech záležitostech, které se ho dotýkají / s patřičnou pozorností / dítě musí být slyšeno a jeho názor brán vážně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Úmluva o právech dětí.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07288" cy="4937760"/>
          </a:xfrm>
        </p:spPr>
        <p:txBody>
          <a:bodyPr>
            <a:normAutofit lnSpcReduction="10000"/>
          </a:bodyPr>
          <a:lstStyle/>
          <a:p>
            <a:r>
              <a:rPr lang="cs-CZ" altLang="cs-CZ" dirty="0" smtClean="0"/>
              <a:t>Zaměření práv v Úmluvě (čtyři právní oblasti dle UNICEF i EU):</a:t>
            </a:r>
          </a:p>
          <a:p>
            <a:pPr>
              <a:lnSpc>
                <a:spcPct val="80000"/>
              </a:lnSpc>
              <a:defRPr/>
            </a:pPr>
            <a:r>
              <a:rPr lang="cs-CZ" i="1" dirty="0" smtClean="0"/>
              <a:t>1. </a:t>
            </a:r>
            <a:r>
              <a:rPr lang="cs-CZ" b="1" i="1" dirty="0" smtClean="0">
                <a:solidFill>
                  <a:schemeClr val="tx1">
                    <a:lumMod val="50000"/>
                  </a:schemeClr>
                </a:solidFill>
              </a:rPr>
              <a:t>dítě má práva na přežití</a:t>
            </a:r>
            <a:r>
              <a:rPr lang="cs-CZ" dirty="0" smtClean="0"/>
              <a:t>, tzn. na naplnění svých existenciálních základních potřeb jako je výživa, bydlení a přístup k lékařské péči; </a:t>
            </a:r>
            <a:r>
              <a:rPr lang="cs-CZ" i="1" dirty="0" smtClean="0"/>
              <a:t>zajišťují přežití</a:t>
            </a:r>
          </a:p>
          <a:p>
            <a:pPr>
              <a:lnSpc>
                <a:spcPct val="80000"/>
              </a:lnSpc>
              <a:defRPr/>
            </a:pPr>
            <a:endParaRPr lang="cs-CZ" i="1" dirty="0" smtClean="0"/>
          </a:p>
          <a:p>
            <a:pPr>
              <a:lnSpc>
                <a:spcPct val="80000"/>
              </a:lnSpc>
              <a:defRPr/>
            </a:pPr>
            <a:r>
              <a:rPr lang="cs-CZ" i="1" dirty="0" smtClean="0"/>
              <a:t>2. </a:t>
            </a:r>
            <a:r>
              <a:rPr lang="cs-CZ" b="1" i="1" dirty="0" smtClean="0">
                <a:solidFill>
                  <a:schemeClr val="tx1">
                    <a:lumMod val="50000"/>
                  </a:schemeClr>
                </a:solidFill>
              </a:rPr>
              <a:t>práva na rozvoj</a:t>
            </a:r>
            <a:r>
              <a:rPr lang="cs-CZ" b="1" dirty="0" smtClean="0">
                <a:solidFill>
                  <a:schemeClr val="tx1">
                    <a:lumMod val="50000"/>
                  </a:schemeClr>
                </a:solidFill>
              </a:rPr>
              <a:t> – </a:t>
            </a:r>
            <a:r>
              <a:rPr lang="cs-CZ" b="1" i="1" dirty="0" smtClean="0">
                <a:solidFill>
                  <a:schemeClr val="tx1">
                    <a:lumMod val="50000"/>
                  </a:schemeClr>
                </a:solidFill>
              </a:rPr>
              <a:t>garantují přiměřený vývoj</a:t>
            </a:r>
            <a:r>
              <a:rPr lang="cs-CZ" dirty="0" smtClean="0"/>
              <a:t>; aby se mohlo optimálně vyvíjet, má být tedy respektováno jako jedinec s možností tohoto rozvoje, který potřebuje najít a potvrzovat svou identitu - k tomu potřebuje právo na vzdělání, na svobodu myšlení, svědomí a náboženského vyznání, na volný čas, potřebuje úctu před stáváním se sebou, emočně kladné prostředí, porozumění a lásku, respekt vůči jeho individualitě, která  stále více sama utváří svůj život</a:t>
            </a:r>
            <a:r>
              <a:rPr lang="cs-CZ" dirty="0" smtClean="0"/>
              <a:t>;</a:t>
            </a:r>
          </a:p>
          <a:p>
            <a:pPr>
              <a:lnSpc>
                <a:spcPct val="80000"/>
              </a:lnSpc>
              <a:defRPr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struktura: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1. </a:t>
            </a:r>
            <a:r>
              <a:rPr lang="cs-CZ" dirty="0"/>
              <a:t>Historický vývoj práv dítěte</a:t>
            </a:r>
            <a:endParaRPr lang="cs-CZ" dirty="0" smtClean="0"/>
          </a:p>
          <a:p>
            <a:r>
              <a:rPr lang="cs-CZ" dirty="0" smtClean="0"/>
              <a:t>2. </a:t>
            </a:r>
            <a:r>
              <a:rPr lang="cs-CZ" dirty="0"/>
              <a:t>Práva dítěte jako součást společných lidsko-právních dokumentů</a:t>
            </a:r>
            <a:endParaRPr lang="cs-CZ" dirty="0" smtClean="0"/>
          </a:p>
          <a:p>
            <a:r>
              <a:rPr lang="cs-CZ" dirty="0" smtClean="0"/>
              <a:t>3. </a:t>
            </a:r>
            <a:r>
              <a:rPr lang="cs-CZ" altLang="cs-CZ" dirty="0" smtClean="0"/>
              <a:t>Specifická </a:t>
            </a:r>
            <a:r>
              <a:rPr lang="cs-CZ" altLang="cs-CZ" dirty="0"/>
              <a:t>lidská práva zvláště zranitelné skupiny</a:t>
            </a:r>
            <a:endParaRPr lang="cs-CZ" dirty="0" smtClean="0"/>
          </a:p>
          <a:p>
            <a:r>
              <a:rPr lang="cs-CZ" dirty="0" smtClean="0"/>
              <a:t>4. </a:t>
            </a:r>
            <a:r>
              <a:rPr lang="cs-CZ" dirty="0" smtClean="0"/>
              <a:t>Úmluva o právech dítěte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01415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Úmluva o právech dětí.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 i="1" dirty="0" smtClean="0"/>
              <a:t>3. </a:t>
            </a:r>
            <a:r>
              <a:rPr lang="cs-CZ" b="1" i="1" dirty="0" smtClean="0">
                <a:solidFill>
                  <a:schemeClr val="tx1">
                    <a:lumMod val="50000"/>
                  </a:schemeClr>
                </a:solidFill>
              </a:rPr>
              <a:t>práva na ochranu</a:t>
            </a:r>
            <a:r>
              <a:rPr lang="cs-CZ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cs-CZ" dirty="0" smtClean="0"/>
              <a:t>– </a:t>
            </a:r>
            <a:r>
              <a:rPr lang="cs-CZ" b="1" i="1" dirty="0" smtClean="0">
                <a:solidFill>
                  <a:schemeClr val="tx1">
                    <a:lumMod val="50000"/>
                  </a:schemeClr>
                </a:solidFill>
              </a:rPr>
              <a:t>chrání ho</a:t>
            </a:r>
            <a:r>
              <a:rPr lang="cs-CZ" dirty="0" smtClean="0"/>
              <a:t>; zejména před špatným zacházením, zanedbáváním, před svévolným oddělením od rodiny, vykořisťováním, včetně toho sexuálního, má tedy právo být ochráněno před každou formou zneužívání;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i="1" dirty="0" smtClean="0"/>
              <a:t>4. </a:t>
            </a:r>
            <a:r>
              <a:rPr lang="cs-CZ" b="1" i="1" dirty="0" smtClean="0">
                <a:solidFill>
                  <a:schemeClr val="tx1">
                    <a:lumMod val="50000"/>
                  </a:schemeClr>
                </a:solidFill>
              </a:rPr>
              <a:t>práva na spoluurčování (participaci)</a:t>
            </a:r>
            <a:r>
              <a:rPr lang="cs-CZ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cs-CZ" dirty="0" smtClean="0"/>
              <a:t>- zahrnují právo respektovaného jedince ve společnosti na svobodné vyjádření názoru a spoluurčování záležitostí, které se týkají jeho života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Úmluva o právech dětí.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76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3xP:</a:t>
            </a:r>
          </a:p>
          <a:p>
            <a:pPr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800" b="1" i="1" dirty="0" err="1" smtClean="0">
                <a:solidFill>
                  <a:schemeClr val="tx1">
                    <a:lumMod val="50000"/>
                  </a:schemeClr>
                </a:solidFill>
              </a:rPr>
              <a:t>Provision</a:t>
            </a:r>
            <a:r>
              <a:rPr lang="cs-CZ" sz="2800" dirty="0" smtClean="0"/>
              <a:t> (zajišťování přežití a rozvoje dítěte): práva, která poskytují přístup k určitým dobrům a službám  (např. na vzdělání, zdravotní péči); </a:t>
            </a:r>
            <a:endParaRPr lang="cs-CZ" sz="2800" i="1" dirty="0" smtClean="0"/>
          </a:p>
          <a:p>
            <a:pPr>
              <a:lnSpc>
                <a:spcPct val="80000"/>
              </a:lnSpc>
              <a:defRPr/>
            </a:pPr>
            <a:r>
              <a:rPr lang="cs-CZ" sz="2800" b="1" i="1" dirty="0" err="1" smtClean="0">
                <a:solidFill>
                  <a:schemeClr val="tx1">
                    <a:lumMod val="50000"/>
                  </a:schemeClr>
                </a:solidFill>
              </a:rPr>
              <a:t>Protection</a:t>
            </a:r>
            <a:r>
              <a:rPr lang="cs-CZ" sz="2800" dirty="0" smtClean="0"/>
              <a:t> (ochrana dítěte): právo na rodičovskou a společenskou péči a právo  být chráněn před určitými činy, různým ohrožením a nepříznivými situacemi (např. špatné zacházení, vykořisťování, zneužívání, tedy včetně všech forem sexuálního vykořisťování a zneužívání, obchodu s dětmi); </a:t>
            </a:r>
            <a:endParaRPr lang="cs-CZ" sz="2800" i="1" dirty="0" smtClean="0"/>
          </a:p>
          <a:p>
            <a:pPr>
              <a:lnSpc>
                <a:spcPct val="80000"/>
              </a:lnSpc>
              <a:defRPr/>
            </a:pPr>
            <a:r>
              <a:rPr lang="cs-CZ" sz="2800" b="1" i="1" dirty="0" err="1" smtClean="0">
                <a:solidFill>
                  <a:schemeClr val="tx1">
                    <a:lumMod val="50000"/>
                  </a:schemeClr>
                </a:solidFill>
              </a:rPr>
              <a:t>Participation</a:t>
            </a:r>
            <a:r>
              <a:rPr lang="cs-CZ" sz="2800" dirty="0" smtClean="0"/>
              <a:t> (účast dítěte na životě společnosti): právo jednat za určitých okolností (dělat věci samostatně dle své kompetence), vyjadřovat se k záležitostem, které se jej týkají, a právo na účast na veřejném životě.  Také právo být řádně zastoupeno.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Úmluva o právech dětí.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760"/>
          </a:xfrm>
        </p:spPr>
        <p:txBody>
          <a:bodyPr>
            <a:noAutofit/>
          </a:bodyPr>
          <a:lstStyle/>
          <a:p>
            <a:r>
              <a:rPr lang="cs-CZ" sz="2400" dirty="0" smtClean="0"/>
              <a:t>rozdělení podle </a:t>
            </a:r>
            <a:r>
              <a:rPr lang="cs-CZ" sz="2400" i="1" dirty="0" smtClean="0"/>
              <a:t>3 hlavních cílů</a:t>
            </a:r>
            <a:endParaRPr lang="cs-CZ" sz="2400" dirty="0" smtClean="0"/>
          </a:p>
          <a:p>
            <a:r>
              <a:rPr lang="cs-CZ" sz="2400" dirty="0" smtClean="0"/>
              <a:t>a) </a:t>
            </a:r>
            <a:r>
              <a:rPr lang="cs-CZ" sz="2400" i="1" dirty="0" smtClean="0"/>
              <a:t>právo na sebeurčení</a:t>
            </a:r>
            <a:r>
              <a:rPr lang="cs-CZ" sz="2400" dirty="0" smtClean="0"/>
              <a:t>: určitý počet všeobecných lidských práv je tedy nyní uznán pro děti</a:t>
            </a:r>
          </a:p>
          <a:p>
            <a:r>
              <a:rPr lang="cs-CZ" sz="2400" dirty="0" smtClean="0"/>
              <a:t>b) </a:t>
            </a:r>
            <a:r>
              <a:rPr lang="cs-CZ" sz="2400" i="1" dirty="0" smtClean="0"/>
              <a:t>právo na ochranu</a:t>
            </a:r>
            <a:r>
              <a:rPr lang="cs-CZ" sz="2400" dirty="0" smtClean="0"/>
              <a:t>: Úmluva obsahuje ustanovení, jež jsou adresována specifickým potřebám dětí a speciálně jejich zranitelnosti, mezi jiným právo na ochranu před škodlivými formami dětské práce (čl. 32) a před všemi formami vykořisťování, včetně sexuálního (čl. 34, 35, 36). </a:t>
            </a:r>
          </a:p>
          <a:p>
            <a:r>
              <a:rPr lang="cs-CZ" sz="2400" dirty="0" smtClean="0"/>
              <a:t>c)   </a:t>
            </a:r>
            <a:r>
              <a:rPr lang="cs-CZ" sz="2400" i="1" dirty="0" smtClean="0"/>
              <a:t>specifická práva</a:t>
            </a:r>
            <a:r>
              <a:rPr lang="cs-CZ" sz="2400" dirty="0" smtClean="0"/>
              <a:t>: jsou to práva, jež platí specificky nebo dokonce exkluzivně pro děti: (čl. 9, 10, 11, 21 a nejlepším příkladem je pak čl. 31)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Úmluva o právech dětí.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800" i="1" u="sng" dirty="0" smtClean="0"/>
              <a:t>Specifická práva</a:t>
            </a:r>
            <a:r>
              <a:rPr lang="cs-CZ" sz="2800" i="1" dirty="0" smtClean="0"/>
              <a:t>:</a:t>
            </a:r>
          </a:p>
          <a:p>
            <a:r>
              <a:rPr lang="cs-CZ" dirty="0" smtClean="0"/>
              <a:t>zvláštní ochrana má tak být poskytována uprchlickému dítěti nebo dítěti, které o status uprchlíka usiluje,</a:t>
            </a:r>
            <a:endParaRPr lang="cs-CZ" u="sng" dirty="0" smtClean="0"/>
          </a:p>
          <a:p>
            <a:r>
              <a:rPr lang="cs-CZ" dirty="0" smtClean="0"/>
              <a:t>zvláštní péče, výchova a profesní příprava se má zajistit postiženým dětem, </a:t>
            </a:r>
          </a:p>
          <a:p>
            <a:r>
              <a:rPr lang="cs-CZ" dirty="0" smtClean="0"/>
              <a:t>právo užívat vlastní kulturu i jazyk a vyznávat vlastní náboženství nesmí být upíráno dětem menšin a domorodých obyvatel </a:t>
            </a:r>
          </a:p>
          <a:p>
            <a:r>
              <a:rPr lang="cs-CZ" dirty="0" smtClean="0"/>
              <a:t>a právo na speciální péči mají děti postižené ozbrojenými konflikty. </a:t>
            </a:r>
          </a:p>
          <a:p>
            <a:r>
              <a:rPr lang="cs-CZ" dirty="0" smtClean="0"/>
              <a:t>Zajišťuje se tedy speciální ochranu práv dětí a pozornost pro děti, které žijí ve zvláště těžkých podmínkách, přitom nezapomíná na podporu a ochranu práv běžného dítěte, jež žije v běžných podmínkách.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Úmluva o právech dětí.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Preambule:</a:t>
            </a:r>
          </a:p>
          <a:p>
            <a:pPr algn="just"/>
            <a:r>
              <a:rPr lang="cs-CZ" dirty="0" smtClean="0"/>
              <a:t>„… státy</a:t>
            </a:r>
            <a:r>
              <a:rPr lang="cs-CZ" dirty="0"/>
              <a:t>, které jsou smluvní stranou této úmluvy, majíce na zřeteli, </a:t>
            </a:r>
            <a:r>
              <a:rPr lang="cs-CZ" dirty="0" smtClean="0"/>
              <a:t>že </a:t>
            </a:r>
            <a:r>
              <a:rPr lang="cs-CZ" dirty="0"/>
              <a:t>podle zásad </a:t>
            </a:r>
            <a:r>
              <a:rPr lang="cs-CZ" dirty="0" smtClean="0"/>
              <a:t>vyhlášených v Chartě </a:t>
            </a:r>
            <a:r>
              <a:rPr lang="cs-CZ" dirty="0"/>
              <a:t>Spojených národů je uznání přirozené důstojnosti a rovných a nezcizitelných práv </a:t>
            </a:r>
            <a:r>
              <a:rPr lang="cs-CZ" dirty="0" smtClean="0"/>
              <a:t>všech příslušníků </a:t>
            </a:r>
            <a:r>
              <a:rPr lang="cs-CZ" dirty="0"/>
              <a:t>lidské rodiny základem svobody, spravedlnosti a míru ve světě, majíce na mysli, </a:t>
            </a:r>
            <a:r>
              <a:rPr lang="cs-CZ" dirty="0" smtClean="0"/>
              <a:t>že lid Spojených </a:t>
            </a:r>
            <a:r>
              <a:rPr lang="cs-CZ" dirty="0"/>
              <a:t>národů v Chartě znovu potvrdil svou víru v základní lidská práva, v důstojnost a </a:t>
            </a:r>
            <a:r>
              <a:rPr lang="cs-CZ" dirty="0" smtClean="0"/>
              <a:t>hodnotu lidské </a:t>
            </a:r>
            <a:r>
              <a:rPr lang="cs-CZ" dirty="0"/>
              <a:t>osobnosti a </a:t>
            </a:r>
            <a:r>
              <a:rPr lang="cs-CZ" dirty="0" smtClean="0"/>
              <a:t>že </a:t>
            </a:r>
            <a:r>
              <a:rPr lang="cs-CZ" dirty="0"/>
              <a:t>vyjádřil své odhodlání podporovat sociální pokrok a </a:t>
            </a:r>
            <a:r>
              <a:rPr lang="cs-CZ" dirty="0" smtClean="0"/>
              <a:t>zlepšovat životní </a:t>
            </a:r>
            <a:r>
              <a:rPr lang="cs-CZ" dirty="0"/>
              <a:t>úroveň </a:t>
            </a:r>
            <a:r>
              <a:rPr lang="cs-CZ" dirty="0" smtClean="0"/>
              <a:t>při větší </a:t>
            </a:r>
            <a:r>
              <a:rPr lang="cs-CZ" dirty="0"/>
              <a:t>svobodě</a:t>
            </a:r>
            <a:r>
              <a:rPr lang="cs-CZ" dirty="0" smtClean="0"/>
              <a:t>,….“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Úmluva o právech dětí.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/>
              <a:t>„….ž</a:t>
            </a:r>
            <a:r>
              <a:rPr lang="cs-CZ" dirty="0" smtClean="0"/>
              <a:t>e </a:t>
            </a:r>
            <a:r>
              <a:rPr lang="cs-CZ" dirty="0"/>
              <a:t>rodina, jako </a:t>
            </a:r>
            <a:r>
              <a:rPr lang="cs-CZ" dirty="0" smtClean="0"/>
              <a:t>základní jednotka </a:t>
            </a:r>
            <a:r>
              <a:rPr lang="cs-CZ" dirty="0"/>
              <a:t>společnosti a přirozené prostředí pro růst a blaho </a:t>
            </a:r>
            <a:r>
              <a:rPr lang="cs-CZ" dirty="0" smtClean="0"/>
              <a:t>všech </a:t>
            </a:r>
            <a:r>
              <a:rPr lang="cs-CZ" dirty="0"/>
              <a:t>svých členů a zejména dětí, </a:t>
            </a:r>
            <a:r>
              <a:rPr lang="cs-CZ" dirty="0" smtClean="0"/>
              <a:t>musí mít </a:t>
            </a:r>
            <a:r>
              <a:rPr lang="cs-CZ" dirty="0"/>
              <a:t>nárok na potřebnou ochranu a takovou pomoc, aby mohla beze zbytku plnit svou úlohu </a:t>
            </a:r>
            <a:r>
              <a:rPr lang="cs-CZ" dirty="0" smtClean="0"/>
              <a:t>ve společnosti</a:t>
            </a:r>
            <a:r>
              <a:rPr lang="cs-CZ" dirty="0"/>
              <a:t>, uznávajíce </a:t>
            </a:r>
            <a:r>
              <a:rPr lang="cs-CZ" dirty="0" smtClean="0"/>
              <a:t>že </a:t>
            </a:r>
            <a:r>
              <a:rPr lang="cs-CZ" dirty="0"/>
              <a:t>v zájmu plného a harmonického rozvoje osobnosti musí dítě vyrůstat </a:t>
            </a:r>
            <a:r>
              <a:rPr lang="cs-CZ" dirty="0" smtClean="0"/>
              <a:t>v rodinném </a:t>
            </a:r>
            <a:r>
              <a:rPr lang="cs-CZ" dirty="0"/>
              <a:t>prostředí, v atmosféře </a:t>
            </a:r>
            <a:r>
              <a:rPr lang="cs-CZ" dirty="0" smtClean="0"/>
              <a:t>štěstí</a:t>
            </a:r>
            <a:r>
              <a:rPr lang="cs-CZ" dirty="0"/>
              <a:t>, lásky a porozumění, majíce na zřeteli, </a:t>
            </a:r>
            <a:r>
              <a:rPr lang="cs-CZ" dirty="0" smtClean="0"/>
              <a:t>že </a:t>
            </a:r>
            <a:r>
              <a:rPr lang="cs-CZ" dirty="0"/>
              <a:t>dítě musí být </a:t>
            </a:r>
            <a:r>
              <a:rPr lang="cs-CZ" dirty="0" smtClean="0"/>
              <a:t>plně připraveno </a:t>
            </a:r>
            <a:r>
              <a:rPr lang="cs-CZ" dirty="0"/>
              <a:t>ž</a:t>
            </a:r>
            <a:r>
              <a:rPr lang="cs-CZ" dirty="0" smtClean="0"/>
              <a:t>ít </a:t>
            </a:r>
            <a:r>
              <a:rPr lang="cs-CZ" dirty="0"/>
              <a:t>ve společnosti vlastním </a:t>
            </a:r>
            <a:r>
              <a:rPr lang="cs-CZ" dirty="0" smtClean="0"/>
              <a:t>životem </a:t>
            </a:r>
            <a:r>
              <a:rPr lang="cs-CZ" dirty="0"/>
              <a:t>a vychováno v duchu ideálů </a:t>
            </a:r>
            <a:r>
              <a:rPr lang="cs-CZ" dirty="0" smtClean="0"/>
              <a:t>prohlášených v Chartě </a:t>
            </a:r>
            <a:r>
              <a:rPr lang="cs-CZ" dirty="0"/>
              <a:t>Spojených národů, a to zejména v duchu míru, důstojnosti, </a:t>
            </a:r>
            <a:r>
              <a:rPr lang="cs-CZ" dirty="0" smtClean="0"/>
              <a:t>snášenlivosti, </a:t>
            </a:r>
            <a:r>
              <a:rPr lang="cs-CZ" dirty="0"/>
              <a:t>svobody, rovnosti </a:t>
            </a:r>
            <a:r>
              <a:rPr lang="cs-CZ" dirty="0" smtClean="0"/>
              <a:t>a solidarity …..</a:t>
            </a:r>
            <a:r>
              <a:rPr lang="cs-CZ" dirty="0" smtClean="0"/>
              <a:t>“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Úmluva o právech dětí.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Čl.1</a:t>
            </a:r>
          </a:p>
          <a:p>
            <a:r>
              <a:rPr lang="cs-CZ" dirty="0"/>
              <a:t>Pro účely této úmluvy se dítětem rozumí </a:t>
            </a:r>
            <a:r>
              <a:rPr lang="cs-CZ" dirty="0" smtClean="0"/>
              <a:t>každá </a:t>
            </a:r>
            <a:r>
              <a:rPr lang="cs-CZ" dirty="0"/>
              <a:t>lidská bytost </a:t>
            </a:r>
            <a:r>
              <a:rPr lang="cs-CZ" dirty="0" smtClean="0"/>
              <a:t>mladší </a:t>
            </a:r>
            <a:r>
              <a:rPr lang="cs-CZ" dirty="0"/>
              <a:t>osmnácti let, pokud </a:t>
            </a:r>
            <a:r>
              <a:rPr lang="cs-CZ" dirty="0" smtClean="0"/>
              <a:t>podle právního </a:t>
            </a:r>
            <a:r>
              <a:rPr lang="cs-CZ" dirty="0"/>
              <a:t>řádu, </a:t>
            </a:r>
            <a:r>
              <a:rPr lang="cs-CZ" dirty="0" smtClean="0"/>
              <a:t>jenž </a:t>
            </a:r>
            <a:r>
              <a:rPr lang="cs-CZ" dirty="0"/>
              <a:t>se na dítě vztahuje, není zletilosti </a:t>
            </a:r>
            <a:r>
              <a:rPr lang="cs-CZ" dirty="0" smtClean="0"/>
              <a:t>dosaženo </a:t>
            </a:r>
            <a:r>
              <a:rPr lang="cs-CZ" dirty="0"/>
              <a:t>dříve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Úmluva o právech dětí.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63272" cy="5234136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Čl.2</a:t>
            </a:r>
          </a:p>
          <a:p>
            <a:pPr algn="just"/>
            <a:r>
              <a:rPr lang="cs-CZ" dirty="0"/>
              <a:t>1. Státy, které jsou smluvní stranou této úmluvy, se zavazují respektovat a zabezpečit </a:t>
            </a:r>
            <a:r>
              <a:rPr lang="cs-CZ" dirty="0" smtClean="0"/>
              <a:t>práva stanovená </a:t>
            </a:r>
            <a:r>
              <a:rPr lang="cs-CZ" dirty="0"/>
              <a:t>touto úmluvou </a:t>
            </a:r>
            <a:r>
              <a:rPr lang="cs-CZ" dirty="0" smtClean="0"/>
              <a:t>každému </a:t>
            </a:r>
            <a:r>
              <a:rPr lang="cs-CZ" dirty="0"/>
              <a:t>dítěti nacházejícímu se pod jejich jurisdikcí bez </a:t>
            </a:r>
            <a:r>
              <a:rPr lang="cs-CZ" dirty="0" smtClean="0"/>
              <a:t>jakékoli diskriminace </a:t>
            </a:r>
            <a:r>
              <a:rPr lang="cs-CZ" dirty="0"/>
              <a:t>podle rasy, barvy pleti, pohlaví, jazyka, </a:t>
            </a:r>
            <a:r>
              <a:rPr lang="cs-CZ" dirty="0" smtClean="0"/>
              <a:t>náboženství, </a:t>
            </a:r>
            <a:r>
              <a:rPr lang="cs-CZ" dirty="0"/>
              <a:t>politického nebo </a:t>
            </a:r>
            <a:r>
              <a:rPr lang="cs-CZ" dirty="0" smtClean="0"/>
              <a:t>jiného smýšlení, </a:t>
            </a:r>
            <a:r>
              <a:rPr lang="cs-CZ" dirty="0"/>
              <a:t>národnostního, etnického nebo sociálního původu, majetku, tělesné nebo </a:t>
            </a:r>
            <a:r>
              <a:rPr lang="cs-CZ" dirty="0" smtClean="0"/>
              <a:t>duševní nezpůsobilosti</a:t>
            </a:r>
            <a:r>
              <a:rPr lang="cs-CZ" dirty="0"/>
              <a:t>, rodu a jiného postavení dítěte nebo jeho rodičů nebo zákonných zástupců.</a:t>
            </a:r>
          </a:p>
          <a:p>
            <a:pPr algn="just"/>
            <a:r>
              <a:rPr lang="cs-CZ" dirty="0"/>
              <a:t>2. Státy, které jsou smluvní stranou úmluvy, učiní </a:t>
            </a:r>
            <a:r>
              <a:rPr lang="cs-CZ" dirty="0" smtClean="0"/>
              <a:t>všechna </a:t>
            </a:r>
            <a:r>
              <a:rPr lang="cs-CZ" dirty="0"/>
              <a:t>potřebná opatření k tomu, </a:t>
            </a:r>
            <a:r>
              <a:rPr lang="cs-CZ" dirty="0" smtClean="0"/>
              <a:t>aby dítě </a:t>
            </a:r>
            <a:r>
              <a:rPr lang="cs-CZ" dirty="0"/>
              <a:t>bylo chráněno před </a:t>
            </a:r>
            <a:r>
              <a:rPr lang="cs-CZ" dirty="0" smtClean="0"/>
              <a:t>všemi </a:t>
            </a:r>
            <a:r>
              <a:rPr lang="cs-CZ" dirty="0"/>
              <a:t>formami diskriminace nebo trestání, které vyplývají z </a:t>
            </a:r>
            <a:r>
              <a:rPr lang="cs-CZ" dirty="0" smtClean="0"/>
              <a:t>postavení, činnosti</a:t>
            </a:r>
            <a:r>
              <a:rPr lang="cs-CZ" dirty="0"/>
              <a:t>, vyjádřených názorů nebo přesvědčení jeho rodičů, zákonných zástupců anebo </a:t>
            </a:r>
            <a:r>
              <a:rPr lang="cs-CZ" dirty="0" smtClean="0"/>
              <a:t>členů rodiny</a:t>
            </a:r>
            <a:r>
              <a:rPr lang="cs-CZ" dirty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</a:t>
            </a:r>
            <a:r>
              <a:rPr lang="cs-CZ" smtClean="0"/>
              <a:t>Úmluva o právech dětí.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219200"/>
            <a:ext cx="8568952" cy="5522168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Čl.3</a:t>
            </a:r>
          </a:p>
          <a:p>
            <a:pPr algn="just"/>
            <a:r>
              <a:rPr lang="cs-CZ" dirty="0"/>
              <a:t>1. Zájem dítěte musí být předním hlediskem při jakékoli činnosti týkající se dětí, ať </a:t>
            </a:r>
            <a:r>
              <a:rPr lang="cs-CZ" dirty="0" smtClean="0"/>
              <a:t>už uskutečňované </a:t>
            </a:r>
            <a:r>
              <a:rPr lang="cs-CZ" dirty="0"/>
              <a:t>veřejnými nebo soukromými zařízeními sociální péče, soudy, správními </a:t>
            </a:r>
            <a:r>
              <a:rPr lang="cs-CZ" dirty="0" smtClean="0"/>
              <a:t>nebo zákonodárnými </a:t>
            </a:r>
            <a:r>
              <a:rPr lang="cs-CZ" dirty="0"/>
              <a:t>orgány.</a:t>
            </a:r>
          </a:p>
          <a:p>
            <a:pPr algn="just"/>
            <a:r>
              <a:rPr lang="cs-CZ" dirty="0"/>
              <a:t>2. Státy, které jsou smluvní stranou úmluvy, se zavazují zajistit dítěti takovou ochranu a </a:t>
            </a:r>
            <a:r>
              <a:rPr lang="cs-CZ" dirty="0" smtClean="0"/>
              <a:t>péči, jaká </a:t>
            </a:r>
            <a:r>
              <a:rPr lang="cs-CZ" dirty="0"/>
              <a:t>je nezbytná pro jeho blaho, </a:t>
            </a:r>
            <a:r>
              <a:rPr lang="cs-CZ" dirty="0" smtClean="0"/>
              <a:t>přičemž. </a:t>
            </a:r>
            <a:r>
              <a:rPr lang="cs-CZ" dirty="0"/>
              <a:t>berou ohled na práva a povinnosti jeho rodičů, </a:t>
            </a:r>
            <a:r>
              <a:rPr lang="cs-CZ" dirty="0" smtClean="0"/>
              <a:t>zákonných zástupců </a:t>
            </a:r>
            <a:r>
              <a:rPr lang="cs-CZ" dirty="0"/>
              <a:t>nebo jiných jednotlivců právně za něho odpovědných, a činí pro to </a:t>
            </a:r>
            <a:r>
              <a:rPr lang="cs-CZ" dirty="0" smtClean="0"/>
              <a:t>všechna potřebná zákonodárná </a:t>
            </a:r>
            <a:r>
              <a:rPr lang="cs-CZ" dirty="0"/>
              <a:t>a správní opatření.</a:t>
            </a:r>
          </a:p>
          <a:p>
            <a:pPr algn="just"/>
            <a:r>
              <a:rPr lang="cs-CZ" dirty="0"/>
              <a:t>3. Státy, které jsou smluvní stranou úmluvy, zabezpečí, aby instituce, </a:t>
            </a:r>
            <a:r>
              <a:rPr lang="cs-CZ" dirty="0" smtClean="0"/>
              <a:t>služby </a:t>
            </a:r>
            <a:r>
              <a:rPr lang="cs-CZ" dirty="0"/>
              <a:t>a </a:t>
            </a:r>
            <a:r>
              <a:rPr lang="cs-CZ" dirty="0" smtClean="0"/>
              <a:t>zařízení odpovědné </a:t>
            </a:r>
            <a:r>
              <a:rPr lang="cs-CZ" dirty="0"/>
              <a:t>za péči a ochranu dětí odpovídaly standardům stanoveným kompetentními </a:t>
            </a:r>
            <a:r>
              <a:rPr lang="cs-CZ" dirty="0" smtClean="0"/>
              <a:t>úřady, zejména </a:t>
            </a:r>
            <a:r>
              <a:rPr lang="cs-CZ" dirty="0"/>
              <a:t>v oblastech bezpečnosti a ochrany zdraví, počtu a vhodnosti svého personálu, </a:t>
            </a:r>
            <a:r>
              <a:rPr lang="cs-CZ" dirty="0" smtClean="0"/>
              <a:t>jakož i kompetentního </a:t>
            </a:r>
            <a:r>
              <a:rPr lang="cs-CZ" dirty="0"/>
              <a:t>dozoru.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Úmluva o právech dětí.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Čl.6</a:t>
            </a:r>
          </a:p>
          <a:p>
            <a:r>
              <a:rPr lang="cs-CZ" dirty="0"/>
              <a:t>1. Státy, které jsou smluvní stranou úmluvy, uznávají, </a:t>
            </a:r>
            <a:r>
              <a:rPr lang="cs-CZ" dirty="0"/>
              <a:t>ž</a:t>
            </a:r>
            <a:r>
              <a:rPr lang="cs-CZ" dirty="0" smtClean="0"/>
              <a:t> každé </a:t>
            </a:r>
            <a:r>
              <a:rPr lang="cs-CZ" dirty="0"/>
              <a:t>dítě má přirozené právo </a:t>
            </a:r>
            <a:r>
              <a:rPr lang="cs-CZ" dirty="0" smtClean="0"/>
              <a:t>na život</a:t>
            </a:r>
            <a:r>
              <a:rPr lang="cs-CZ" dirty="0"/>
              <a:t>.</a:t>
            </a:r>
          </a:p>
          <a:p>
            <a:r>
              <a:rPr lang="cs-CZ" dirty="0"/>
              <a:t>2. Státy, které jsou smluvní stranou úmluvy, zabezpečují v </a:t>
            </a:r>
            <a:r>
              <a:rPr lang="cs-CZ" dirty="0" smtClean="0"/>
              <a:t>nejvyšší možné </a:t>
            </a:r>
            <a:r>
              <a:rPr lang="cs-CZ" dirty="0"/>
              <a:t>míře </a:t>
            </a:r>
            <a:r>
              <a:rPr lang="cs-CZ" dirty="0" smtClean="0"/>
              <a:t>zachování života </a:t>
            </a:r>
            <a:r>
              <a:rPr lang="cs-CZ" dirty="0"/>
              <a:t>a rozvoj dítěte.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</a:t>
            </a:r>
            <a:r>
              <a:rPr lang="cs-CZ" dirty="0" smtClean="0"/>
              <a:t>vodem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Práva vs. povinnosti</a:t>
            </a:r>
          </a:p>
          <a:p>
            <a:r>
              <a:rPr lang="cs-CZ" dirty="0" smtClean="0"/>
              <a:t>Proč děti?</a:t>
            </a:r>
          </a:p>
          <a:p>
            <a:r>
              <a:rPr lang="cs-CZ" dirty="0" smtClean="0"/>
              <a:t>Proč až teď?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90905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Úmluva o právech dětí.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Čl.12</a:t>
            </a:r>
          </a:p>
          <a:p>
            <a:pPr algn="just"/>
            <a:r>
              <a:rPr lang="cs-CZ" dirty="0"/>
              <a:t>1. Státy, které jsou smluvní stranou úmluvy, zabezpečují dítěti, které je schopno formulovat </a:t>
            </a:r>
            <a:r>
              <a:rPr lang="cs-CZ" dirty="0" smtClean="0"/>
              <a:t>své vlastní </a:t>
            </a:r>
            <a:r>
              <a:rPr lang="cs-CZ" dirty="0"/>
              <a:t>názory, právo tyto názory svobodně vyjadřovat ve </a:t>
            </a:r>
            <a:r>
              <a:rPr lang="cs-CZ" dirty="0" smtClean="0"/>
              <a:t>všech záležitostech, </a:t>
            </a:r>
            <a:r>
              <a:rPr lang="cs-CZ" dirty="0"/>
              <a:t>které se </a:t>
            </a:r>
            <a:r>
              <a:rPr lang="cs-CZ" dirty="0" smtClean="0"/>
              <a:t>jej dotýkají</a:t>
            </a:r>
            <a:r>
              <a:rPr lang="cs-CZ" dirty="0"/>
              <a:t>, </a:t>
            </a:r>
            <a:r>
              <a:rPr lang="cs-CZ" dirty="0" smtClean="0"/>
              <a:t>přičemž se </a:t>
            </a:r>
            <a:r>
              <a:rPr lang="cs-CZ" dirty="0"/>
              <a:t>názorům dítěte musí věnovat patřičná pozornost odpovídající jeho věku </a:t>
            </a:r>
            <a:r>
              <a:rPr lang="cs-CZ" dirty="0" smtClean="0"/>
              <a:t>a úrovni</a:t>
            </a:r>
            <a:r>
              <a:rPr lang="cs-CZ" dirty="0"/>
              <a:t>.</a:t>
            </a:r>
          </a:p>
          <a:p>
            <a:pPr algn="just"/>
            <a:r>
              <a:rPr lang="cs-CZ" dirty="0"/>
              <a:t>2. Za tímto účelem se dítěti zejména poskytuje </a:t>
            </a:r>
            <a:r>
              <a:rPr lang="cs-CZ" dirty="0" smtClean="0"/>
              <a:t>možnost, </a:t>
            </a:r>
            <a:r>
              <a:rPr lang="cs-CZ" dirty="0"/>
              <a:t>aby bylo </a:t>
            </a:r>
            <a:r>
              <a:rPr lang="cs-CZ" dirty="0" smtClean="0"/>
              <a:t>vyslyšeno </a:t>
            </a:r>
            <a:r>
              <a:rPr lang="cs-CZ" dirty="0"/>
              <a:t>v </a:t>
            </a:r>
            <a:r>
              <a:rPr lang="cs-CZ" dirty="0" smtClean="0"/>
              <a:t>každém soudním nebo </a:t>
            </a:r>
            <a:r>
              <a:rPr lang="cs-CZ" dirty="0"/>
              <a:t>správním řízení, které se jej dotýká, a to buď přímo, nebo prostřednictvím zástupce </a:t>
            </a:r>
            <a:r>
              <a:rPr lang="cs-CZ" dirty="0" smtClean="0"/>
              <a:t>anebo příslušného </a:t>
            </a:r>
            <a:r>
              <a:rPr lang="cs-CZ" dirty="0"/>
              <a:t>orgánu, </a:t>
            </a:r>
            <a:r>
              <a:rPr lang="cs-CZ" dirty="0" smtClean="0"/>
              <a:t>přičemž. </a:t>
            </a:r>
            <a:r>
              <a:rPr lang="cs-CZ" dirty="0"/>
              <a:t>způsob </a:t>
            </a:r>
            <a:r>
              <a:rPr lang="cs-CZ" dirty="0" smtClean="0"/>
              <a:t>slyšení </a:t>
            </a:r>
            <a:r>
              <a:rPr lang="cs-CZ" dirty="0"/>
              <a:t>musí být v souladu s procedurálními </a:t>
            </a:r>
            <a:r>
              <a:rPr lang="cs-CZ" dirty="0" smtClean="0"/>
              <a:t>pravidly vnitrostátního </a:t>
            </a:r>
            <a:r>
              <a:rPr lang="cs-CZ" dirty="0"/>
              <a:t>zákonodárství.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93003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Úmluva o právech </a:t>
            </a:r>
            <a:r>
              <a:rPr lang="cs-CZ" dirty="0" smtClean="0"/>
              <a:t>dětí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u="sng" dirty="0" smtClean="0"/>
              <a:t>Trest</a:t>
            </a:r>
            <a:r>
              <a:rPr lang="cs-CZ" dirty="0" smtClean="0"/>
              <a:t> (čl. 40):</a:t>
            </a:r>
          </a:p>
          <a:p>
            <a:pPr algn="just"/>
            <a:r>
              <a:rPr lang="cs-CZ" dirty="0"/>
              <a:t>1. Státy, které jsou smluvní stranou úmluvy, uznávají právo dítěte obviněného, </a:t>
            </a:r>
            <a:r>
              <a:rPr lang="cs-CZ" dirty="0" smtClean="0"/>
              <a:t>obžalovaného nebo </a:t>
            </a:r>
            <a:r>
              <a:rPr lang="cs-CZ" dirty="0"/>
              <a:t>uznaného vinným z </a:t>
            </a:r>
            <a:r>
              <a:rPr lang="cs-CZ" dirty="0" smtClean="0"/>
              <a:t>porušení </a:t>
            </a:r>
            <a:r>
              <a:rPr lang="cs-CZ" dirty="0"/>
              <a:t>trestního práva na takové zacházení, které rozvíjí smysl </a:t>
            </a:r>
            <a:r>
              <a:rPr lang="cs-CZ" dirty="0" smtClean="0"/>
              <a:t>dítěte pro </a:t>
            </a:r>
            <a:r>
              <a:rPr lang="cs-CZ" dirty="0"/>
              <a:t>důstojnost a čest, které znovu posiluje úctu dítěte k lidským právům a základním </a:t>
            </a:r>
            <a:r>
              <a:rPr lang="cs-CZ" dirty="0" smtClean="0"/>
              <a:t>svobodám jiných </a:t>
            </a:r>
            <a:r>
              <a:rPr lang="cs-CZ" dirty="0"/>
              <a:t>a bere ohled na věk dítěte, napomáhá </a:t>
            </a:r>
            <a:r>
              <a:rPr lang="cs-CZ" dirty="0" smtClean="0"/>
              <a:t>znovu začlenění </a:t>
            </a:r>
            <a:r>
              <a:rPr lang="cs-CZ" dirty="0"/>
              <a:t>a zapojení dítěte do </a:t>
            </a:r>
            <a:r>
              <a:rPr lang="cs-CZ" dirty="0" smtClean="0"/>
              <a:t>prospěšného působení </a:t>
            </a:r>
            <a:r>
              <a:rPr lang="cs-CZ" dirty="0"/>
              <a:t>ve společnosti.</a:t>
            </a:r>
            <a:endParaRPr lang="cs-CZ" dirty="0" smtClean="0"/>
          </a:p>
          <a:p>
            <a:pPr algn="just"/>
            <a:r>
              <a:rPr lang="cs-CZ" dirty="0"/>
              <a:t>4. Je nezbytné vytvořit různé záruky, jako je pečovatelská </a:t>
            </a:r>
            <a:r>
              <a:rPr lang="cs-CZ" dirty="0" smtClean="0"/>
              <a:t>služba</a:t>
            </a:r>
            <a:r>
              <a:rPr lang="cs-CZ" dirty="0"/>
              <a:t>, pravidla o poradenství </a:t>
            </a:r>
            <a:r>
              <a:rPr lang="cs-CZ" dirty="0" smtClean="0"/>
              <a:t>a dozoru</a:t>
            </a:r>
            <a:r>
              <a:rPr lang="cs-CZ" dirty="0"/>
              <a:t>; konzultativní </a:t>
            </a:r>
            <a:r>
              <a:rPr lang="cs-CZ" dirty="0" smtClean="0"/>
              <a:t>služby</a:t>
            </a:r>
            <a:r>
              <a:rPr lang="cs-CZ" dirty="0"/>
              <a:t>; zavedení </a:t>
            </a:r>
            <a:r>
              <a:rPr lang="cs-CZ" dirty="0" smtClean="0"/>
              <a:t>zkušební </a:t>
            </a:r>
            <a:r>
              <a:rPr lang="cs-CZ" dirty="0"/>
              <a:t>lhůty; náhradní péče; programy vzdělávání </a:t>
            </a:r>
            <a:r>
              <a:rPr lang="cs-CZ" dirty="0" smtClean="0"/>
              <a:t>a přípravy </a:t>
            </a:r>
            <a:r>
              <a:rPr lang="cs-CZ" dirty="0"/>
              <a:t>zabezpečení takového zacházení s dětmi, které odpovídá jejich blahu, </a:t>
            </a:r>
            <a:r>
              <a:rPr lang="cs-CZ" dirty="0" smtClean="0"/>
              <a:t>jakož </a:t>
            </a:r>
            <a:r>
              <a:rPr lang="cs-CZ" dirty="0"/>
              <a:t>i </a:t>
            </a:r>
            <a:r>
              <a:rPr lang="cs-CZ" dirty="0" smtClean="0"/>
              <a:t>jejich poměrům </a:t>
            </a:r>
            <a:r>
              <a:rPr lang="cs-CZ" dirty="0"/>
              <a:t>a spáchanému deliktu.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8481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Úmluva o právech dětí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cs-CZ" sz="2100" b="1" u="sng" dirty="0"/>
              <a:t>Trest</a:t>
            </a:r>
            <a:r>
              <a:rPr lang="cs-CZ" sz="2100" dirty="0"/>
              <a:t> (čl. </a:t>
            </a:r>
            <a:r>
              <a:rPr lang="cs-CZ" sz="2100" dirty="0" smtClean="0"/>
              <a:t>37):</a:t>
            </a:r>
            <a:endParaRPr lang="cs-CZ" sz="2100" dirty="0"/>
          </a:p>
          <a:p>
            <a:r>
              <a:rPr lang="cs-CZ" sz="2100" dirty="0"/>
              <a:t>a) </a:t>
            </a:r>
            <a:r>
              <a:rPr lang="cs-CZ" sz="2100" dirty="0" smtClean="0"/>
              <a:t>žádné </a:t>
            </a:r>
            <a:r>
              <a:rPr lang="cs-CZ" sz="2100" dirty="0"/>
              <a:t>dítě nebylo podrobeno mučení nebo jinému krutému, nelidskému či </a:t>
            </a:r>
            <a:r>
              <a:rPr lang="cs-CZ" sz="2100" dirty="0" smtClean="0"/>
              <a:t>ponižujícímu</a:t>
            </a:r>
            <a:r>
              <a:rPr lang="cs-CZ" sz="2100" dirty="0"/>
              <a:t> </a:t>
            </a:r>
            <a:r>
              <a:rPr lang="cs-CZ" sz="2100" dirty="0" smtClean="0"/>
              <a:t>zacházení </a:t>
            </a:r>
            <a:r>
              <a:rPr lang="cs-CZ" sz="2100" dirty="0"/>
              <a:t>nebo trestání. Za trestné činy spáchané osobami </a:t>
            </a:r>
            <a:r>
              <a:rPr lang="cs-CZ" sz="2100" dirty="0" smtClean="0"/>
              <a:t>mladšími </a:t>
            </a:r>
            <a:r>
              <a:rPr lang="cs-CZ" sz="2100" dirty="0"/>
              <a:t>osmnácti let </a:t>
            </a:r>
            <a:r>
              <a:rPr lang="cs-CZ" sz="2100" dirty="0" smtClean="0"/>
              <a:t>nebude ukládán </a:t>
            </a:r>
            <a:r>
              <a:rPr lang="cs-CZ" sz="2100" dirty="0"/>
              <a:t>trest smrti a trest odnětí svobody na </a:t>
            </a:r>
            <a:r>
              <a:rPr lang="cs-CZ" sz="2100" dirty="0" smtClean="0"/>
              <a:t>doživotí </a:t>
            </a:r>
            <a:r>
              <a:rPr lang="cs-CZ" sz="2100" dirty="0"/>
              <a:t>bez </a:t>
            </a:r>
            <a:r>
              <a:rPr lang="cs-CZ" sz="2100" dirty="0" smtClean="0"/>
              <a:t>možnosti propuštění </a:t>
            </a:r>
            <a:r>
              <a:rPr lang="cs-CZ" sz="2100" dirty="0"/>
              <a:t>na svobodu;</a:t>
            </a:r>
          </a:p>
          <a:p>
            <a:r>
              <a:rPr lang="cs-CZ" sz="2100" dirty="0"/>
              <a:t>b) </a:t>
            </a:r>
            <a:r>
              <a:rPr lang="cs-CZ" sz="2100" dirty="0" smtClean="0"/>
              <a:t>žádné </a:t>
            </a:r>
            <a:r>
              <a:rPr lang="cs-CZ" sz="2100" dirty="0"/>
              <a:t>dítě nebylo nezákonně nebo svévolně zbaveno svobody. Zatčení, </a:t>
            </a:r>
            <a:r>
              <a:rPr lang="cs-CZ" sz="2100" dirty="0" smtClean="0"/>
              <a:t>zadržení nebo uvěznění </a:t>
            </a:r>
            <a:r>
              <a:rPr lang="cs-CZ" sz="2100" dirty="0"/>
              <a:t>dítěte se provádí v souladu se zákonem a </a:t>
            </a:r>
            <a:r>
              <a:rPr lang="cs-CZ" sz="2100" dirty="0" smtClean="0"/>
              <a:t>používá </a:t>
            </a:r>
            <a:r>
              <a:rPr lang="cs-CZ" sz="2100" dirty="0"/>
              <a:t>se pouze jako krajní opatření a </a:t>
            </a:r>
            <a:r>
              <a:rPr lang="cs-CZ" sz="2100" dirty="0" smtClean="0"/>
              <a:t>na nejkratší </a:t>
            </a:r>
            <a:r>
              <a:rPr lang="cs-CZ" sz="2100" dirty="0"/>
              <a:t>nutnou dobu;</a:t>
            </a:r>
          </a:p>
          <a:p>
            <a:r>
              <a:rPr lang="cs-CZ" sz="2100" dirty="0"/>
              <a:t>c) s </a:t>
            </a:r>
            <a:r>
              <a:rPr lang="cs-CZ" sz="2100" dirty="0" smtClean="0"/>
              <a:t>každým </a:t>
            </a:r>
            <a:r>
              <a:rPr lang="cs-CZ" sz="2100" dirty="0"/>
              <a:t>dítětem zbaveným svobody bylo zacházeno s lidskostí a s úctou k vrozené </a:t>
            </a:r>
            <a:r>
              <a:rPr lang="cs-CZ" sz="2100" dirty="0" smtClean="0"/>
              <a:t>důstojnosti lidské </a:t>
            </a:r>
            <a:r>
              <a:rPr lang="cs-CZ" sz="2100" dirty="0"/>
              <a:t>bytosti a způsobem, který bere ohled na potřeby daného věku. </a:t>
            </a:r>
            <a:r>
              <a:rPr lang="cs-CZ" sz="2100" dirty="0" smtClean="0"/>
              <a:t>Především </a:t>
            </a:r>
            <a:r>
              <a:rPr lang="cs-CZ" sz="2100" dirty="0"/>
              <a:t>musí být </a:t>
            </a:r>
            <a:r>
              <a:rPr lang="cs-CZ" sz="2100" dirty="0" smtClean="0"/>
              <a:t>každé</a:t>
            </a:r>
            <a:r>
              <a:rPr lang="cs-CZ" sz="2100" dirty="0"/>
              <a:t> </a:t>
            </a:r>
            <a:r>
              <a:rPr lang="cs-CZ" sz="2100" dirty="0" smtClean="0"/>
              <a:t>takové </a:t>
            </a:r>
            <a:r>
              <a:rPr lang="cs-CZ" sz="2100" dirty="0"/>
              <a:t>dítě umístěno odděleně od dospělých, leda </a:t>
            </a:r>
            <a:r>
              <a:rPr lang="cs-CZ" sz="2100" dirty="0"/>
              <a:t>ž</a:t>
            </a:r>
            <a:r>
              <a:rPr lang="cs-CZ" sz="2100" dirty="0" smtClean="0"/>
              <a:t>e </a:t>
            </a:r>
            <a:r>
              <a:rPr lang="cs-CZ" sz="2100" dirty="0"/>
              <a:t>by se </a:t>
            </a:r>
            <a:r>
              <a:rPr lang="cs-CZ" sz="2100" dirty="0" smtClean="0"/>
              <a:t>uvážilo, </a:t>
            </a:r>
            <a:r>
              <a:rPr lang="cs-CZ" sz="2100" dirty="0"/>
              <a:t>ž</a:t>
            </a:r>
            <a:r>
              <a:rPr lang="cs-CZ" sz="2100" dirty="0" smtClean="0"/>
              <a:t>e </a:t>
            </a:r>
            <a:r>
              <a:rPr lang="cs-CZ" sz="2100" dirty="0"/>
              <a:t>neoddělovat je </a:t>
            </a:r>
            <a:r>
              <a:rPr lang="cs-CZ" sz="2100" dirty="0" smtClean="0"/>
              <a:t>od dospělých </a:t>
            </a:r>
            <a:r>
              <a:rPr lang="cs-CZ" sz="2100" dirty="0"/>
              <a:t>je v jeho vlastním zájmu, a s výjimkou </a:t>
            </a:r>
            <a:r>
              <a:rPr lang="cs-CZ" sz="2100" dirty="0" smtClean="0"/>
              <a:t>závažných </a:t>
            </a:r>
            <a:r>
              <a:rPr lang="cs-CZ" sz="2100" dirty="0"/>
              <a:t>okolností musí mít právo </a:t>
            </a:r>
            <a:r>
              <a:rPr lang="cs-CZ" sz="2100" dirty="0" smtClean="0"/>
              <a:t>udržovat</a:t>
            </a:r>
            <a:r>
              <a:rPr lang="cs-CZ" sz="2100" dirty="0"/>
              <a:t> </a:t>
            </a:r>
            <a:r>
              <a:rPr lang="cs-CZ" sz="2100" dirty="0" smtClean="0"/>
              <a:t>písemný </a:t>
            </a:r>
            <a:r>
              <a:rPr lang="cs-CZ" sz="2100" dirty="0"/>
              <a:t>a přímý styk se svou rodinou</a:t>
            </a:r>
            <a:r>
              <a:rPr lang="cs-CZ" sz="2100" dirty="0" smtClean="0"/>
              <a:t>;</a:t>
            </a: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26649289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Úmluva o právech dětí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35280" cy="4937760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/>
              <a:t>Opční protokoly:</a:t>
            </a:r>
          </a:p>
          <a:p>
            <a:r>
              <a:rPr lang="cs-CZ" dirty="0"/>
              <a:t>S tím, jak se vyvíjí společnost a situace dětí, objevují se nové hrozby, které mohou zasáhnout do života dětské populace. Proto vznikají takzvané opční protokoly – dokumenty, které upravují práva dětí v nových situacích. P</a:t>
            </a:r>
            <a:r>
              <a:rPr lang="cs-CZ" dirty="0" smtClean="0"/>
              <a:t>rotokoly </a:t>
            </a:r>
            <a:r>
              <a:rPr lang="cs-CZ" dirty="0"/>
              <a:t>jsou </a:t>
            </a:r>
            <a:r>
              <a:rPr lang="cs-CZ" dirty="0" smtClean="0"/>
              <a:t>dobrovolné.</a:t>
            </a:r>
          </a:p>
          <a:p>
            <a:r>
              <a:rPr lang="cs-CZ" dirty="0"/>
              <a:t> </a:t>
            </a:r>
            <a:r>
              <a:rPr lang="cs-CZ" dirty="0" smtClean="0"/>
              <a:t>V roce </a:t>
            </a:r>
            <a:r>
              <a:rPr lang="cs-CZ" dirty="0"/>
              <a:t>2000 přijalo Valné shromáždění OSN dva opční protokoly, které chrání děti před tím, aby byly využívány v ozbrojených konfliktech, aby se staly předmětem obchodování, dětské prostituce či pornografie. </a:t>
            </a:r>
            <a:r>
              <a:rPr lang="cs-CZ" dirty="0" smtClean="0"/>
              <a:t>2014 </a:t>
            </a:r>
            <a:r>
              <a:rPr lang="cs-CZ" dirty="0"/>
              <a:t>vznikl třetí opční protokol, který umožňuje dětem z celého světa nahlásit porušování práv přímo Výboru pro práva dítěte. Česká republika ratifikovala zatím první dva protokoly.</a:t>
            </a:r>
          </a:p>
        </p:txBody>
      </p:sp>
    </p:spTree>
    <p:extLst>
      <p:ext uri="{BB962C8B-B14F-4D97-AF65-F5344CB8AC3E}">
        <p14:creationId xmlns:p14="http://schemas.microsoft.com/office/powerpoint/2010/main" val="1262228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Úmluva o právech dětí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b="1" u="sng" dirty="0"/>
              <a:t>Úmluva o právech dítěte v ČR</a:t>
            </a:r>
            <a:endParaRPr lang="pt-BR" b="1" dirty="0"/>
          </a:p>
          <a:p>
            <a:r>
              <a:rPr lang="cs-CZ" dirty="0"/>
              <a:t>Česká republika implementovala Úmluvu o právech dítěte do svého právního řádu v roce 1991 na základě zákona č.3/1993 Sb. Hlavní úlohou UNICEF ČR v oblasti dětských práv je seznamovat veřejnost se situací dětí, prosazovat dětská práva na legislativní úrovni a upozorňovat kompetentní orgány na situace, které dodržování dětských práv ohrožují.</a:t>
            </a:r>
          </a:p>
          <a:p>
            <a:r>
              <a:rPr lang="cs-CZ" dirty="0"/>
              <a:t>Česká republika, stejně jako ostatní státy, ratifikací Úmluvy o právech dítěte přijala povinnost zařadit ji do svých legislativních norem a dbát na dodržování těchto zásad. Zároveň se zavázala, že každých pět let podá podrobnou zprávu Výboru OSN pro práva dětí o stavu dětské populace a úrovně naplňování dětských práv v České republice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548834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Případné otázky, konzultace, dodatečné informace na </a:t>
            </a:r>
            <a:r>
              <a:rPr lang="cs-CZ" dirty="0" smtClean="0">
                <a:hlinkClick r:id="rId3"/>
              </a:rPr>
              <a:t>sirka@jabok.cz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5535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Historický vývoj práv dítěte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 20.století: dětství – etapa před dospělostí</a:t>
            </a:r>
          </a:p>
          <a:p>
            <a:r>
              <a:rPr lang="cs-CZ" dirty="0" smtClean="0"/>
              <a:t>Dnes: dětství – </a:t>
            </a:r>
            <a:r>
              <a:rPr lang="cs-CZ" dirty="0" smtClean="0"/>
              <a:t>téměř posvátná </a:t>
            </a:r>
            <a:r>
              <a:rPr lang="cs-CZ" dirty="0" smtClean="0"/>
              <a:t>část života</a:t>
            </a:r>
          </a:p>
          <a:p>
            <a:pPr marL="0" indent="0">
              <a:buNone/>
            </a:pPr>
            <a:r>
              <a:rPr lang="cs-CZ" dirty="0" smtClean="0"/>
              <a:t>            dítě – jednotlivec s vlastní důstojností a právy</a:t>
            </a:r>
          </a:p>
          <a:p>
            <a:endParaRPr lang="cs-CZ" dirty="0" smtClean="0"/>
          </a:p>
          <a:p>
            <a:r>
              <a:rPr lang="cs-CZ" dirty="0" smtClean="0"/>
              <a:t>První mezinárodní smlouvy v oblasti práv dítěte: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potlačení obchodu s děvčaty (1910)</a:t>
            </a:r>
          </a:p>
          <a:p>
            <a:pPr marL="0" indent="0">
              <a:buNone/>
            </a:pPr>
            <a:r>
              <a:rPr lang="cs-CZ" dirty="0" smtClean="0"/>
              <a:t>       potlačení obchodu s </a:t>
            </a:r>
            <a:r>
              <a:rPr lang="cs-CZ" dirty="0" smtClean="0"/>
              <a:t>ženami a dětmi </a:t>
            </a:r>
            <a:r>
              <a:rPr lang="cs-CZ" dirty="0" smtClean="0"/>
              <a:t>(1921)</a:t>
            </a:r>
          </a:p>
          <a:p>
            <a:r>
              <a:rPr lang="cs-CZ" dirty="0" smtClean="0"/>
              <a:t>První ucelený dokument: Deklarace práv dítěte (1924),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cíl – ochrana dětí a </a:t>
            </a:r>
            <a:r>
              <a:rPr lang="cs-CZ" i="1" dirty="0" smtClean="0"/>
              <a:t>dát dětem to nejlepší</a:t>
            </a:r>
            <a:r>
              <a:rPr lang="cs-CZ" dirty="0" smtClean="0"/>
              <a:t>, aby mohli být     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zabezpečeny základné potřeby dítěte.  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50475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Historický vývoj práv dítěte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5234136"/>
          </a:xfrm>
        </p:spPr>
        <p:txBody>
          <a:bodyPr>
            <a:normAutofit/>
          </a:bodyPr>
          <a:lstStyle/>
          <a:p>
            <a:r>
              <a:rPr lang="cs-CZ" dirty="0" smtClean="0"/>
              <a:t>Po II sv. válce: vážnější pozornost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důvody: ochrana práv pro udržení míru,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změny podmínek v zemích rozvojových a kapitalistických</a:t>
            </a:r>
          </a:p>
          <a:p>
            <a:r>
              <a:rPr lang="cs-CZ" dirty="0" smtClean="0"/>
              <a:t>Přelomová událost: vznik Dětského fondu </a:t>
            </a:r>
            <a:r>
              <a:rPr lang="cs-CZ" b="1" dirty="0" smtClean="0"/>
              <a:t>UNICEF</a:t>
            </a:r>
            <a:r>
              <a:rPr lang="cs-CZ" dirty="0" smtClean="0"/>
              <a:t> (1946)</a:t>
            </a:r>
          </a:p>
          <a:p>
            <a:r>
              <a:rPr lang="cs-CZ" b="1" dirty="0" smtClean="0"/>
              <a:t>Všeobecná deklarace lidských práv OSN </a:t>
            </a:r>
            <a:r>
              <a:rPr lang="cs-CZ" dirty="0" smtClean="0"/>
              <a:t>(1948):</a:t>
            </a:r>
          </a:p>
          <a:p>
            <a:pPr marL="0" indent="0">
              <a:buNone/>
            </a:pPr>
            <a:r>
              <a:rPr lang="cs-CZ" dirty="0" smtClean="0"/>
              <a:t>děti v kontextu rodiny</a:t>
            </a:r>
          </a:p>
          <a:p>
            <a:pPr marL="0" indent="0">
              <a:buNone/>
            </a:pPr>
            <a:r>
              <a:rPr lang="cs-CZ" dirty="0" smtClean="0"/>
              <a:t>„mateřství a dětství mají nárok na zvláštní péči a pomoc“ (č.25)</a:t>
            </a:r>
          </a:p>
          <a:p>
            <a:pPr marL="0" indent="0">
              <a:buNone/>
            </a:pPr>
            <a:r>
              <a:rPr lang="cs-CZ" dirty="0" smtClean="0"/>
              <a:t>Sociálna ochrana všech dětí (č. 26)</a:t>
            </a:r>
          </a:p>
          <a:p>
            <a:pPr marL="0" indent="0">
              <a:buNone/>
            </a:pPr>
            <a:r>
              <a:rPr lang="cs-CZ" dirty="0" smtClean="0"/>
              <a:t>Právo na vzdělání, bezplatné a povinné (č. 16)</a:t>
            </a:r>
          </a:p>
          <a:p>
            <a:pPr marL="0" indent="0">
              <a:buNone/>
            </a:pPr>
            <a:r>
              <a:rPr lang="cs-CZ" dirty="0" smtClean="0"/>
              <a:t>Rodina je přirozenou základní součástí společnosti / nárok na ochranu (č. 12)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3314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Historický vývoj práv dítěte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35280" cy="5162128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Deklarace o právech dítěte </a:t>
            </a:r>
            <a:r>
              <a:rPr lang="cs-CZ" dirty="0" smtClean="0"/>
              <a:t>(1959):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rozšířila tu z 1923:</a:t>
            </a:r>
          </a:p>
          <a:p>
            <a:pPr marL="0" indent="0">
              <a:buNone/>
            </a:pPr>
            <a:r>
              <a:rPr lang="cs-CZ" dirty="0" smtClean="0"/>
              <a:t>-Nezralost dítěte vyžaduje zvláštní péče a ochranu</a:t>
            </a:r>
          </a:p>
          <a:p>
            <a:pPr marL="0" indent="0">
              <a:buNone/>
            </a:pPr>
            <a:r>
              <a:rPr lang="cs-CZ" dirty="0" smtClean="0"/>
              <a:t>-Rovnost bez jakéhokoliv rozdílu (jméno, občanství, rasa)</a:t>
            </a:r>
          </a:p>
          <a:p>
            <a:pPr marL="0" indent="0">
              <a:buNone/>
            </a:pPr>
            <a:r>
              <a:rPr lang="cs-CZ" dirty="0" smtClean="0"/>
              <a:t>-vyzdvihla potřebu porozumění a lásky pro rozvoj dítěte</a:t>
            </a:r>
          </a:p>
          <a:p>
            <a:r>
              <a:rPr lang="cs-CZ" b="1" dirty="0" smtClean="0"/>
              <a:t>Mezinárodní pakt o občanských a politických právech </a:t>
            </a:r>
            <a:r>
              <a:rPr lang="cs-CZ" dirty="0" smtClean="0"/>
              <a:t>(1966):</a:t>
            </a:r>
          </a:p>
          <a:p>
            <a:pPr marL="0" indent="0">
              <a:buNone/>
            </a:pPr>
            <a:r>
              <a:rPr lang="cs-CZ" dirty="0" smtClean="0"/>
              <a:t>-pokračoval v trendu</a:t>
            </a:r>
          </a:p>
          <a:p>
            <a:pPr marL="0" indent="0">
              <a:buNone/>
            </a:pPr>
            <a:r>
              <a:rPr lang="cs-CZ" dirty="0" smtClean="0"/>
              <a:t>-</a:t>
            </a:r>
            <a:r>
              <a:rPr lang="cs-CZ" dirty="0"/>
              <a:t>p</a:t>
            </a:r>
            <a:r>
              <a:rPr lang="cs-CZ" dirty="0" smtClean="0"/>
              <a:t>rávně  závazný</a:t>
            </a:r>
          </a:p>
          <a:p>
            <a:pPr marL="0" indent="0">
              <a:buNone/>
            </a:pPr>
            <a:r>
              <a:rPr lang="cs-CZ" dirty="0" smtClean="0"/>
              <a:t>-dítě je registrováno po narození / dostane jméno</a:t>
            </a:r>
          </a:p>
          <a:p>
            <a:pPr marL="0" indent="0">
              <a:buNone/>
            </a:pPr>
            <a:r>
              <a:rPr lang="cs-CZ" dirty="0" smtClean="0"/>
              <a:t>-zákaz trestu smrti mladší 18</a:t>
            </a:r>
          </a:p>
          <a:p>
            <a:pPr marL="0" indent="0">
              <a:buNone/>
            </a:pPr>
            <a:r>
              <a:rPr lang="cs-CZ" dirty="0" smtClean="0"/>
              <a:t>-oddělení mladistvých od dospělých při výkonu trestu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6923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Historický vývoj práv dítěte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Úmluva o právech dítěte </a:t>
            </a:r>
            <a:r>
              <a:rPr lang="cs-CZ" dirty="0" smtClean="0"/>
              <a:t>(1989):</a:t>
            </a:r>
          </a:p>
          <a:p>
            <a:pPr marL="0" indent="0">
              <a:buNone/>
            </a:pPr>
            <a:r>
              <a:rPr lang="cs-CZ" dirty="0" smtClean="0"/>
              <a:t>-mezník</a:t>
            </a:r>
          </a:p>
          <a:p>
            <a:pPr marL="0" indent="0">
              <a:buNone/>
            </a:pPr>
            <a:r>
              <a:rPr lang="cs-CZ" dirty="0" smtClean="0"/>
              <a:t>-předloha vypracovaná Polskem už 1979</a:t>
            </a:r>
          </a:p>
          <a:p>
            <a:pPr marL="0" indent="0">
              <a:buNone/>
            </a:pPr>
            <a:r>
              <a:rPr lang="cs-CZ" dirty="0" smtClean="0"/>
              <a:t>-cíl: překlenout rozdíly mezi různými zeměmi / přitom zachovat jejich odlišnosti</a:t>
            </a:r>
          </a:p>
          <a:p>
            <a:pPr marL="0" indent="0">
              <a:buNone/>
            </a:pPr>
            <a:r>
              <a:rPr lang="cs-CZ" dirty="0" smtClean="0"/>
              <a:t>-Předtím: Práva dětí odvozovaná z </a:t>
            </a:r>
            <a:r>
              <a:rPr lang="cs-CZ" i="1" dirty="0" smtClean="0"/>
              <a:t>nikdo</a:t>
            </a:r>
            <a:r>
              <a:rPr lang="cs-CZ" dirty="0" smtClean="0"/>
              <a:t> a </a:t>
            </a:r>
            <a:r>
              <a:rPr lang="cs-CZ" i="1" dirty="0" smtClean="0"/>
              <a:t>každý</a:t>
            </a:r>
          </a:p>
          <a:p>
            <a:pPr marL="0" indent="0">
              <a:buNone/>
            </a:pPr>
            <a:r>
              <a:rPr lang="cs-CZ" dirty="0" smtClean="0"/>
              <a:t>-Teď: dítě je nositel práv v celém její spektru</a:t>
            </a:r>
          </a:p>
          <a:p>
            <a:pPr marL="0" indent="0">
              <a:buNone/>
            </a:pPr>
            <a:r>
              <a:rPr lang="cs-CZ" dirty="0" smtClean="0"/>
              <a:t>-Děti už nejsou jenom objekty ale </a:t>
            </a:r>
            <a:r>
              <a:rPr lang="cs-CZ" dirty="0" smtClean="0"/>
              <a:t>subjekty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i="1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0460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2. Práva dítěte jako součást společných lidsko-</a:t>
            </a:r>
            <a:r>
              <a:rPr lang="cs-CZ" dirty="0"/>
              <a:t>p</a:t>
            </a:r>
            <a:r>
              <a:rPr lang="cs-CZ" dirty="0" smtClean="0"/>
              <a:t>rávních dokumentů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07288" cy="5306144"/>
          </a:xfrm>
        </p:spPr>
        <p:txBody>
          <a:bodyPr>
            <a:normAutofit fontScale="92500"/>
          </a:bodyPr>
          <a:lstStyle/>
          <a:p>
            <a:r>
              <a:rPr lang="cs-CZ" altLang="cs-CZ" dirty="0"/>
              <a:t>Všichni lidé mají podle lidskoprávních dokumentů </a:t>
            </a:r>
            <a:r>
              <a:rPr lang="cs-CZ" altLang="cs-CZ" i="1" dirty="0"/>
              <a:t>stejnou lidskou důstojnost</a:t>
            </a:r>
            <a:r>
              <a:rPr lang="cs-CZ" altLang="cs-CZ" dirty="0"/>
              <a:t> </a:t>
            </a:r>
          </a:p>
          <a:p>
            <a:r>
              <a:rPr lang="cs-CZ" altLang="cs-CZ" b="1" dirty="0"/>
              <a:t>Listina (Charta) základních práv Evropské </a:t>
            </a:r>
            <a:r>
              <a:rPr lang="cs-CZ" altLang="cs-CZ" b="1" dirty="0" smtClean="0"/>
              <a:t>unie(2000)</a:t>
            </a:r>
            <a:r>
              <a:rPr lang="cs-CZ" altLang="cs-CZ" dirty="0" smtClean="0"/>
              <a:t> </a:t>
            </a:r>
          </a:p>
          <a:p>
            <a:pPr marL="0" indent="0">
              <a:buNone/>
            </a:pPr>
            <a:r>
              <a:rPr lang="cs-CZ" altLang="cs-CZ" dirty="0"/>
              <a:t> </a:t>
            </a:r>
            <a:r>
              <a:rPr lang="cs-CZ" altLang="cs-CZ" dirty="0" smtClean="0"/>
              <a:t>  </a:t>
            </a:r>
            <a:r>
              <a:rPr lang="cs-CZ" altLang="cs-CZ" dirty="0" smtClean="0"/>
              <a:t>Kapitola </a:t>
            </a:r>
            <a:r>
              <a:rPr lang="cs-CZ" altLang="cs-CZ" dirty="0"/>
              <a:t>III </a:t>
            </a:r>
            <a:r>
              <a:rPr lang="cs-CZ" altLang="cs-CZ" i="1" dirty="0"/>
              <a:t>Rovnost</a:t>
            </a:r>
            <a:r>
              <a:rPr lang="cs-CZ" altLang="cs-CZ" dirty="0"/>
              <a:t> čl. 24 o </a:t>
            </a:r>
            <a:r>
              <a:rPr lang="cs-CZ" altLang="cs-CZ" i="1" dirty="0"/>
              <a:t>právech</a:t>
            </a:r>
            <a:r>
              <a:rPr lang="cs-CZ" altLang="cs-CZ" dirty="0"/>
              <a:t> </a:t>
            </a:r>
            <a:r>
              <a:rPr lang="cs-CZ" altLang="cs-CZ" i="1" dirty="0"/>
              <a:t>dítěte</a:t>
            </a:r>
            <a:r>
              <a:rPr lang="cs-CZ" altLang="cs-CZ" i="1" dirty="0" smtClean="0"/>
              <a:t>:</a:t>
            </a:r>
          </a:p>
          <a:p>
            <a:pPr>
              <a:defRPr/>
            </a:pPr>
            <a:r>
              <a:rPr lang="cs-CZ" dirty="0" smtClean="0"/>
              <a:t>(</a:t>
            </a:r>
            <a:r>
              <a:rPr lang="cs-CZ" dirty="0"/>
              <a:t>1)„nárok na takovou </a:t>
            </a:r>
            <a:r>
              <a:rPr lang="cs-CZ" b="1" i="1" dirty="0">
                <a:solidFill>
                  <a:schemeClr val="tx1">
                    <a:lumMod val="50000"/>
                  </a:schemeClr>
                </a:solidFill>
              </a:rPr>
              <a:t>ochranu a péči</a:t>
            </a:r>
            <a:r>
              <a:rPr lang="cs-CZ" dirty="0"/>
              <a:t>, která je nutná pro jejich dobro. Mohou svobodně vyjádřit svůj </a:t>
            </a:r>
            <a:r>
              <a:rPr lang="cs-CZ" b="1" i="1" dirty="0">
                <a:solidFill>
                  <a:schemeClr val="tx1">
                    <a:lumMod val="50000"/>
                  </a:schemeClr>
                </a:solidFill>
              </a:rPr>
              <a:t>názor</a:t>
            </a:r>
            <a:r>
              <a:rPr lang="cs-CZ" dirty="0"/>
              <a:t>. Na jejich názor se bude brát zřetel v záležitostech, které se jich týkají, a to způsobem, který odpovídá jejich věku a stupni zralosti; </a:t>
            </a:r>
          </a:p>
          <a:p>
            <a:pPr>
              <a:defRPr/>
            </a:pPr>
            <a:r>
              <a:rPr lang="cs-CZ" dirty="0"/>
              <a:t>(2) </a:t>
            </a:r>
            <a:r>
              <a:rPr lang="cs-CZ" b="1" i="1" dirty="0">
                <a:solidFill>
                  <a:schemeClr val="tx1">
                    <a:lumMod val="50000"/>
                  </a:schemeClr>
                </a:solidFill>
              </a:rPr>
              <a:t>dobro dítěte </a:t>
            </a:r>
            <a:r>
              <a:rPr lang="cs-CZ" dirty="0"/>
              <a:t>musí být </a:t>
            </a:r>
            <a:r>
              <a:rPr lang="cs-CZ" b="1" dirty="0">
                <a:solidFill>
                  <a:schemeClr val="tx1">
                    <a:lumMod val="50000"/>
                  </a:schemeClr>
                </a:solidFill>
              </a:rPr>
              <a:t>přednostní úvahou </a:t>
            </a:r>
            <a:r>
              <a:rPr lang="cs-CZ" dirty="0"/>
              <a:t>u všech opatření veřejných či soukromých zařízení, jež se dětí týkají; </a:t>
            </a:r>
          </a:p>
          <a:p>
            <a:pPr>
              <a:defRPr/>
            </a:pPr>
            <a:r>
              <a:rPr lang="cs-CZ" dirty="0"/>
              <a:t>(3) každé dítě má nárok na </a:t>
            </a:r>
            <a:r>
              <a:rPr lang="cs-CZ" b="1" dirty="0">
                <a:solidFill>
                  <a:schemeClr val="tx1">
                    <a:lumMod val="50000"/>
                  </a:schemeClr>
                </a:solidFill>
              </a:rPr>
              <a:t>pravidelné osobní vztahy </a:t>
            </a:r>
            <a:r>
              <a:rPr lang="cs-CZ" dirty="0"/>
              <a:t>a přímé kontakty s </a:t>
            </a:r>
            <a:r>
              <a:rPr lang="cs-CZ" b="1" dirty="0">
                <a:solidFill>
                  <a:schemeClr val="tx1">
                    <a:lumMod val="50000"/>
                  </a:schemeClr>
                </a:solidFill>
              </a:rPr>
              <a:t>oběma rodiči</a:t>
            </a:r>
            <a:r>
              <a:rPr lang="cs-CZ" dirty="0"/>
              <a:t>, kromě případů, kdy to odporuje jejich dobru.“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6931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2. Práva dítěte jako součást společných lidsko-právních dokumentů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79296" cy="4937760"/>
          </a:xfrm>
        </p:spPr>
        <p:txBody>
          <a:bodyPr>
            <a:normAutofit lnSpcReduction="10000"/>
          </a:bodyPr>
          <a:lstStyle/>
          <a:p>
            <a:r>
              <a:rPr lang="cs-CZ" altLang="cs-CZ" dirty="0"/>
              <a:t>Kapitola IV </a:t>
            </a:r>
            <a:r>
              <a:rPr lang="cs-CZ" altLang="cs-CZ" i="1" dirty="0"/>
              <a:t>Solidarita</a:t>
            </a:r>
            <a:r>
              <a:rPr lang="cs-CZ" altLang="cs-CZ" dirty="0"/>
              <a:t>, čl. 32 zákaz dětské práce a ochrana mladistvých na pracovišti; </a:t>
            </a:r>
          </a:p>
          <a:p>
            <a:endParaRPr lang="cs-CZ" dirty="0" smtClean="0"/>
          </a:p>
          <a:p>
            <a:r>
              <a:rPr lang="cs-CZ" b="1" dirty="0" smtClean="0"/>
              <a:t>Revidovaná Evropská sociální charta </a:t>
            </a:r>
            <a:r>
              <a:rPr lang="cs-CZ" dirty="0" smtClean="0"/>
              <a:t>(1991):</a:t>
            </a:r>
          </a:p>
          <a:p>
            <a:pPr marL="0" indent="0">
              <a:buNone/>
            </a:pPr>
            <a:r>
              <a:rPr lang="cs-CZ" dirty="0" smtClean="0"/>
              <a:t>-kromě univerzálních </a:t>
            </a:r>
            <a:r>
              <a:rPr lang="cs-CZ" dirty="0"/>
              <a:t>p</a:t>
            </a:r>
            <a:r>
              <a:rPr lang="cs-CZ" dirty="0" smtClean="0"/>
              <a:t>ráv, i zvlášť chráněným osobám</a:t>
            </a:r>
          </a:p>
          <a:p>
            <a:pPr>
              <a:buFontTx/>
              <a:buChar char="-"/>
            </a:pPr>
            <a:r>
              <a:rPr lang="cs-CZ" altLang="cs-CZ" dirty="0" smtClean="0"/>
              <a:t>jedno </a:t>
            </a:r>
            <a:r>
              <a:rPr lang="cs-CZ" altLang="cs-CZ" dirty="0"/>
              <a:t>z nejdůležitějších práv právo </a:t>
            </a:r>
            <a:r>
              <a:rPr lang="cs-CZ" altLang="cs-CZ" i="1" dirty="0"/>
              <a:t>dětí</a:t>
            </a:r>
            <a:r>
              <a:rPr lang="cs-CZ" altLang="cs-CZ" dirty="0"/>
              <a:t> a mladých osob na ochranu: </a:t>
            </a:r>
            <a:endParaRPr lang="cs-CZ" altLang="cs-CZ" dirty="0" smtClean="0"/>
          </a:p>
          <a:p>
            <a:pPr>
              <a:buFontTx/>
              <a:buChar char="-"/>
            </a:pPr>
            <a:r>
              <a:rPr lang="cs-CZ" altLang="cs-CZ" dirty="0" smtClean="0"/>
              <a:t>v </a:t>
            </a:r>
            <a:r>
              <a:rPr lang="cs-CZ" altLang="cs-CZ" dirty="0"/>
              <a:t>čl. 7 „</a:t>
            </a:r>
            <a:r>
              <a:rPr lang="cs-CZ" altLang="cs-CZ" i="1" dirty="0"/>
              <a:t>Děti</a:t>
            </a:r>
            <a:r>
              <a:rPr lang="cs-CZ" altLang="cs-CZ" dirty="0"/>
              <a:t> </a:t>
            </a:r>
            <a:r>
              <a:rPr lang="cs-CZ" altLang="cs-CZ" dirty="0" smtClean="0"/>
              <a:t>a </a:t>
            </a:r>
            <a:r>
              <a:rPr lang="cs-CZ" altLang="cs-CZ" dirty="0"/>
              <a:t>mladiství mají právo na zvláštní ochranu proti tělesným a </a:t>
            </a:r>
            <a:r>
              <a:rPr lang="cs-CZ" altLang="cs-CZ" i="1" dirty="0"/>
              <a:t>mravním nebezpečím</a:t>
            </a:r>
            <a:r>
              <a:rPr lang="cs-CZ" altLang="cs-CZ" dirty="0"/>
              <a:t>, kterým jsou vystaveni“ a </a:t>
            </a:r>
            <a:endParaRPr lang="cs-CZ" altLang="cs-CZ" dirty="0" smtClean="0"/>
          </a:p>
          <a:p>
            <a:pPr>
              <a:buFontTx/>
              <a:buChar char="-"/>
            </a:pPr>
            <a:r>
              <a:rPr lang="cs-CZ" altLang="cs-CZ" dirty="0" smtClean="0"/>
              <a:t>„</a:t>
            </a:r>
            <a:r>
              <a:rPr lang="cs-CZ" altLang="cs-CZ" dirty="0"/>
              <a:t>matky a </a:t>
            </a:r>
            <a:r>
              <a:rPr lang="cs-CZ" altLang="cs-CZ" i="1" dirty="0"/>
              <a:t>děti</a:t>
            </a:r>
            <a:r>
              <a:rPr lang="cs-CZ" altLang="cs-CZ" dirty="0"/>
              <a:t> mají, nezávisle na existenci manželství a na </a:t>
            </a:r>
            <a:r>
              <a:rPr lang="cs-CZ" altLang="cs-CZ" dirty="0" err="1"/>
              <a:t>rodinněprávních</a:t>
            </a:r>
            <a:r>
              <a:rPr lang="cs-CZ" altLang="cs-CZ" dirty="0"/>
              <a:t> vztazích, právo na přiměřenou sociální a hospodářskou ochranu.“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48998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3A82912-2D86-4F50-9E2B-8B60C2F73E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Školicí seminář</Template>
  <TotalTime>0</TotalTime>
  <Words>2515</Words>
  <Application>Microsoft Office PowerPoint</Application>
  <PresentationFormat>Předvádění na obrazovce (4:3)</PresentationFormat>
  <Paragraphs>219</Paragraphs>
  <Slides>35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1" baseType="lpstr">
      <vt:lpstr>Bookman Old Style</vt:lpstr>
      <vt:lpstr>Calibri</vt:lpstr>
      <vt:lpstr>Gill Sans MT</vt:lpstr>
      <vt:lpstr>Wingdings</vt:lpstr>
      <vt:lpstr>Wingdings 3</vt:lpstr>
      <vt:lpstr>Původ</vt:lpstr>
      <vt:lpstr>Úmluva o právech dětí </vt:lpstr>
      <vt:lpstr>Hlavní struktura:</vt:lpstr>
      <vt:lpstr>Úvodem</vt:lpstr>
      <vt:lpstr>1. Historický vývoj práv dítěte</vt:lpstr>
      <vt:lpstr>1. Historický vývoj práv dítěte</vt:lpstr>
      <vt:lpstr>1. Historický vývoj práv dítěte</vt:lpstr>
      <vt:lpstr>1. Historický vývoj práv dítěte</vt:lpstr>
      <vt:lpstr>2. Práva dítěte jako součást společných lidsko-právních dokumentů</vt:lpstr>
      <vt:lpstr>2. Práva dítěte jako součást společných lidsko-právních dokumentů</vt:lpstr>
      <vt:lpstr>2. Práva dítěte jako součást společných lidsko-právních dokumentů</vt:lpstr>
      <vt:lpstr>2. Práva dítěte jako součást společných lidsko-právních dokumentů</vt:lpstr>
      <vt:lpstr>3. Specifická lidská práva zvláště zranitelné skupiny</vt:lpstr>
      <vt:lpstr>4. Úmluva o právech dětí.</vt:lpstr>
      <vt:lpstr>4. Úmluva o právech dětí.</vt:lpstr>
      <vt:lpstr>4. Úmluva o právech dětí.</vt:lpstr>
      <vt:lpstr>4. Úmluva o právech dětí.</vt:lpstr>
      <vt:lpstr>4. Úmluva o právech dětí.</vt:lpstr>
      <vt:lpstr>4. Úmluva o právech dětí.</vt:lpstr>
      <vt:lpstr>4. Úmluva o právech dětí.</vt:lpstr>
      <vt:lpstr>4. Úmluva o právech dětí.</vt:lpstr>
      <vt:lpstr>4. Úmluva o právech dětí.</vt:lpstr>
      <vt:lpstr>4. Úmluva o právech dětí.</vt:lpstr>
      <vt:lpstr>4. Úmluva o právech dětí.</vt:lpstr>
      <vt:lpstr>4. Úmluva o právech dětí.</vt:lpstr>
      <vt:lpstr>4. Úmluva o právech dětí.</vt:lpstr>
      <vt:lpstr>4. Úmluva o právech dětí.</vt:lpstr>
      <vt:lpstr>4. Úmluva o právech dětí.</vt:lpstr>
      <vt:lpstr>4. Úmluva o právech dětí.</vt:lpstr>
      <vt:lpstr>4. Úmluva o právech dětí.</vt:lpstr>
      <vt:lpstr>4. Úmluva o právech dětí.</vt:lpstr>
      <vt:lpstr>4. Úmluva o právech dětí</vt:lpstr>
      <vt:lpstr>4. Úmluva o právech dětí</vt:lpstr>
      <vt:lpstr>4. Úmluva o právech dětí</vt:lpstr>
      <vt:lpstr>4. Úmluva o právech dětí</vt:lpstr>
      <vt:lpstr>Prezentace aplikace PowerPoint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2015-11-22T16:03:58Z</dcterms:created>
  <dcterms:modified xsi:type="dcterms:W3CDTF">2016-02-09T00:29:04Z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TC101671269990</vt:lpwstr>
  </property>
</Properties>
</file>