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26"/>
  </p:notesMasterIdLst>
  <p:sldIdLst>
    <p:sldId id="256" r:id="rId3"/>
    <p:sldId id="267" r:id="rId4"/>
    <p:sldId id="268" r:id="rId5"/>
    <p:sldId id="269" r:id="rId6"/>
    <p:sldId id="270" r:id="rId7"/>
    <p:sldId id="271" r:id="rId8"/>
    <p:sldId id="272" r:id="rId9"/>
    <p:sldId id="276" r:id="rId10"/>
    <p:sldId id="274" r:id="rId11"/>
    <p:sldId id="273" r:id="rId12"/>
    <p:sldId id="277" r:id="rId13"/>
    <p:sldId id="275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66" r:id="rId25"/>
  </p:sldIdLst>
  <p:sldSz cx="9144000" cy="6858000" type="screen4x3"/>
  <p:notesSz cx="6797675" cy="9926638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A3D840D-A647-4707-8A4D-81573DA2FFA5}">
          <p14:sldIdLst>
            <p14:sldId id="256"/>
            <p14:sldId id="267"/>
            <p14:sldId id="268"/>
            <p14:sldId id="269"/>
            <p14:sldId id="270"/>
            <p14:sldId id="271"/>
            <p14:sldId id="272"/>
            <p14:sldId id="276"/>
            <p14:sldId id="274"/>
            <p14:sldId id="273"/>
            <p14:sldId id="277"/>
            <p14:sldId id="275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</p14:sldIdLst>
        </p14:section>
        <p14:section name="Oddíl bez názvu" id="{1E33ECAF-0E81-472B-B84F-EFDABC2C6A2D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1" autoAdjust="0"/>
    <p:restoredTop sz="94599" autoAdjust="0"/>
  </p:normalViewPr>
  <p:slideViewPr>
    <p:cSldViewPr>
      <p:cViewPr varScale="1">
        <p:scale>
          <a:sx n="73" d="100"/>
          <a:sy n="73" d="100"/>
        </p:scale>
        <p:origin x="133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50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42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940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B8E7D2-F905-46E3-BDD3-0258335A3216}" type="datetime1">
              <a:rPr lang="en-US" smtClean="0"/>
              <a:pPr/>
              <a:t>2/1/2016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2/1/2016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2/1/2016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blenet.cz/b/Rom/7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blenet.cz/b/Rom/8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sirka@jabok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539552" y="3645024"/>
            <a:ext cx="7704856" cy="1224136"/>
          </a:xfrm>
        </p:spPr>
        <p:txBody>
          <a:bodyPr>
            <a:normAutofit fontScale="90000"/>
          </a:bodyPr>
          <a:lstStyle/>
          <a:p>
            <a:r>
              <a:rPr lang="cs-CZ" sz="2800" b="1" dirty="0" smtClean="0"/>
              <a:t>Teologické cnosti a neřesti:</a:t>
            </a:r>
            <a:br>
              <a:rPr lang="cs-CZ" sz="2800" b="1" dirty="0" smtClean="0"/>
            </a:br>
            <a:r>
              <a:rPr lang="cs-CZ" sz="2800" b="1" dirty="0" smtClean="0"/>
              <a:t>přínos biblického myšlení pro etiku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sz="2500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427341" y="5815561"/>
            <a:ext cx="6858000" cy="533400"/>
          </a:xfrm>
        </p:spPr>
        <p:txBody>
          <a:bodyPr/>
          <a:lstStyle/>
          <a:p>
            <a:r>
              <a:rPr lang="cs-CZ" sz="2000" kern="1200" dirty="0" smtClean="0">
                <a:solidFill>
                  <a:schemeClr val="tx2"/>
                </a:solidFill>
              </a:rPr>
              <a:t>Mgr. Zdenko Š Širka, </a:t>
            </a:r>
            <a:r>
              <a:rPr lang="cs-CZ" sz="2000" kern="1200" dirty="0" err="1" smtClean="0">
                <a:solidFill>
                  <a:schemeClr val="tx2"/>
                </a:solidFill>
              </a:rPr>
              <a:t>ThD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27827" y="4983269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400" dirty="0"/>
              <a:t>Teologická etika 2</a:t>
            </a:r>
            <a:br>
              <a:rPr lang="cs-CZ" sz="2400" dirty="0"/>
            </a:br>
            <a:r>
              <a:rPr lang="cs-CZ" sz="2400" dirty="0"/>
              <a:t>1.2.2016, Jabok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52400"/>
            <a:ext cx="9217024" cy="990600"/>
          </a:xfrm>
        </p:spPr>
        <p:txBody>
          <a:bodyPr>
            <a:normAutofit fontScale="90000"/>
          </a:bodyPr>
          <a:lstStyle/>
          <a:p>
            <a:r>
              <a:rPr lang="cs-CZ" dirty="0"/>
              <a:t>3. Obsah a smysl etických požadavků podle Bible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Bible sama vypovídá o úchylkách morální praxi</a:t>
            </a:r>
          </a:p>
          <a:p>
            <a:r>
              <a:rPr lang="cs-CZ" dirty="0" smtClean="0"/>
              <a:t>Morálka je křehká</a:t>
            </a:r>
          </a:p>
          <a:p>
            <a:r>
              <a:rPr lang="cs-CZ" dirty="0" smtClean="0"/>
              <a:t>Vnitřní rozdělenost člověka (Římanům 7):</a:t>
            </a:r>
          </a:p>
          <a:p>
            <a:pPr algn="just"/>
            <a:r>
              <a:rPr lang="cs-CZ" dirty="0" smtClean="0"/>
              <a:t>„</a:t>
            </a:r>
            <a:r>
              <a:rPr lang="cs-CZ" sz="2000" dirty="0" smtClean="0"/>
              <a:t>Nepoznávám se ve svých skutcích; vždyť nedělám to, co chci, nýbrž to, co nenávidím. </a:t>
            </a:r>
            <a:r>
              <a:rPr lang="cs-CZ" sz="2000" b="1" dirty="0" smtClean="0">
                <a:hlinkClick r:id="rId2" tooltip="16"/>
              </a:rPr>
              <a:t>16</a:t>
            </a:r>
            <a:r>
              <a:rPr lang="cs-CZ" sz="2000" dirty="0" smtClean="0"/>
              <a:t>Jestliže však to, co dělám, je proti mé vůli, pak souhlasím se zákonem a uznávám, že je dobrý. </a:t>
            </a:r>
            <a:r>
              <a:rPr lang="cs-CZ" sz="2000" b="1" dirty="0" smtClean="0">
                <a:hlinkClick r:id="rId2" tooltip="17"/>
              </a:rPr>
              <a:t>17</a:t>
            </a:r>
            <a:r>
              <a:rPr lang="cs-CZ" sz="2000" dirty="0" smtClean="0"/>
              <a:t>Pak to vlastně nejsem já, kdo jedná špatně, ale hřích, který je ve mně. </a:t>
            </a:r>
            <a:r>
              <a:rPr lang="cs-CZ" sz="2000" b="1" dirty="0" smtClean="0">
                <a:hlinkClick r:id="rId2" tooltip="18"/>
              </a:rPr>
              <a:t>18</a:t>
            </a:r>
            <a:r>
              <a:rPr lang="cs-CZ" sz="2000" dirty="0" smtClean="0"/>
              <a:t>Vím totiž, že ve mně, to jest v mé lidské přirozenosti, nepřebývá dobro. Chtít dobro, to dokážu, ale vykonat už ne. </a:t>
            </a:r>
            <a:r>
              <a:rPr lang="cs-CZ" sz="2000" b="1" dirty="0" smtClean="0">
                <a:hlinkClick r:id="rId2" tooltip="19"/>
              </a:rPr>
              <a:t>19</a:t>
            </a:r>
            <a:r>
              <a:rPr lang="cs-CZ" sz="2000" dirty="0" smtClean="0"/>
              <a:t>Vždyť nečiním dobro, které chci, nýbrž zlo, které nechci.“ </a:t>
            </a:r>
            <a:endParaRPr lang="cs-CZ" dirty="0" smtClean="0"/>
          </a:p>
          <a:p>
            <a:r>
              <a:rPr lang="cs-CZ" dirty="0" smtClean="0"/>
              <a:t>Rozštěpené svědomí vede k vyznání nemohoucnosti</a:t>
            </a:r>
          </a:p>
          <a:p>
            <a:r>
              <a:rPr lang="cs-CZ" dirty="0" smtClean="0"/>
              <a:t>Pod starou literou vs. v novém životě Ducha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4304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52400"/>
            <a:ext cx="9217024" cy="9906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3. Obsah a smysl etických požadavků podle Bible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219200"/>
            <a:ext cx="8892480" cy="4937760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hlinkClick r:id="rId2" tooltip="15"/>
              </a:rPr>
              <a:t>„15</a:t>
            </a:r>
            <a:r>
              <a:rPr lang="cs-CZ" sz="2400" dirty="0" smtClean="0"/>
              <a:t>Nepřijali jste přece Ducha otroctví, abyste opět propadli strachu, nýbrž přijali jste Ducha synovství, v němž voláme: </a:t>
            </a:r>
            <a:r>
              <a:rPr lang="cs-CZ" sz="2400" dirty="0" err="1" smtClean="0"/>
              <a:t>Abba</a:t>
            </a:r>
            <a:r>
              <a:rPr lang="cs-CZ" sz="2400" dirty="0" smtClean="0"/>
              <a:t>, Otče! </a:t>
            </a:r>
            <a:r>
              <a:rPr lang="cs-CZ" sz="2400" b="1" dirty="0" smtClean="0">
                <a:hlinkClick r:id="rId2" tooltip="16"/>
              </a:rPr>
              <a:t>16</a:t>
            </a:r>
            <a:r>
              <a:rPr lang="cs-CZ" sz="2400" dirty="0" smtClean="0"/>
              <a:t>Tak Boží Duch dosvědčuje našemu duchu, že jsme Boží děti. </a:t>
            </a:r>
            <a:r>
              <a:rPr lang="cs-CZ" sz="2400" b="1" dirty="0" smtClean="0">
                <a:hlinkClick r:id="rId2" tooltip="17"/>
              </a:rPr>
              <a:t>17</a:t>
            </a:r>
            <a:r>
              <a:rPr lang="cs-CZ" sz="2400" dirty="0" smtClean="0"/>
              <a:t>A jsme-li děti, tedy i dědicové – </a:t>
            </a:r>
            <a:r>
              <a:rPr lang="cs-CZ" sz="2400" dirty="0" err="1" smtClean="0"/>
              <a:t>dědicové</a:t>
            </a:r>
            <a:r>
              <a:rPr lang="cs-CZ" sz="2400" dirty="0" smtClean="0"/>
              <a:t> Boží, spoludědicové Kristovi; trpíme-li spolu s ním, budeme spolu s ním účastni Boží slávy.“ (</a:t>
            </a:r>
            <a:r>
              <a:rPr lang="cs-CZ" sz="2400" dirty="0" err="1" smtClean="0"/>
              <a:t>Řimanům</a:t>
            </a:r>
            <a:r>
              <a:rPr lang="cs-CZ" sz="2400" dirty="0" smtClean="0"/>
              <a:t> 8)</a:t>
            </a:r>
          </a:p>
          <a:p>
            <a:r>
              <a:rPr lang="cs-CZ" dirty="0" smtClean="0"/>
              <a:t>Boží smlouva ≠ sepsaný dokument</a:t>
            </a:r>
          </a:p>
          <a:p>
            <a:r>
              <a:rPr lang="cs-CZ" dirty="0" smtClean="0"/>
              <a:t>                     = vepsaná do srdcí (viz. Jer 31,31-34)</a:t>
            </a:r>
          </a:p>
          <a:p>
            <a:endParaRPr lang="cs-CZ" dirty="0" smtClean="0"/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Příklady špatných postojových vzorců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867328" cy="509012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Závist a žárlivost -</a:t>
            </a:r>
            <a:r>
              <a:rPr lang="cs-CZ" dirty="0" smtClean="0">
                <a:latin typeface="Times New Roman"/>
                <a:cs typeface="Times New Roman"/>
              </a:rPr>
              <a:t>&gt; </a:t>
            </a:r>
            <a:r>
              <a:rPr lang="cs-CZ" dirty="0" smtClean="0"/>
              <a:t>hybnou silou jednání, rozhodování, vražd</a:t>
            </a:r>
          </a:p>
          <a:p>
            <a:r>
              <a:rPr lang="cs-CZ" dirty="0" smtClean="0"/>
              <a:t>Žárlivost se často popírá a vytěsňuje; ničivé následky </a:t>
            </a:r>
          </a:p>
          <a:p>
            <a:r>
              <a:rPr lang="cs-CZ" dirty="0" smtClean="0"/>
              <a:t>„podzemní vody v hlubinách nevědomé psyché“</a:t>
            </a:r>
          </a:p>
          <a:p>
            <a:r>
              <a:rPr lang="cs-CZ" dirty="0" smtClean="0"/>
              <a:t> Žárlivost:</a:t>
            </a:r>
          </a:p>
          <a:p>
            <a:r>
              <a:rPr lang="cs-CZ" dirty="0" smtClean="0"/>
              <a:t>Strach z ponížení, úsilí o výhradní vlastnictví, podezíravost,to co se domnívá že vlastní cítí jako ohroženo; mocichtivost; druhý mu musí patřit, protože potřebuje jeho/její lásku. </a:t>
            </a:r>
            <a:endParaRPr lang="cs-CZ" dirty="0" smtClean="0"/>
          </a:p>
          <a:p>
            <a:r>
              <a:rPr lang="cs-CZ" dirty="0"/>
              <a:t>Závist:</a:t>
            </a:r>
          </a:p>
          <a:p>
            <a:r>
              <a:rPr lang="cs-CZ" dirty="0"/>
              <a:t>Člověk něco nemá a intenzívně si to </a:t>
            </a:r>
            <a:r>
              <a:rPr lang="cs-CZ" dirty="0" smtClean="0"/>
              <a:t>přeje / nepřeje to druhému</a:t>
            </a:r>
            <a:endParaRPr lang="cs-CZ" dirty="0"/>
          </a:p>
          <a:p>
            <a:r>
              <a:rPr lang="cs-CZ" dirty="0"/>
              <a:t>Chtít předmět, objekt, vlastnost, titul….</a:t>
            </a:r>
          </a:p>
          <a:p>
            <a:r>
              <a:rPr lang="cs-CZ" dirty="0"/>
              <a:t>Souvisí s nepřízní, nepřejícností, nevraživostí a </a:t>
            </a:r>
            <a:r>
              <a:rPr lang="cs-CZ" dirty="0" smtClean="0"/>
              <a:t>záští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826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Příklady špatných postojových vzorců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51621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„Jsou plni nepravosti, podlosti, lakoty, špatnosti, jsou sama závist, vražda, svar, lest, zlomyslnost, jsou donašeči...“ (</a:t>
            </a:r>
            <a:r>
              <a:rPr lang="cs-CZ" dirty="0" err="1" smtClean="0"/>
              <a:t>Řim</a:t>
            </a:r>
            <a:r>
              <a:rPr lang="cs-CZ" dirty="0" smtClean="0"/>
              <a:t> 1,29); </a:t>
            </a:r>
          </a:p>
          <a:p>
            <a:r>
              <a:rPr lang="cs-CZ" dirty="0" smtClean="0"/>
              <a:t>„modlářství, čarodějství, rozbroje, hádky, žárlivost, vášeň, podlost, rozpory, rozkoly, závist, opilství, nestřídmost a podobné věci. Řekl jsem už dříve a říkám znovu, že ti, </a:t>
            </a:r>
            <a:r>
              <a:rPr lang="cs-CZ" dirty="0" smtClean="0"/>
              <a:t>kteří </a:t>
            </a:r>
            <a:r>
              <a:rPr lang="cs-CZ" dirty="0" smtClean="0"/>
              <a:t>takové věci dělají, nebudou mít podíl na království </a:t>
            </a:r>
            <a:r>
              <a:rPr lang="cs-CZ" dirty="0" smtClean="0"/>
              <a:t>Božím“ </a:t>
            </a:r>
            <a:r>
              <a:rPr lang="cs-CZ" dirty="0" smtClean="0"/>
              <a:t>(Gal 5,20-21); „</a:t>
            </a:r>
          </a:p>
          <a:p>
            <a:r>
              <a:rPr lang="cs-CZ" dirty="0" smtClean="0"/>
              <a:t>Odhoďte tedy všechnu špatnost, každou lest, </a:t>
            </a:r>
            <a:r>
              <a:rPr lang="cs-CZ" dirty="0" smtClean="0"/>
              <a:t>přetvářku, závist, </a:t>
            </a:r>
            <a:r>
              <a:rPr lang="cs-CZ" dirty="0" smtClean="0"/>
              <a:t>jakékoliv pomlouváni“ (1 Petr 2,1); </a:t>
            </a:r>
          </a:p>
          <a:p>
            <a:r>
              <a:rPr lang="pl-PL" dirty="0" smtClean="0"/>
              <a:t>„Vždyť kde je zavist a svarlivost, tam je zmatek a kdejaka špatnost“ (List Jakubův 3,16)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Příklady špatných postojových vzorců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4937760"/>
          </a:xfrm>
        </p:spPr>
        <p:txBody>
          <a:bodyPr/>
          <a:lstStyle/>
          <a:p>
            <a:r>
              <a:rPr lang="cs-CZ" u="sng" dirty="0" smtClean="0"/>
              <a:t>Příběh A (Ráchel, Lea, </a:t>
            </a:r>
            <a:r>
              <a:rPr lang="cs-CZ" u="sng" dirty="0" err="1" smtClean="0"/>
              <a:t>Lában</a:t>
            </a:r>
            <a:r>
              <a:rPr lang="cs-CZ" u="sng" dirty="0" smtClean="0"/>
              <a:t> a Jákob)</a:t>
            </a:r>
          </a:p>
          <a:p>
            <a:r>
              <a:rPr lang="cs-CZ" dirty="0" smtClean="0"/>
              <a:t>„Když Ráchel viděla, že Jakobovi neporodila děti, záviděla (vzplála žárlivosti proti) své sestře a řekla Jakobovi: Dej mi děti, nebo zemřu!“ (Gen 30,1)</a:t>
            </a:r>
          </a:p>
          <a:p>
            <a:r>
              <a:rPr lang="cs-CZ" dirty="0" smtClean="0"/>
              <a:t>Rachel touží mít děti, které nemá,</a:t>
            </a:r>
          </a:p>
          <a:p>
            <a:r>
              <a:rPr lang="pl-PL" dirty="0" smtClean="0"/>
              <a:t>Současně ma ale obavu, že ztrati lasku Jakoba</a:t>
            </a:r>
          </a:p>
          <a:p>
            <a:r>
              <a:rPr lang="cs-CZ" dirty="0" smtClean="0"/>
              <a:t>narušené vnímaní reality: Lea nemohla za její neplodnost; pocit méněcennosti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Příklady špatných postojových vzorců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u="sng" dirty="0" smtClean="0"/>
              <a:t>Příběh B Josef a jeho bratři</a:t>
            </a:r>
            <a:r>
              <a:rPr lang="cs-CZ" dirty="0" smtClean="0"/>
              <a:t>:</a:t>
            </a:r>
          </a:p>
          <a:p>
            <a:r>
              <a:rPr lang="cs-CZ" dirty="0" smtClean="0"/>
              <a:t>Jákob </a:t>
            </a:r>
            <a:r>
              <a:rPr lang="it-IT" dirty="0" smtClean="0"/>
              <a:t>Josefa miloval vice než ostatni syny</a:t>
            </a:r>
            <a:endParaRPr lang="cs-CZ" dirty="0" smtClean="0"/>
          </a:p>
          <a:p>
            <a:r>
              <a:rPr lang="cs-CZ" dirty="0" smtClean="0"/>
              <a:t>Nenávist bratrů rostla, žárlili</a:t>
            </a:r>
          </a:p>
          <a:p>
            <a:endParaRPr lang="cs-CZ" u="sng" dirty="0" smtClean="0"/>
          </a:p>
          <a:p>
            <a:r>
              <a:rPr lang="cs-CZ" u="sng" dirty="0" smtClean="0"/>
              <a:t>Příběh C </a:t>
            </a:r>
            <a:r>
              <a:rPr lang="cs-CZ" u="sng" dirty="0" err="1" smtClean="0"/>
              <a:t>Abram</a:t>
            </a:r>
            <a:r>
              <a:rPr lang="cs-CZ" u="sng" dirty="0" smtClean="0"/>
              <a:t>, </a:t>
            </a:r>
            <a:r>
              <a:rPr lang="cs-CZ" u="sng" dirty="0" err="1" smtClean="0"/>
              <a:t>Hagar</a:t>
            </a:r>
            <a:r>
              <a:rPr lang="cs-CZ" u="sng" dirty="0" smtClean="0"/>
              <a:t> a Sára</a:t>
            </a:r>
          </a:p>
          <a:p>
            <a:r>
              <a:rPr lang="cs-CZ" dirty="0" smtClean="0"/>
              <a:t>Sára neplodná; počala </a:t>
            </a:r>
            <a:r>
              <a:rPr lang="cs-CZ" dirty="0" err="1" smtClean="0"/>
              <a:t>Hagar</a:t>
            </a:r>
            <a:endParaRPr lang="cs-CZ" dirty="0" smtClean="0"/>
          </a:p>
          <a:p>
            <a:r>
              <a:rPr lang="cs-CZ" dirty="0" smtClean="0"/>
              <a:t>Neplodnost = promarněný život</a:t>
            </a:r>
          </a:p>
          <a:p>
            <a:r>
              <a:rPr lang="cs-CZ" dirty="0" smtClean="0"/>
              <a:t>Sára pohrdá s ní, </a:t>
            </a:r>
            <a:r>
              <a:rPr lang="cs-CZ" dirty="0" err="1" smtClean="0"/>
              <a:t>Hagar</a:t>
            </a:r>
            <a:r>
              <a:rPr lang="cs-CZ" dirty="0" smtClean="0"/>
              <a:t> pak uprchla</a:t>
            </a:r>
          </a:p>
          <a:p>
            <a:r>
              <a:rPr lang="cs-CZ" dirty="0" smtClean="0"/>
              <a:t>Silná stránka druhého se stává hrozbou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Příklady špatných postojových vzorců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u="sng" dirty="0" smtClean="0"/>
              <a:t>Příběh D Náboženský představitelé a Ježíš</a:t>
            </a:r>
          </a:p>
          <a:p>
            <a:r>
              <a:rPr lang="cs-CZ" dirty="0" smtClean="0"/>
              <a:t>Ježíš byl ohrožením; ztráceli výlučné </a:t>
            </a:r>
            <a:r>
              <a:rPr lang="cs-CZ" dirty="0" smtClean="0"/>
              <a:t>postavení</a:t>
            </a:r>
          </a:p>
          <a:p>
            <a:r>
              <a:rPr lang="cs-CZ" dirty="0" smtClean="0"/>
              <a:t>Ježíš nemluvil náboženské fráze, nepřinesl morální systém</a:t>
            </a:r>
          </a:p>
          <a:p>
            <a:r>
              <a:rPr lang="cs-CZ" dirty="0" smtClean="0"/>
              <a:t>Ztělesňoval Boží přítomnost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Uzdravení z neřestí?</a:t>
            </a:r>
          </a:p>
          <a:p>
            <a:r>
              <a:rPr lang="cs-CZ" dirty="0" smtClean="0"/>
              <a:t>Posilování vědomí </a:t>
            </a:r>
            <a:r>
              <a:rPr lang="cs-CZ" dirty="0" smtClean="0"/>
              <a:t>vlastní hodnoty a důstojnosti</a:t>
            </a:r>
          </a:p>
          <a:p>
            <a:r>
              <a:rPr lang="cs-CZ" dirty="0" smtClean="0"/>
              <a:t>Nalezení svého určení</a:t>
            </a:r>
          </a:p>
          <a:p>
            <a:r>
              <a:rPr lang="cs-CZ" dirty="0" smtClean="0"/>
              <a:t>Modlitba (ústřední část kázaní na hoře</a:t>
            </a:r>
            <a:r>
              <a:rPr lang="cs-CZ" dirty="0" smtClean="0"/>
              <a:t>)</a:t>
            </a:r>
          </a:p>
          <a:p>
            <a:r>
              <a:rPr lang="cs-CZ" dirty="0" smtClean="0"/>
              <a:t>Výzva k obrácení!</a:t>
            </a:r>
            <a:endParaRPr lang="cs-CZ" dirty="0" smtClean="0"/>
          </a:p>
          <a:p>
            <a:r>
              <a:rPr lang="cs-CZ" dirty="0" smtClean="0"/>
              <a:t>Dobré postojové vzorce</a:t>
            </a:r>
          </a:p>
          <a:p>
            <a:endParaRPr lang="cs-CZ" dirty="0" smtClean="0"/>
          </a:p>
          <a:p>
            <a:endParaRPr lang="cs-CZ" u="sng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Změna smýšlení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5522168"/>
          </a:xfrm>
        </p:spPr>
        <p:txBody>
          <a:bodyPr>
            <a:normAutofit/>
          </a:bodyPr>
          <a:lstStyle/>
          <a:p>
            <a:r>
              <a:rPr lang="cs-CZ" dirty="0" smtClean="0"/>
              <a:t>Lukáš 15 Podobenství o ztraceném/</a:t>
            </a:r>
            <a:r>
              <a:rPr lang="cs-CZ" dirty="0" err="1" smtClean="0"/>
              <a:t>márnotratném</a:t>
            </a:r>
            <a:r>
              <a:rPr lang="cs-CZ" dirty="0" smtClean="0"/>
              <a:t> synovi:</a:t>
            </a:r>
          </a:p>
          <a:p>
            <a:r>
              <a:rPr lang="cs-CZ" dirty="0" smtClean="0"/>
              <a:t>Otec…..</a:t>
            </a:r>
          </a:p>
          <a:p>
            <a:r>
              <a:rPr lang="cs-CZ" dirty="0" smtClean="0"/>
              <a:t>Mladší syn…..</a:t>
            </a:r>
          </a:p>
          <a:p>
            <a:r>
              <a:rPr lang="cs-CZ" dirty="0" smtClean="0"/>
              <a:t>Starší syn…..</a:t>
            </a:r>
          </a:p>
          <a:p>
            <a:r>
              <a:rPr lang="cs-CZ" dirty="0" smtClean="0"/>
              <a:t>Hříšnici = mladší / fari</a:t>
            </a:r>
            <a:r>
              <a:rPr lang="cs-CZ" dirty="0" smtClean="0"/>
              <a:t>zejové = starší syn</a:t>
            </a:r>
          </a:p>
          <a:p>
            <a:r>
              <a:rPr lang="cs-CZ" dirty="0" smtClean="0"/>
              <a:t>Proč syn odjel?</a:t>
            </a:r>
          </a:p>
          <a:p>
            <a:r>
              <a:rPr lang="cs-CZ" dirty="0" smtClean="0"/>
              <a:t>Jak dopadl? Proč?</a:t>
            </a:r>
          </a:p>
          <a:p>
            <a:r>
              <a:rPr lang="cs-CZ" dirty="0" smtClean="0"/>
              <a:t>Došlo mu. Co? Pokání.</a:t>
            </a:r>
          </a:p>
          <a:p>
            <a:r>
              <a:rPr lang="cs-CZ" dirty="0" smtClean="0"/>
              <a:t>O čem svědčí otcova reakce?</a:t>
            </a:r>
          </a:p>
          <a:p>
            <a:r>
              <a:rPr lang="cs-CZ" dirty="0" smtClean="0"/>
              <a:t>„Byl mrtev a zase žije, byl ztracen a je nalezen.“ ?!</a:t>
            </a:r>
          </a:p>
          <a:p>
            <a:r>
              <a:rPr lang="cs-CZ" dirty="0" smtClean="0"/>
              <a:t>Mladší syn našel cestu ze smrti do života -› vzkříšený život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Změna smýšlení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4937760"/>
          </a:xfrm>
        </p:spPr>
        <p:txBody>
          <a:bodyPr/>
          <a:lstStyle/>
          <a:p>
            <a:r>
              <a:rPr lang="cs-CZ" dirty="0" smtClean="0"/>
              <a:t>Starší syn: </a:t>
            </a:r>
          </a:p>
          <a:p>
            <a:r>
              <a:rPr lang="cs-CZ" dirty="0" smtClean="0"/>
              <a:t>pojetí otce je rigorózní </a:t>
            </a:r>
          </a:p>
          <a:p>
            <a:r>
              <a:rPr lang="cs-CZ" dirty="0" smtClean="0"/>
              <a:t>Jeho morálka má hranice</a:t>
            </a:r>
          </a:p>
          <a:p>
            <a:r>
              <a:rPr lang="cs-CZ" dirty="0" err="1" smtClean="0"/>
              <a:t>Legalistická</a:t>
            </a:r>
            <a:r>
              <a:rPr lang="cs-CZ" dirty="0" smtClean="0"/>
              <a:t> morálka / morálka poslušnosti, fixace na autority</a:t>
            </a:r>
          </a:p>
          <a:p>
            <a:endParaRPr lang="cs-CZ" dirty="0"/>
          </a:p>
          <a:p>
            <a:r>
              <a:rPr lang="cs-CZ" dirty="0" smtClean="0"/>
              <a:t>Boží láska se nabízí každému / hříšnici mohou žít jen z Boží milosti a odpouštění / nemohou požadovat </a:t>
            </a:r>
            <a:r>
              <a:rPr lang="cs-CZ" dirty="0"/>
              <a:t>ž</a:t>
            </a:r>
            <a:r>
              <a:rPr lang="cs-CZ" dirty="0" smtClean="0"/>
              <a:t>ádná </a:t>
            </a:r>
            <a:r>
              <a:rPr lang="cs-CZ" dirty="0"/>
              <a:t>p</a:t>
            </a:r>
            <a:r>
              <a:rPr lang="cs-CZ" dirty="0" smtClean="0"/>
              <a:t>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449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Změna smýšlení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5234136"/>
          </a:xfrm>
        </p:spPr>
        <p:txBody>
          <a:bodyPr>
            <a:normAutofit lnSpcReduction="10000"/>
          </a:bodyPr>
          <a:lstStyle/>
          <a:p>
            <a:r>
              <a:rPr lang="cs-CZ" u="sng" dirty="0" smtClean="0"/>
              <a:t>Encyklika o Božím milosrdenství </a:t>
            </a:r>
            <a:r>
              <a:rPr lang="cs-CZ" dirty="0" smtClean="0"/>
              <a:t>(1980):</a:t>
            </a:r>
          </a:p>
          <a:p>
            <a:r>
              <a:rPr lang="pl-PL" dirty="0"/>
              <a:t>marnotratny či ztraceny syn </a:t>
            </a:r>
            <a:r>
              <a:rPr lang="pl-PL" dirty="0" smtClean="0"/>
              <a:t>ma </a:t>
            </a:r>
            <a:r>
              <a:rPr lang="cs-CZ" dirty="0" smtClean="0"/>
              <a:t>jako </a:t>
            </a:r>
            <a:r>
              <a:rPr lang="cs-CZ" dirty="0"/>
              <a:t>syn svou důstojnost v domě </a:t>
            </a:r>
            <a:r>
              <a:rPr lang="cs-CZ" dirty="0" smtClean="0"/>
              <a:t>svého otce</a:t>
            </a:r>
          </a:p>
          <a:p>
            <a:r>
              <a:rPr lang="cs-CZ" dirty="0"/>
              <a:t>osud </a:t>
            </a:r>
            <a:r>
              <a:rPr lang="cs-CZ" dirty="0" smtClean="0"/>
              <a:t>porušené </a:t>
            </a:r>
            <a:r>
              <a:rPr lang="cs-CZ" dirty="0"/>
              <a:t>důstojnosti a vědomi </a:t>
            </a:r>
            <a:r>
              <a:rPr lang="cs-CZ" dirty="0" smtClean="0"/>
              <a:t>promrhaného synovství</a:t>
            </a:r>
          </a:p>
          <a:p>
            <a:r>
              <a:rPr lang="cs-CZ" dirty="0"/>
              <a:t>Jeho </a:t>
            </a:r>
            <a:r>
              <a:rPr lang="cs-CZ" dirty="0" smtClean="0"/>
              <a:t>jednaní nebylo </a:t>
            </a:r>
            <a:r>
              <a:rPr lang="cs-CZ" dirty="0"/>
              <a:t>otci </a:t>
            </a:r>
            <a:r>
              <a:rPr lang="cs-CZ" dirty="0" smtClean="0"/>
              <a:t>lhostejné</a:t>
            </a:r>
          </a:p>
          <a:p>
            <a:r>
              <a:rPr lang="cs-CZ" dirty="0"/>
              <a:t>jejich vztah </a:t>
            </a:r>
            <a:r>
              <a:rPr lang="cs-CZ" dirty="0" smtClean="0"/>
              <a:t>tím </a:t>
            </a:r>
            <a:r>
              <a:rPr lang="cs-CZ" dirty="0"/>
              <a:t>nebyl odstraněn, ani </a:t>
            </a:r>
            <a:r>
              <a:rPr lang="cs-CZ" dirty="0" smtClean="0"/>
              <a:t>jednáním zrušen</a:t>
            </a:r>
          </a:p>
          <a:p>
            <a:r>
              <a:rPr lang="cs-CZ" dirty="0"/>
              <a:t>Otec si </a:t>
            </a:r>
            <a:r>
              <a:rPr lang="cs-CZ" dirty="0" smtClean="0"/>
              <a:t>uvědomuje</a:t>
            </a:r>
            <a:r>
              <a:rPr lang="cs-CZ" dirty="0"/>
              <a:t>, že bylo </a:t>
            </a:r>
            <a:r>
              <a:rPr lang="cs-CZ" dirty="0" smtClean="0"/>
              <a:t>zachráněno </a:t>
            </a:r>
            <a:r>
              <a:rPr lang="cs-CZ" dirty="0"/>
              <a:t>a v </a:t>
            </a:r>
            <a:r>
              <a:rPr lang="cs-CZ" dirty="0" smtClean="0"/>
              <a:t>určitém smyslu </a:t>
            </a:r>
            <a:r>
              <a:rPr lang="cs-CZ" dirty="0" err="1"/>
              <a:t>znovunalezeno</a:t>
            </a:r>
            <a:r>
              <a:rPr lang="cs-CZ" dirty="0"/>
              <a:t> </a:t>
            </a:r>
            <a:r>
              <a:rPr lang="cs-CZ" dirty="0" smtClean="0"/>
              <a:t>lidství ztraceného </a:t>
            </a:r>
            <a:r>
              <a:rPr lang="cs-CZ" dirty="0"/>
              <a:t>syna. </a:t>
            </a:r>
            <a:endParaRPr lang="cs-CZ" dirty="0" smtClean="0"/>
          </a:p>
          <a:p>
            <a:r>
              <a:rPr lang="cs-CZ" dirty="0" smtClean="0"/>
              <a:t>Hlavni </a:t>
            </a:r>
            <a:r>
              <a:rPr lang="cs-CZ" dirty="0"/>
              <a:t>roli v otcově věrnosti sobě </a:t>
            </a:r>
            <a:r>
              <a:rPr lang="cs-CZ" dirty="0" smtClean="0"/>
              <a:t>samému </a:t>
            </a:r>
            <a:r>
              <a:rPr lang="cs-CZ" dirty="0"/>
              <a:t>hraje důstojnost a </a:t>
            </a:r>
            <a:r>
              <a:rPr lang="cs-CZ" dirty="0" smtClean="0"/>
              <a:t>lidství marnotratného </a:t>
            </a:r>
            <a:r>
              <a:rPr lang="cs-CZ" dirty="0"/>
              <a:t>syna. On pečuje o důstojnost </a:t>
            </a:r>
            <a:r>
              <a:rPr lang="cs-CZ" dirty="0" smtClean="0"/>
              <a:t>svého </a:t>
            </a:r>
            <a:r>
              <a:rPr lang="cs-CZ" dirty="0"/>
              <a:t>syna. V kořenu je </a:t>
            </a:r>
            <a:r>
              <a:rPr lang="cs-CZ" dirty="0" smtClean="0"/>
              <a:t>laská, jež </a:t>
            </a:r>
            <a:r>
              <a:rPr lang="cs-CZ" dirty="0"/>
              <a:t>je schopna se </a:t>
            </a:r>
            <a:r>
              <a:rPr lang="cs-CZ" dirty="0" smtClean="0"/>
              <a:t>sklánět </a:t>
            </a:r>
            <a:r>
              <a:rPr lang="cs-CZ" dirty="0"/>
              <a:t>ke </a:t>
            </a:r>
            <a:r>
              <a:rPr lang="cs-CZ" dirty="0" smtClean="0"/>
              <a:t>každému ztracenému </a:t>
            </a:r>
            <a:r>
              <a:rPr lang="cs-CZ" dirty="0"/>
              <a:t>člověku, ke </a:t>
            </a:r>
            <a:r>
              <a:rPr lang="cs-CZ" dirty="0" smtClean="0"/>
              <a:t>každé lidské bídě, zejména </a:t>
            </a:r>
            <a:r>
              <a:rPr lang="cs-CZ" dirty="0"/>
              <a:t>k </a:t>
            </a:r>
            <a:r>
              <a:rPr lang="cs-CZ" dirty="0" smtClean="0"/>
              <a:t>té morální.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5169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struktura: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1. Přínos biblického myšlení pro etiku</a:t>
            </a:r>
          </a:p>
          <a:p>
            <a:r>
              <a:rPr lang="cs-CZ" dirty="0" smtClean="0"/>
              <a:t>2. Znetvoření morálky podle Bible</a:t>
            </a:r>
          </a:p>
          <a:p>
            <a:r>
              <a:rPr lang="cs-CZ" dirty="0" smtClean="0"/>
              <a:t>3. Obsah etických požadavků podle Bible</a:t>
            </a:r>
          </a:p>
          <a:p>
            <a:r>
              <a:rPr lang="cs-CZ" dirty="0" smtClean="0"/>
              <a:t>4. Špatné postojové vzorce</a:t>
            </a:r>
          </a:p>
          <a:p>
            <a:r>
              <a:rPr lang="cs-CZ" dirty="0" smtClean="0"/>
              <a:t>5. Změna smýšlení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1415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Změna smýšlení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4937760"/>
          </a:xfrm>
        </p:spPr>
        <p:txBody>
          <a:bodyPr/>
          <a:lstStyle/>
          <a:p>
            <a:r>
              <a:rPr lang="cs-CZ" dirty="0" smtClean="0"/>
              <a:t>Smysl podobenství:  důraz na obrácení</a:t>
            </a:r>
          </a:p>
          <a:p>
            <a:r>
              <a:rPr lang="cs-CZ" dirty="0" smtClean="0"/>
              <a:t>kromě </a:t>
            </a:r>
            <a:r>
              <a:rPr lang="cs-CZ" dirty="0"/>
              <a:t>změny smyšleni a </a:t>
            </a:r>
            <a:r>
              <a:rPr lang="cs-CZ" dirty="0" smtClean="0"/>
              <a:t>jednaní i společenské důsledky</a:t>
            </a:r>
          </a:p>
          <a:p>
            <a:r>
              <a:rPr lang="cs-CZ" dirty="0" smtClean="0"/>
              <a:t>Obrácení: změny v jednání, chtění i vidění</a:t>
            </a:r>
          </a:p>
          <a:p>
            <a:r>
              <a:rPr lang="cs-CZ" sz="2400" dirty="0"/>
              <a:t>„že když byl </a:t>
            </a:r>
            <a:r>
              <a:rPr lang="cs-CZ" sz="2400" dirty="0" smtClean="0"/>
              <a:t>vyrván hříchu, </a:t>
            </a:r>
            <a:r>
              <a:rPr lang="cs-CZ" sz="2400" dirty="0"/>
              <a:t>je </a:t>
            </a:r>
            <a:r>
              <a:rPr lang="cs-CZ" sz="2400" dirty="0" smtClean="0"/>
              <a:t>uváděn do tajemství </a:t>
            </a:r>
            <a:r>
              <a:rPr lang="cs-CZ" sz="2400" dirty="0"/>
              <a:t>Boži </a:t>
            </a:r>
            <a:r>
              <a:rPr lang="cs-CZ" sz="2400" dirty="0" smtClean="0"/>
              <a:t>lásky </a:t>
            </a:r>
            <a:r>
              <a:rPr lang="cs-CZ" sz="2400" dirty="0"/>
              <a:t>a že Bůh ho </a:t>
            </a:r>
            <a:r>
              <a:rPr lang="cs-CZ" sz="2400" dirty="0" smtClean="0"/>
              <a:t>volá, </a:t>
            </a:r>
            <a:r>
              <a:rPr lang="cs-CZ" sz="2400" dirty="0"/>
              <a:t>aby se s nim osobně spojil v Kristu. </a:t>
            </a:r>
            <a:r>
              <a:rPr lang="cs-CZ" sz="2400" dirty="0" smtClean="0"/>
              <a:t>Neboť působením </a:t>
            </a:r>
            <a:r>
              <a:rPr lang="cs-CZ" sz="2400" dirty="0"/>
              <a:t>Boži milosti nastupuje nově obraceny duchovni cestu, na </a:t>
            </a:r>
            <a:r>
              <a:rPr lang="cs-CZ" sz="2400" dirty="0" smtClean="0"/>
              <a:t>které </a:t>
            </a:r>
            <a:r>
              <a:rPr lang="cs-CZ" sz="2400" dirty="0"/>
              <a:t>se </a:t>
            </a:r>
            <a:r>
              <a:rPr lang="cs-CZ" sz="2400" dirty="0" smtClean="0"/>
              <a:t>vírou již účastni tajemství </a:t>
            </a:r>
            <a:r>
              <a:rPr lang="cs-CZ" sz="2400" dirty="0"/>
              <a:t>smrti a </a:t>
            </a:r>
            <a:r>
              <a:rPr lang="cs-CZ" sz="2400" dirty="0" smtClean="0"/>
              <a:t>vzkříšení </a:t>
            </a:r>
            <a:r>
              <a:rPr lang="cs-CZ" sz="2400" dirty="0"/>
              <a:t>a </a:t>
            </a:r>
            <a:r>
              <a:rPr lang="cs-CZ" sz="2400" dirty="0" smtClean="0"/>
              <a:t>přechází </a:t>
            </a:r>
            <a:r>
              <a:rPr lang="cs-CZ" sz="2400" dirty="0"/>
              <a:t>od </a:t>
            </a:r>
            <a:r>
              <a:rPr lang="cs-CZ" sz="2400" dirty="0" smtClean="0"/>
              <a:t>starého </a:t>
            </a:r>
            <a:r>
              <a:rPr lang="cs-CZ" sz="2400" dirty="0"/>
              <a:t>člověka k člověku </a:t>
            </a:r>
            <a:r>
              <a:rPr lang="cs-CZ" sz="2400" dirty="0" smtClean="0"/>
              <a:t>novému </a:t>
            </a:r>
            <a:r>
              <a:rPr lang="cs-CZ" sz="2400" dirty="0"/>
              <a:t>(...) Tento přechod s sebou nese </a:t>
            </a:r>
            <a:r>
              <a:rPr lang="cs-CZ" sz="2400" dirty="0" smtClean="0"/>
              <a:t>pokračující </a:t>
            </a:r>
            <a:r>
              <a:rPr lang="cs-CZ" sz="2400" dirty="0"/>
              <a:t>změnu smyšleni i </a:t>
            </a:r>
            <a:r>
              <a:rPr lang="cs-CZ" sz="2400" dirty="0" smtClean="0"/>
              <a:t>chovaní; má se </a:t>
            </a:r>
            <a:r>
              <a:rPr lang="cs-CZ" sz="2400" dirty="0"/>
              <a:t>navenek projevit </a:t>
            </a:r>
            <a:r>
              <a:rPr lang="cs-CZ" sz="2400" dirty="0" smtClean="0"/>
              <a:t>společenskými </a:t>
            </a:r>
            <a:r>
              <a:rPr lang="cs-CZ" sz="2400" dirty="0"/>
              <a:t>důsledky</a:t>
            </a:r>
            <a:r>
              <a:rPr lang="cs-CZ" sz="2400" dirty="0" smtClean="0"/>
              <a:t>...“ (II Vatikán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0233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Změna smýšlení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Obrácení – </a:t>
            </a:r>
            <a:r>
              <a:rPr lang="cs-CZ" i="1" dirty="0" err="1" smtClean="0"/>
              <a:t>metanoia</a:t>
            </a:r>
            <a:r>
              <a:rPr lang="cs-CZ" dirty="0" smtClean="0"/>
              <a:t>:</a:t>
            </a:r>
          </a:p>
          <a:p>
            <a:r>
              <a:rPr lang="cs-CZ" dirty="0"/>
              <a:t>působeni, v němž se nitro člověka </a:t>
            </a:r>
            <a:r>
              <a:rPr lang="cs-CZ" dirty="0" smtClean="0"/>
              <a:t>doslova převrátí </a:t>
            </a:r>
            <a:r>
              <a:rPr lang="cs-CZ" dirty="0"/>
              <a:t>a obrati k </a:t>
            </a:r>
            <a:r>
              <a:rPr lang="cs-CZ" dirty="0" smtClean="0"/>
              <a:t>Bohu</a:t>
            </a:r>
          </a:p>
          <a:p>
            <a:r>
              <a:rPr lang="cs-CZ" dirty="0" smtClean="0"/>
              <a:t>Prvek lítosti (pokání)</a:t>
            </a:r>
          </a:p>
          <a:p>
            <a:r>
              <a:rPr lang="cs-CZ" dirty="0" smtClean="0"/>
              <a:t>Antropologicky: Člověk má </a:t>
            </a:r>
            <a:r>
              <a:rPr lang="cs-CZ" dirty="0"/>
              <a:t>při vši </a:t>
            </a:r>
            <a:r>
              <a:rPr lang="cs-CZ" dirty="0" smtClean="0"/>
              <a:t>své </a:t>
            </a:r>
            <a:r>
              <a:rPr lang="cs-CZ" dirty="0"/>
              <a:t>omylnosti a schopnosti chybovat a proviňovat se možnost </a:t>
            </a:r>
            <a:r>
              <a:rPr lang="cs-CZ" dirty="0" smtClean="0"/>
              <a:t>sebe korektury</a:t>
            </a:r>
          </a:p>
          <a:p>
            <a:r>
              <a:rPr lang="cs-CZ" dirty="0" smtClean="0"/>
              <a:t>Teologicky: připomíná </a:t>
            </a:r>
            <a:r>
              <a:rPr lang="cs-CZ" dirty="0"/>
              <a:t>zkušenost, že se lide </a:t>
            </a:r>
            <a:r>
              <a:rPr lang="cs-CZ" dirty="0" smtClean="0"/>
              <a:t>stále </a:t>
            </a:r>
            <a:r>
              <a:rPr lang="cs-CZ" dirty="0"/>
              <a:t>znovu </a:t>
            </a:r>
            <a:r>
              <a:rPr lang="cs-CZ" dirty="0" smtClean="0"/>
              <a:t>proviňuji a </a:t>
            </a:r>
            <a:r>
              <a:rPr lang="cs-CZ" dirty="0"/>
              <a:t>člověk je i přes veškerou svou snahu </a:t>
            </a:r>
            <a:r>
              <a:rPr lang="cs-CZ" dirty="0" smtClean="0"/>
              <a:t>odkázán </a:t>
            </a:r>
            <a:r>
              <a:rPr lang="cs-CZ" dirty="0"/>
              <a:t>na </a:t>
            </a:r>
            <a:r>
              <a:rPr lang="cs-CZ" dirty="0" smtClean="0"/>
              <a:t>odpuštění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60795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Změna smýšlení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Aspekty konceptu obrácení: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Identifikace s hříšníky a otevření se dialogu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Uvolnění a vyjití ze stávajícího stavu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Uvědomení si smyslu života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Akt rozhodnutí sebe-uskutečňováním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Vázáno na existenci Krista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Obrácení vede k radosti z nového života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Obrácení se týká celého života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Sociální rozměr je důležitý</a:t>
            </a:r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56354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Případné otázky, konzultace, dodatečné informace na </a:t>
            </a:r>
            <a:r>
              <a:rPr lang="cs-CZ" dirty="0" smtClean="0">
                <a:hlinkClick r:id="rId3"/>
              </a:rPr>
              <a:t>sirka@jabok.cz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770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1. Přínos biblického myšlení pro </a:t>
            </a:r>
            <a:r>
              <a:rPr lang="cs-CZ" dirty="0" smtClean="0"/>
              <a:t>etiku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Specifikum etiky: hodnotový soud se liší od popisu jevů</a:t>
            </a:r>
          </a:p>
          <a:p>
            <a:r>
              <a:rPr lang="cs-CZ" dirty="0" smtClean="0"/>
              <a:t>Hodnotový soud </a:t>
            </a:r>
            <a:r>
              <a:rPr lang="cs-CZ" dirty="0" smtClean="0">
                <a:sym typeface="Symbol" panose="05050102010706020507" pitchFamily="18" charset="2"/>
              </a:rPr>
              <a:t>› osobní volba </a:t>
            </a:r>
          </a:p>
          <a:p>
            <a:pPr marL="0" indent="0">
              <a:buNone/>
            </a:pPr>
            <a:r>
              <a:rPr lang="cs-CZ" dirty="0" smtClean="0">
                <a:sym typeface="Symbol" panose="05050102010706020507" pitchFamily="18" charset="2"/>
              </a:rPr>
              <a:t>         </a:t>
            </a:r>
            <a:r>
              <a:rPr lang="cs-CZ" dirty="0">
                <a:sym typeface="Symbol" panose="05050102010706020507" pitchFamily="18" charset="2"/>
              </a:rPr>
              <a:t>› </a:t>
            </a:r>
            <a:r>
              <a:rPr lang="cs-CZ" dirty="0" smtClean="0">
                <a:sym typeface="Symbol" panose="05050102010706020507" pitchFamily="18" charset="2"/>
              </a:rPr>
              <a:t>zkušenost, výchova, etnická skupina, náboženství ….</a:t>
            </a:r>
          </a:p>
          <a:p>
            <a:r>
              <a:rPr lang="cs-CZ" dirty="0" smtClean="0"/>
              <a:t>Důležitost uvědomění si vlastní podmíněnosti</a:t>
            </a:r>
          </a:p>
          <a:p>
            <a:r>
              <a:rPr lang="cs-CZ" dirty="0" smtClean="0"/>
              <a:t>Základní </a:t>
            </a:r>
            <a:r>
              <a:rPr lang="cs-CZ" dirty="0" smtClean="0"/>
              <a:t>zdroje hodnot: </a:t>
            </a:r>
            <a:r>
              <a:rPr lang="cs-CZ" dirty="0" smtClean="0"/>
              <a:t>filozofický a náboženský</a:t>
            </a:r>
          </a:p>
          <a:p>
            <a:r>
              <a:rPr lang="cs-CZ" dirty="0" smtClean="0"/>
              <a:t>Biblické myšlení obohacuje mravní uvažování a jednání</a:t>
            </a:r>
          </a:p>
          <a:p>
            <a:r>
              <a:rPr lang="cs-CZ" dirty="0" smtClean="0"/>
              <a:t>Vliv nelze přecenit</a:t>
            </a:r>
          </a:p>
          <a:p>
            <a:r>
              <a:rPr lang="cs-CZ" dirty="0" smtClean="0"/>
              <a:t>Biblické myšlení = jak SZ a NZ sdílejí své chápání světa, člověka, Boha</a:t>
            </a:r>
          </a:p>
          <a:p>
            <a:r>
              <a:rPr lang="cs-CZ" dirty="0" smtClean="0"/>
              <a:t>Úkol = najít specifičnost tohoto </a:t>
            </a:r>
            <a:r>
              <a:rPr lang="cs-CZ" dirty="0" smtClean="0"/>
              <a:t>myšlení (mravnost se odvíjí od vztahu s Bohem)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32922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Znetvoření morálky podle Bible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Paradoxní rozprava Bibli</a:t>
            </a:r>
          </a:p>
          <a:p>
            <a:r>
              <a:rPr lang="cs-CZ" dirty="0" smtClean="0"/>
              <a:t>a) zdůrazňuje důležitost patřit k národu/církvi/morální praxe</a:t>
            </a:r>
          </a:p>
          <a:p>
            <a:r>
              <a:rPr lang="cs-CZ" dirty="0" smtClean="0"/>
              <a:t>b) obžaloba </a:t>
            </a:r>
            <a:r>
              <a:rPr lang="cs-CZ" dirty="0" smtClean="0"/>
              <a:t>morálky znetvořené hříchem </a:t>
            </a:r>
            <a:r>
              <a:rPr lang="cs-CZ" dirty="0" smtClean="0"/>
              <a:t>a </a:t>
            </a:r>
            <a:r>
              <a:rPr lang="cs-CZ" dirty="0" smtClean="0"/>
              <a:t>její znetvoření</a:t>
            </a:r>
            <a:endParaRPr lang="cs-CZ" dirty="0" smtClean="0"/>
          </a:p>
          <a:p>
            <a:endParaRPr lang="cs-CZ" dirty="0"/>
          </a:p>
          <a:p>
            <a:r>
              <a:rPr lang="cs-CZ" u="sng" dirty="0" smtClean="0"/>
              <a:t>1. příběh </a:t>
            </a:r>
            <a:r>
              <a:rPr lang="cs-CZ" dirty="0" smtClean="0"/>
              <a:t>(Genesis </a:t>
            </a:r>
            <a:r>
              <a:rPr lang="cs-CZ" dirty="0" smtClean="0"/>
              <a:t>2 a 3</a:t>
            </a:r>
            <a:r>
              <a:rPr lang="cs-CZ" dirty="0" smtClean="0"/>
              <a:t>)</a:t>
            </a:r>
          </a:p>
          <a:p>
            <a:r>
              <a:rPr lang="cs-CZ" dirty="0" smtClean="0"/>
              <a:t>Smysl zákazu: stanovit hranici mezi Bohem a člověkem a umožnit jejich správný vztah</a:t>
            </a:r>
          </a:p>
          <a:p>
            <a:r>
              <a:rPr lang="cs-CZ" dirty="0" smtClean="0"/>
              <a:t>Pokušení – zákaz je omezením svobody člověka</a:t>
            </a:r>
          </a:p>
          <a:p>
            <a:r>
              <a:rPr lang="cs-CZ" dirty="0" smtClean="0"/>
              <a:t>Rozdíl se stává znakem toho </a:t>
            </a:r>
            <a:r>
              <a:rPr lang="cs-CZ" dirty="0"/>
              <a:t>č</a:t>
            </a:r>
            <a:r>
              <a:rPr lang="cs-CZ" dirty="0" smtClean="0"/>
              <a:t>eho se musím zmocnit a zapomíná na dary / člověk nerespektuje odlišnost, vnímá ji jako potlačující </a:t>
            </a:r>
            <a:r>
              <a:rPr lang="cs-CZ" dirty="0" smtClean="0"/>
              <a:t>moc / pýcha, soběstačnost</a:t>
            </a:r>
            <a:endParaRPr lang="cs-CZ" dirty="0"/>
          </a:p>
          <a:p>
            <a:r>
              <a:rPr lang="cs-CZ" dirty="0" smtClean="0"/>
              <a:t>Morálka je redukována na povinnost vnucovanou zvnějšku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932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Znetvoření morálky podle Bible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219200"/>
            <a:ext cx="9036496" cy="5378152"/>
          </a:xfrm>
        </p:spPr>
        <p:txBody>
          <a:bodyPr>
            <a:normAutofit/>
          </a:bodyPr>
          <a:lstStyle/>
          <a:p>
            <a:r>
              <a:rPr lang="cs-CZ" u="sng" dirty="0" smtClean="0"/>
              <a:t>2. příběh </a:t>
            </a:r>
            <a:r>
              <a:rPr lang="cs-CZ" dirty="0" smtClean="0"/>
              <a:t>(Genesis 4) Kain a Ábel</a:t>
            </a:r>
          </a:p>
          <a:p>
            <a:r>
              <a:rPr lang="cs-CZ" dirty="0" smtClean="0"/>
              <a:t>Odlišnost </a:t>
            </a:r>
            <a:r>
              <a:rPr lang="cs-CZ" dirty="0">
                <a:sym typeface="Symbol" panose="05050102010706020507" pitchFamily="18" charset="2"/>
              </a:rPr>
              <a:t>› </a:t>
            </a:r>
            <a:r>
              <a:rPr lang="cs-CZ" dirty="0">
                <a:sym typeface="Symbol" panose="05050102010706020507" pitchFamily="18" charset="2"/>
              </a:rPr>
              <a:t>rivalství </a:t>
            </a:r>
            <a:r>
              <a:rPr lang="cs-CZ" dirty="0" smtClean="0">
                <a:sym typeface="Symbol" panose="05050102010706020507" pitchFamily="18" charset="2"/>
              </a:rPr>
              <a:t>› vražda</a:t>
            </a:r>
            <a:endParaRPr lang="cs-CZ" dirty="0" smtClean="0">
              <a:sym typeface="Symbol" panose="05050102010706020507" pitchFamily="18" charset="2"/>
            </a:endParaRPr>
          </a:p>
          <a:p>
            <a:r>
              <a:rPr lang="cs-CZ" dirty="0" smtClean="0">
                <a:sym typeface="Symbol" panose="05050102010706020507" pitchFamily="18" charset="2"/>
              </a:rPr>
              <a:t>Nesnesitelná odlišnost vede k zpochybnění jistoty</a:t>
            </a:r>
          </a:p>
          <a:p>
            <a:r>
              <a:rPr lang="cs-CZ" dirty="0" smtClean="0">
                <a:sym typeface="Symbol" panose="05050102010706020507" pitchFamily="18" charset="2"/>
              </a:rPr>
              <a:t>Legalismus jako znetvoření morálky; předstírat úctu k textu aby skryl odmítaní záměru </a:t>
            </a:r>
            <a:r>
              <a:rPr lang="cs-CZ" dirty="0" smtClean="0">
                <a:sym typeface="Symbol" panose="05050102010706020507" pitchFamily="18" charset="2"/>
              </a:rPr>
              <a:t>textu: poskytnout místo druhému</a:t>
            </a:r>
            <a:endParaRPr lang="cs-CZ" dirty="0" smtClean="0">
              <a:sym typeface="Symbol" panose="05050102010706020507" pitchFamily="18" charset="2"/>
            </a:endParaRPr>
          </a:p>
          <a:p>
            <a:r>
              <a:rPr lang="cs-CZ" dirty="0" smtClean="0">
                <a:sym typeface="Symbol" panose="05050102010706020507" pitchFamily="18" charset="2"/>
              </a:rPr>
              <a:t>Znetvořená morálka neslouží druhému, ale hýčká </a:t>
            </a:r>
            <a:r>
              <a:rPr lang="cs-CZ" dirty="0" smtClean="0">
                <a:sym typeface="Symbol" panose="05050102010706020507" pitchFamily="18" charset="2"/>
              </a:rPr>
              <a:t>naše svědomí</a:t>
            </a:r>
            <a:endParaRPr lang="cs-CZ" dirty="0" smtClean="0">
              <a:sym typeface="Symbol" panose="05050102010706020507" pitchFamily="18" charset="2"/>
            </a:endParaRPr>
          </a:p>
          <a:p>
            <a:r>
              <a:rPr lang="cs-CZ" u="sng" dirty="0" smtClean="0">
                <a:sym typeface="Symbol" panose="05050102010706020507" pitchFamily="18" charset="2"/>
              </a:rPr>
              <a:t>3. příběh </a:t>
            </a:r>
            <a:r>
              <a:rPr lang="cs-CZ" dirty="0" smtClean="0">
                <a:sym typeface="Symbol" panose="05050102010706020507" pitchFamily="18" charset="2"/>
              </a:rPr>
              <a:t>(babylonská věž, Genesis 11)</a:t>
            </a:r>
          </a:p>
          <a:p>
            <a:r>
              <a:rPr lang="cs-CZ" dirty="0" smtClean="0"/>
              <a:t>Univerzalita se mění v totalitu</a:t>
            </a:r>
          </a:p>
          <a:p>
            <a:r>
              <a:rPr lang="cs-CZ" dirty="0" smtClean="0"/>
              <a:t>Jednota jako smazání odlišností; odmítnutí přijat Jméno</a:t>
            </a:r>
          </a:p>
          <a:p>
            <a:r>
              <a:rPr lang="cs-CZ" dirty="0" smtClean="0"/>
              <a:t>Zmatení jazyků jako milost (a ne trest)</a:t>
            </a:r>
          </a:p>
          <a:p>
            <a:r>
              <a:rPr lang="cs-CZ" dirty="0" smtClean="0"/>
              <a:t>Etika jednomyslnosti vs. etika respektující rozdíly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8837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52400"/>
            <a:ext cx="9361040" cy="990600"/>
          </a:xfrm>
        </p:spPr>
        <p:txBody>
          <a:bodyPr>
            <a:normAutofit fontScale="90000"/>
          </a:bodyPr>
          <a:lstStyle/>
          <a:p>
            <a:r>
              <a:rPr lang="cs-CZ" dirty="0"/>
              <a:t>3. </a:t>
            </a:r>
            <a:r>
              <a:rPr lang="cs-CZ" dirty="0" smtClean="0"/>
              <a:t>Obsah a smysl </a:t>
            </a:r>
            <a:r>
              <a:rPr lang="cs-CZ" dirty="0"/>
              <a:t>etických požadavků podle </a:t>
            </a:r>
            <a:r>
              <a:rPr lang="cs-CZ" dirty="0" smtClean="0"/>
              <a:t>Bible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795320" cy="493776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Trojí charakter Zákona: dar, příslib, mravní závazek</a:t>
            </a:r>
          </a:p>
          <a:p>
            <a:r>
              <a:rPr lang="cs-CZ" dirty="0" smtClean="0"/>
              <a:t>≠ oddělovat přikázaní od okolností a osoby Kdo vyhlašuje</a:t>
            </a:r>
          </a:p>
          <a:p>
            <a:r>
              <a:rPr lang="cs-CZ" dirty="0" smtClean="0"/>
              <a:t>Kdo vyhlašuje zákon? Proč?</a:t>
            </a:r>
          </a:p>
          <a:p>
            <a:r>
              <a:rPr lang="cs-CZ" dirty="0" smtClean="0"/>
              <a:t>„Já jsem Hospodin, tvůj Bůh, já jsem tě vyvedl z egyptské země, z domu otroctví…. Nebudeš mít jiné bohy před mou tváří.“</a:t>
            </a:r>
          </a:p>
          <a:p>
            <a:r>
              <a:rPr lang="cs-CZ" dirty="0" smtClean="0"/>
              <a:t>Ten kdo dává zákon = ten kdo dává </a:t>
            </a:r>
            <a:r>
              <a:rPr lang="cs-CZ" dirty="0" smtClean="0"/>
              <a:t>svobodu</a:t>
            </a:r>
          </a:p>
          <a:p>
            <a:r>
              <a:rPr lang="cs-CZ" dirty="0" smtClean="0"/>
              <a:t>Bůh ≠ tyran</a:t>
            </a:r>
            <a:endParaRPr lang="cs-CZ" dirty="0" smtClean="0"/>
          </a:p>
          <a:p>
            <a:r>
              <a:rPr lang="cs-CZ" dirty="0" smtClean="0"/>
              <a:t>Vyžaduje se ale věrnost národa smlouvě </a:t>
            </a:r>
            <a:r>
              <a:rPr lang="cs-CZ" dirty="0"/>
              <a:t> </a:t>
            </a:r>
            <a:r>
              <a:rPr lang="cs-CZ" dirty="0">
                <a:sym typeface="Symbol" panose="05050102010706020507" pitchFamily="18" charset="2"/>
              </a:rPr>
              <a:t>› </a:t>
            </a:r>
            <a:r>
              <a:rPr lang="cs-CZ" dirty="0" smtClean="0">
                <a:sym typeface="Symbol" panose="05050102010706020507" pitchFamily="18" charset="2"/>
              </a:rPr>
              <a:t>v NZ potřeba obrácení</a:t>
            </a:r>
          </a:p>
          <a:p>
            <a:r>
              <a:rPr lang="cs-CZ" dirty="0" smtClean="0">
                <a:sym typeface="Symbol" panose="05050102010706020507" pitchFamily="18" charset="2"/>
              </a:rPr>
              <a:t>Ježíš chce vrátit Zákonu osvobozující funkci (příslib svobody)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4798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cs-CZ" dirty="0"/>
              <a:t>3. Obsah a smysl etických požadavků podle Bible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Biblická morálka = morálka naslouchání, dialogu</a:t>
            </a:r>
          </a:p>
          <a:p>
            <a:r>
              <a:rPr lang="cs-CZ" dirty="0" smtClean="0"/>
              <a:t>Co činí milosrdný Samaritán?</a:t>
            </a:r>
          </a:p>
          <a:p>
            <a:r>
              <a:rPr lang="cs-CZ" dirty="0" smtClean="0"/>
              <a:t>- Dojme ho zraněný (soucit)</a:t>
            </a:r>
          </a:p>
          <a:p>
            <a:r>
              <a:rPr lang="cs-CZ" dirty="0" smtClean="0"/>
              <a:t>- udělal mu místo ve svém živote</a:t>
            </a:r>
          </a:p>
          <a:p>
            <a:r>
              <a:rPr lang="cs-CZ" dirty="0" smtClean="0"/>
              <a:t>- podniknul rozumná opatření</a:t>
            </a:r>
          </a:p>
          <a:p>
            <a:r>
              <a:rPr lang="cs-CZ" dirty="0" smtClean="0"/>
              <a:t>- Byl pohnut soucitem = stal se zraněnému bližním</a:t>
            </a:r>
          </a:p>
          <a:p>
            <a:r>
              <a:rPr lang="cs-CZ" dirty="0" smtClean="0"/>
              <a:t>Etický požadavek zasahuje srdce, proto je suma zákona:</a:t>
            </a:r>
          </a:p>
          <a:p>
            <a:r>
              <a:rPr lang="cs-CZ" dirty="0" smtClean="0"/>
              <a:t>„Budeš milovat Boha celým….. Budeš milovat bližního jako sebe sama.“</a:t>
            </a:r>
          </a:p>
          <a:p>
            <a:r>
              <a:rPr lang="cs-CZ" dirty="0" smtClean="0"/>
              <a:t>Zaslechnutá výzva je vyjádřena slovy, viz Desatero.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9040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3. Obsah a smysl etických požadavků podle Bible</a:t>
            </a:r>
            <a:endParaRPr lang="cs-CZ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7133" y="1219200"/>
            <a:ext cx="4367918" cy="537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cs-CZ" dirty="0"/>
              <a:t>3. Obsah a smysl etických požadavků podle Bible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Dvě desky – zákaz považovat druhého za věc / respekt jinakosti</a:t>
            </a:r>
          </a:p>
          <a:p>
            <a:r>
              <a:rPr lang="cs-CZ" dirty="0" smtClean="0"/>
              <a:t>První a poslední jsou navázané / první ozřejmuje příčinu zla (touha tvořit si bohy a sebe vnímat jako boha) / touha </a:t>
            </a:r>
            <a:r>
              <a:rPr lang="cs-CZ" dirty="0" err="1" smtClean="0"/>
              <a:t>sakralizovat</a:t>
            </a:r>
            <a:r>
              <a:rPr lang="cs-CZ" dirty="0" smtClean="0"/>
              <a:t> věci </a:t>
            </a:r>
            <a:r>
              <a:rPr lang="cs-CZ" dirty="0" smtClean="0">
                <a:sym typeface="Symbol" panose="05050102010706020507" pitchFamily="18" charset="2"/>
              </a:rPr>
              <a:t>› žádostivosti</a:t>
            </a:r>
          </a:p>
          <a:p>
            <a:r>
              <a:rPr lang="cs-CZ" dirty="0" smtClean="0">
                <a:sym typeface="Symbol" panose="05050102010706020507" pitchFamily="18" charset="2"/>
              </a:rPr>
              <a:t>2. 3. a 6.-9.: negativně popisují jak zvrácenost vede k zlu</a:t>
            </a:r>
          </a:p>
          <a:p>
            <a:r>
              <a:rPr lang="cs-CZ" dirty="0" smtClean="0">
                <a:sym typeface="Symbol" panose="05050102010706020507" pitchFamily="18" charset="2"/>
              </a:rPr>
              <a:t>4. a 5.:pozitivné /  život byl dán / nejsme svými tvůrci </a:t>
            </a:r>
          </a:p>
          <a:p>
            <a:r>
              <a:rPr lang="cs-CZ" dirty="0" smtClean="0">
                <a:sym typeface="Symbol" panose="05050102010706020507" pitchFamily="18" charset="2"/>
              </a:rPr>
              <a:t>Kázaní na hoře: Boží zákon redukovaný na občanský zákoník ztrácí osvobodivou </a:t>
            </a:r>
            <a:r>
              <a:rPr lang="cs-CZ" dirty="0" smtClean="0">
                <a:sym typeface="Symbol" panose="05050102010706020507" pitchFamily="18" charset="2"/>
              </a:rPr>
              <a:t>hodnotu.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55095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A82912-2D86-4F50-9E2B-8B60C2F73E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Školicí seminář</Template>
  <TotalTime>0</TotalTime>
  <Words>1712</Words>
  <Application>Microsoft Office PowerPoint</Application>
  <PresentationFormat>Předvádění na obrazovce (4:3)</PresentationFormat>
  <Paragraphs>173</Paragraphs>
  <Slides>23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1" baseType="lpstr">
      <vt:lpstr>Bookman Old Style</vt:lpstr>
      <vt:lpstr>Calibri</vt:lpstr>
      <vt:lpstr>Gill Sans MT</vt:lpstr>
      <vt:lpstr>Symbol</vt:lpstr>
      <vt:lpstr>Times New Roman</vt:lpstr>
      <vt:lpstr>Wingdings</vt:lpstr>
      <vt:lpstr>Wingdings 3</vt:lpstr>
      <vt:lpstr>Původ</vt:lpstr>
      <vt:lpstr>Teologické cnosti a neřesti: přínos biblického myšlení pro etiku </vt:lpstr>
      <vt:lpstr>Hlavní struktura:</vt:lpstr>
      <vt:lpstr>1. Přínos biblického myšlení pro etiku</vt:lpstr>
      <vt:lpstr>2. Znetvoření morálky podle Bible</vt:lpstr>
      <vt:lpstr>2. Znetvoření morálky podle Bible</vt:lpstr>
      <vt:lpstr>3. Obsah a smysl etických požadavků podle Bible</vt:lpstr>
      <vt:lpstr>3. Obsah a smysl etických požadavků podle Bible</vt:lpstr>
      <vt:lpstr>3. Obsah a smysl etických požadavků podle Bible</vt:lpstr>
      <vt:lpstr>3. Obsah a smysl etických požadavků podle Bible</vt:lpstr>
      <vt:lpstr>3. Obsah a smysl etických požadavků podle Bible</vt:lpstr>
      <vt:lpstr>3. Obsah a smysl etických požadavků podle Bible</vt:lpstr>
      <vt:lpstr>4. Příklady špatných postojových vzorců</vt:lpstr>
      <vt:lpstr>4. Příklady špatných postojových vzorců</vt:lpstr>
      <vt:lpstr>4. Příklady špatných postojových vzorců</vt:lpstr>
      <vt:lpstr>4. Příklady špatných postojových vzorců</vt:lpstr>
      <vt:lpstr>4. Příklady špatných postojových vzorců</vt:lpstr>
      <vt:lpstr>5. Změna smýšlení </vt:lpstr>
      <vt:lpstr>5. Změna smýšlení </vt:lpstr>
      <vt:lpstr>5. Změna smýšlení </vt:lpstr>
      <vt:lpstr>5. Změna smýšlení </vt:lpstr>
      <vt:lpstr>5. Změna smýšlení </vt:lpstr>
      <vt:lpstr>5. Změna smýšlení </vt:lpstr>
      <vt:lpstr>Prezentace aplikace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2015-11-22T16:03:58Z</dcterms:created>
  <dcterms:modified xsi:type="dcterms:W3CDTF">2016-02-02T01:21:18Z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