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2" r:id="rId2"/>
  </p:sldMasterIdLst>
  <p:notesMasterIdLst>
    <p:notesMasterId r:id="rId15"/>
  </p:notesMasterIdLst>
  <p:sldIdLst>
    <p:sldId id="256" r:id="rId3"/>
    <p:sldId id="303" r:id="rId4"/>
    <p:sldId id="305" r:id="rId5"/>
    <p:sldId id="306" r:id="rId6"/>
    <p:sldId id="307" r:id="rId7"/>
    <p:sldId id="308" r:id="rId8"/>
    <p:sldId id="309" r:id="rId9"/>
    <p:sldId id="310" r:id="rId10"/>
    <p:sldId id="311" r:id="rId11"/>
    <p:sldId id="312" r:id="rId12"/>
    <p:sldId id="304" r:id="rId13"/>
    <p:sldId id="302" r:id="rId14"/>
  </p:sldIdLst>
  <p:sldSz cx="9144000" cy="6858000" type="screen4x3"/>
  <p:notesSz cx="6797675" cy="9926638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7A3D840D-A647-4707-8A4D-81573DA2FFA5}">
          <p14:sldIdLst>
            <p14:sldId id="256"/>
            <p14:sldId id="303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04"/>
            <p14:sldId id="302"/>
          </p14:sldIdLst>
        </p14:section>
        <p14:section name="Oddíl bez názvu" id="{1E33ECAF-0E81-472B-B84F-EFDABC2C6A2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9" autoAdjust="0"/>
    <p:restoredTop sz="94599" autoAdjust="0"/>
  </p:normalViewPr>
  <p:slideViewPr>
    <p:cSldViewPr>
      <p:cViewPr varScale="1">
        <p:scale>
          <a:sx n="72" d="100"/>
          <a:sy n="72" d="100"/>
        </p:scale>
        <p:origin x="135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888A7752-73DE-404C-BA6F-63DEF987950B}" type="datetimeFigureOut">
              <a:rPr lang="en-US" smtClean="0"/>
              <a:pPr/>
              <a:t>5/2/2016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EC00428-765A-4708-ADE2-3AAB557AF1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650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0425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C00428-765A-4708-ADE2-3AAB557AF17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669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lt"/>
                <a:cs typeface="+mj-lt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8B8E7D2-F905-46E3-BDD3-0258335A3216}" type="datetime1">
              <a:rPr lang="en-US" smtClean="0"/>
              <a:pPr/>
              <a:t>5/2/2016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4B5ADC2-7248-4799-8E52-477E151C3EE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8" name="Shap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FB568A0-62B0-4129-95C4-7270BF844D61}" type="datetime1">
              <a:rPr lang="en-US" smtClean="0"/>
              <a:pPr/>
              <a:t>5/2/2016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7F31A-E594-408B-8114-4F8438303DA3}" type="datetime1">
              <a:rPr lang="en-US" smtClean="0"/>
              <a:pPr/>
              <a:t>5/2/2016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8398-2A5A-4309-94C2-82E465C1DCF8}" type="datetime1">
              <a:rPr lang="en-US" smtClean="0"/>
              <a:pPr/>
              <a:t>5/2/2016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58F6-778A-46C2-BFC0-8FD9B04A99E8}" type="datetime1">
              <a:rPr lang="en-US" smtClean="0"/>
              <a:pPr/>
              <a:t>5/2/2016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C1B20-DEF4-46E3-B77F-0FB6B8193D9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6" name="Shap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lt"/>
                <a:cs typeface="+mn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38BEC-55E3-4F9D-B5C5-76D23951C04A}" type="datetime1">
              <a:rPr lang="en-US" smtClean="0"/>
              <a:pPr/>
              <a:t>5/2/2016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9" name="Shap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33938BEC-55E3-4F9D-B5C5-76D23951C04A}" type="datetime1">
              <a:rPr lang="en-US" smtClean="0"/>
              <a:pPr/>
              <a:t>5/2/2016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pPr algn="l"/>
            <a:fld id="{D4B5ADC2-7248-4799-8E52-477E151C3EE9}" type="slidenum">
              <a:rPr lang="en-US" sz="1400" b="1" smtClean="0">
                <a:solidFill>
                  <a:srgbClr val="FFFFFF"/>
                </a:solidFill>
              </a:rPr>
              <a:pPr algn="l"/>
              <a:t>‹#›</a:t>
            </a:fld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/>
          </a:p>
        </p:txBody>
      </p:sp>
      <p:sp>
        <p:nvSpPr>
          <p:cNvPr id="10" name="Shap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eaLnBrk="1" latinLnBrk="0" hangingPunct="1"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sirka@jabok.cz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899592" y="3645024"/>
            <a:ext cx="7344816" cy="1224136"/>
          </a:xfrm>
        </p:spPr>
        <p:txBody>
          <a:bodyPr>
            <a:normAutofit/>
          </a:bodyPr>
          <a:lstStyle/>
          <a:p>
            <a:r>
              <a:rPr lang="cs-CZ" b="1"/>
              <a:t>Svoboda vyznání</a:t>
            </a:r>
            <a:br>
              <a:rPr lang="cs-CZ" dirty="0"/>
            </a:br>
            <a:endParaRPr lang="cs-CZ" sz="2500" dirty="0">
              <a:ln/>
              <a:gradFill flip="none">
                <a:gsLst>
                  <a:gs pos="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46000">
                    <a:schemeClr val="accent6">
                      <a:tint val="70000"/>
                      <a:shade val="100000"/>
                      <a:hueMod val="100000"/>
                      <a:satMod val="195000"/>
                    </a:schemeClr>
                  </a:gs>
                  <a:gs pos="100000">
                    <a:schemeClr val="accent6">
                      <a:tint val="100000"/>
                      <a:shade val="60000"/>
                      <a:hueMod val="100000"/>
                      <a:satMod val="195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1427341" y="5815561"/>
            <a:ext cx="6858000" cy="533400"/>
          </a:xfrm>
        </p:spPr>
        <p:txBody>
          <a:bodyPr/>
          <a:lstStyle/>
          <a:p>
            <a:r>
              <a:rPr lang="cs-CZ" sz="2000" kern="1200" dirty="0">
                <a:solidFill>
                  <a:schemeClr val="tx2"/>
                </a:solidFill>
              </a:rPr>
              <a:t>Mgr. Zdenko Š Širka, </a:t>
            </a:r>
            <a:r>
              <a:rPr lang="cs-CZ" sz="2000" kern="1200" dirty="0" err="1">
                <a:solidFill>
                  <a:schemeClr val="tx2"/>
                </a:solidFill>
              </a:rPr>
              <a:t>ThD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1127827" y="4983269"/>
            <a:ext cx="71287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cs-CZ" sz="2400" dirty="0"/>
              <a:t>Teologická etika 2</a:t>
            </a:r>
            <a:br>
              <a:rPr lang="cs-CZ" sz="2400" dirty="0"/>
            </a:br>
            <a:r>
              <a:rPr lang="cs-CZ" sz="2400" dirty="0"/>
              <a:t>08.03.2016, Jabok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Shrnutí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Právo na svobodu vyznání je ve světe porušováno</a:t>
            </a:r>
          </a:p>
          <a:p>
            <a:r>
              <a:rPr lang="cs-CZ" dirty="0"/>
              <a:t>Svoboda vyznání má základ a cíl v lidské důstojnosti</a:t>
            </a:r>
          </a:p>
          <a:p>
            <a:r>
              <a:rPr lang="cs-CZ" dirty="0"/>
              <a:t>Svobodné rozhodnutí / rovnoprávnost</a:t>
            </a:r>
          </a:p>
          <a:p>
            <a:r>
              <a:rPr lang="cs-CZ" dirty="0"/>
              <a:t>Pozitivní a negativní aspekt svobody vyznání</a:t>
            </a:r>
          </a:p>
          <a:p>
            <a:r>
              <a:rPr lang="cs-CZ" dirty="0"/>
              <a:t>Meze svobody vyznání? Je absolutní?</a:t>
            </a:r>
          </a:p>
          <a:p>
            <a:r>
              <a:rPr lang="cs-CZ" dirty="0"/>
              <a:t>Tolerance vůči </a:t>
            </a:r>
            <a:r>
              <a:rPr lang="cs-CZ" dirty="0" err="1"/>
              <a:t>náb</a:t>
            </a:r>
            <a:r>
              <a:rPr lang="cs-CZ" dirty="0"/>
              <a:t>. vyznání ≠ lidské právo na svobodu vyznání</a:t>
            </a:r>
          </a:p>
          <a:p>
            <a:r>
              <a:rPr lang="pl-PL" dirty="0"/>
              <a:t>lidske pravo na svobodu vyznani je pravem nezadatelnym, univerzalnim a je zajištěno bez jakekoli diskriminace.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9634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/>
              <a:t>Povinnosti sekulárního státu?</a:t>
            </a:r>
            <a:endParaRPr lang="cs-CZ" dirty="0"/>
          </a:p>
          <a:p>
            <a:r>
              <a:rPr lang="cs-CZ" dirty="0"/>
              <a:t>- všem lidem bez ohledu</a:t>
            </a:r>
          </a:p>
          <a:p>
            <a:r>
              <a:rPr lang="cs-CZ" dirty="0"/>
              <a:t>- neutralita</a:t>
            </a:r>
          </a:p>
          <a:p>
            <a:r>
              <a:rPr lang="cs-CZ" dirty="0"/>
              <a:t>- </a:t>
            </a:r>
            <a:r>
              <a:rPr lang="cs-CZ" dirty="0" err="1"/>
              <a:t>sekularita</a:t>
            </a:r>
            <a:r>
              <a:rPr lang="cs-CZ" dirty="0"/>
              <a:t> neznamená vnucovanou </a:t>
            </a:r>
            <a:r>
              <a:rPr lang="cs-CZ" dirty="0" err="1"/>
              <a:t>ateizaci</a:t>
            </a:r>
            <a:endParaRPr lang="cs-CZ" dirty="0"/>
          </a:p>
          <a:p>
            <a:r>
              <a:rPr lang="cs-CZ" dirty="0"/>
              <a:t>- žádná diskriminace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3128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>
              <a:ln/>
              <a:solidFill>
                <a:schemeClr val="tx1"/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Případné otázky, konzultace, dodatečné informace na </a:t>
            </a:r>
            <a:r>
              <a:rPr lang="cs-CZ" dirty="0">
                <a:hlinkClick r:id="rId3"/>
              </a:rPr>
              <a:t>sirka@jabok.cz</a:t>
            </a:r>
            <a:r>
              <a:rPr lang="cs-CZ" dirty="0"/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5535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1. Svoboda vyznání – součást lidsko-právních standardů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Charta základních práv EU</a:t>
            </a:r>
            <a:r>
              <a:rPr lang="cs-CZ" dirty="0"/>
              <a:t>, čl. 10: právo každé osoby na to, že může změnit náboženské vyznaní nebo světový názor, a svobodu, že může své náboženské vyznaní individuálně nebo společně s druhými veřejně či soukromě vyznávat prostřednictvím bohoslužby a obřadů.</a:t>
            </a:r>
          </a:p>
          <a:p>
            <a:endParaRPr lang="cs-CZ" dirty="0"/>
          </a:p>
          <a:p>
            <a:r>
              <a:rPr lang="cs-CZ" b="1" dirty="0"/>
              <a:t>Všeobecná deklarace lidských práv, </a:t>
            </a:r>
            <a:r>
              <a:rPr lang="cs-CZ" dirty="0"/>
              <a:t>čl. 18: „Každý má právo na svobodu myšleni, svědomí a náboženství; toto právo zahrnuje v sobě i volnost změnit své náboženství nebo viru, jakož i svobodu projevovat své náboženství nebo viru sám nebo společně s jinými, ať veřejně nebo bohoslužbou a zachováním obřadů“.</a:t>
            </a:r>
          </a:p>
          <a:p>
            <a:r>
              <a:rPr lang="cs-CZ" b="1" dirty="0"/>
              <a:t>Úmluva o právech dítěte</a:t>
            </a:r>
            <a:r>
              <a:rPr lang="cs-CZ" dirty="0"/>
              <a:t>, čl. 14: „uznávají právo dítěte na svobodu myšleni, svědomí a náboženství “.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9666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Svoboda vyznání v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07288" cy="4937760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/>
              <a:t>Listina základních prav a svobod ČR:</a:t>
            </a:r>
          </a:p>
          <a:p>
            <a:r>
              <a:rPr lang="cs-CZ" dirty="0"/>
              <a:t>(čl. 15) „svoboda myšleni, svědomí a náboženského vyznaní je zaručena. Každý má právo změnit své náboženství nebo viru anebo byt bez náboženského vyznaní“</a:t>
            </a:r>
          </a:p>
          <a:p>
            <a:r>
              <a:rPr lang="cs-CZ" dirty="0"/>
              <a:t>(čl. 16) „Každý má právo svobodně projevovat své náboženství nebo viru buď sám nebo společně s jinými, soukromě nebo veřejně, bohoslužbou, vyučovaným, náboženskými úkony nebo zachováváním obřadu.“</a:t>
            </a:r>
          </a:p>
          <a:p>
            <a:r>
              <a:rPr lang="cs-CZ" dirty="0"/>
              <a:t>-›Církve a náboženské společnosti spravuji své záležitosti</a:t>
            </a:r>
          </a:p>
          <a:p>
            <a:r>
              <a:rPr lang="cs-CZ" dirty="0"/>
              <a:t>-›</a:t>
            </a:r>
            <a:r>
              <a:rPr lang="pl-PL" dirty="0"/>
              <a:t> vyučovani naboženstvi na statnich školach</a:t>
            </a:r>
          </a:p>
          <a:p>
            <a:r>
              <a:rPr lang="cs-CZ" dirty="0"/>
              <a:t>-› „ Výkon těchto prav může byt omezen zákonem, jde-li o opatřeni v demokratické společnosti nezbytná pro ochranu (….) prav a svobod druhých“</a:t>
            </a:r>
          </a:p>
        </p:txBody>
      </p:sp>
    </p:spTree>
    <p:extLst>
      <p:ext uri="{BB962C8B-B14F-4D97-AF65-F5344CB8AC3E}">
        <p14:creationId xmlns:p14="http://schemas.microsoft.com/office/powerpoint/2010/main" val="95157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Svoboda vyznání v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Neutralita státu vs. ne-neutralita státu</a:t>
            </a:r>
          </a:p>
          <a:p>
            <a:r>
              <a:rPr lang="cs-CZ" dirty="0"/>
              <a:t>V Listině chybí triáda lidsko-právních povinností, stát má i vytvářet a zajišťovat prostor pro uskutečňování víry</a:t>
            </a:r>
          </a:p>
          <a:p>
            <a:r>
              <a:rPr lang="cs-CZ" dirty="0"/>
              <a:t>Nestačí jenom zaměření na vyznávání víry.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0070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Svoboda vyznání v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Nález </a:t>
            </a:r>
            <a:r>
              <a:rPr lang="cs-CZ" b="1" dirty="0"/>
              <a:t>Ústavního soudu ČR </a:t>
            </a:r>
            <a:r>
              <a:rPr lang="cs-CZ" dirty="0"/>
              <a:t>(2009):</a:t>
            </a:r>
          </a:p>
          <a:p>
            <a:r>
              <a:rPr lang="cs-CZ" dirty="0"/>
              <a:t>stát „</a:t>
            </a:r>
            <a:r>
              <a:rPr lang="pl-PL" dirty="0"/>
              <a:t>upravě snižuje standard ochrany svobody </a:t>
            </a:r>
            <a:r>
              <a:rPr lang="cs-CZ" dirty="0"/>
              <a:t>náboženského vyznaní “, „nerespektuje svébytné postaveni církvi “, „omezuje církve a církevní společnosti zakládat církevní právnické osoby jen za účelem organizace, vyznávaní a šíření náboženské viry “</a:t>
            </a:r>
          </a:p>
          <a:p>
            <a:r>
              <a:rPr lang="cs-CZ" dirty="0"/>
              <a:t>Stát „nepamatuje na celou řadu činnosti, jako je činnost charitativní, humanitární, zdravotnická atd., které tyto právnické osoby dosud vykonávaly. Omezením rozsahu jejich činnosti se církve v podstatě vyřazuji ze společnosti.“</a:t>
            </a:r>
          </a:p>
        </p:txBody>
      </p:sp>
    </p:spTree>
    <p:extLst>
      <p:ext uri="{BB962C8B-B14F-4D97-AF65-F5344CB8AC3E}">
        <p14:creationId xmlns:p14="http://schemas.microsoft.com/office/powerpoint/2010/main" val="2559628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2. Svoboda vyznání v ČR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/>
              <a:t>Zákon o církvích a náboženských společnostech </a:t>
            </a:r>
            <a:r>
              <a:rPr lang="cs-CZ" dirty="0"/>
              <a:t>(2001):</a:t>
            </a:r>
          </a:p>
          <a:p>
            <a:r>
              <a:rPr lang="cs-CZ" dirty="0"/>
              <a:t>Zvláštní práva registrovaných </a:t>
            </a:r>
            <a:r>
              <a:rPr lang="cs-CZ" dirty="0" err="1"/>
              <a:t>náb</a:t>
            </a:r>
            <a:r>
              <a:rPr lang="cs-CZ" dirty="0"/>
              <a:t>. společností (</a:t>
            </a:r>
            <a:r>
              <a:rPr lang="cs-CZ" dirty="0" err="1"/>
              <a:t>Hl.II</a:t>
            </a:r>
            <a:r>
              <a:rPr lang="cs-CZ" dirty="0"/>
              <a:t>, §7):</a:t>
            </a:r>
          </a:p>
          <a:p>
            <a:r>
              <a:rPr lang="pl-PL" dirty="0"/>
              <a:t>„a) vyučovat naboženstvi na statnich školach;</a:t>
            </a:r>
          </a:p>
          <a:p>
            <a:r>
              <a:rPr lang="cs-CZ" dirty="0"/>
              <a:t>b) pověřit osoby vykonávajíce duchovenskou činnost k výkonu duchovenské služby v ozbrojených silách České republiky, v místech, kde se vykonává vazba, trest odnětí svobody, ochranné léčeni a ochranná vychová;</a:t>
            </a:r>
          </a:p>
          <a:p>
            <a:r>
              <a:rPr lang="cs-CZ" dirty="0"/>
              <a:t>e) zřizovat církevní školy“.</a:t>
            </a:r>
          </a:p>
          <a:p>
            <a:r>
              <a:rPr lang="cs-CZ" dirty="0"/>
              <a:t>Tento seznam ale stále nevyčerpává všechna zařízeni, v nichž církev působí či působit může nebo která může zřizovat (např. nemocnice, ustaví sociální a zdravotní peče, media).</a:t>
            </a:r>
          </a:p>
        </p:txBody>
      </p:sp>
    </p:spTree>
    <p:extLst>
      <p:ext uri="{BB962C8B-B14F-4D97-AF65-F5344CB8AC3E}">
        <p14:creationId xmlns:p14="http://schemas.microsoft.com/office/powerpoint/2010/main" val="646384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Církevní dokumenty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435280" cy="4937760"/>
          </a:xfrm>
        </p:spPr>
        <p:txBody>
          <a:bodyPr/>
          <a:lstStyle/>
          <a:p>
            <a:r>
              <a:rPr lang="cs-CZ" b="1" dirty="0"/>
              <a:t>Deklarace o náboženské svobodě </a:t>
            </a:r>
            <a:r>
              <a:rPr lang="cs-CZ" b="1" i="1" dirty="0"/>
              <a:t>DIGNITATIS HUMANAE</a:t>
            </a:r>
            <a:r>
              <a:rPr lang="cs-CZ" b="1" dirty="0"/>
              <a:t> </a:t>
            </a:r>
            <a:r>
              <a:rPr lang="cs-CZ" dirty="0"/>
              <a:t>(1965):</a:t>
            </a:r>
          </a:p>
          <a:p>
            <a:r>
              <a:rPr lang="cs-CZ" dirty="0"/>
              <a:t>Průlom vztahu </a:t>
            </a:r>
            <a:r>
              <a:rPr lang="cs-CZ" dirty="0" err="1"/>
              <a:t>rím.kat</a:t>
            </a:r>
            <a:r>
              <a:rPr lang="cs-CZ" dirty="0"/>
              <a:t>. církve k náboženské svobodě</a:t>
            </a:r>
          </a:p>
          <a:p>
            <a:r>
              <a:rPr lang="cs-CZ" dirty="0"/>
              <a:t>Ještě 1962: </a:t>
            </a:r>
            <a:r>
              <a:rPr lang="pl-PL" dirty="0"/>
              <a:t>Je-li většina lidi v nějakem statě katolicka, pak musi byt i stat </a:t>
            </a:r>
            <a:r>
              <a:rPr lang="cs-CZ" dirty="0"/>
              <a:t>katolicky / Příslušnici jiných vyznaní nemají právo vyznávat svou viru veřejně / V tomto pojetí je tolerance pouhé snášeni a o vlastni náboženské svobodě se nedá mluvit.</a:t>
            </a:r>
          </a:p>
        </p:txBody>
      </p:sp>
    </p:spTree>
    <p:extLst>
      <p:ext uri="{BB962C8B-B14F-4D97-AF65-F5344CB8AC3E}">
        <p14:creationId xmlns:p14="http://schemas.microsoft.com/office/powerpoint/2010/main" val="1684888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Církevní dokumenty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b="1" dirty="0" err="1"/>
              <a:t>Dignitatis</a:t>
            </a:r>
            <a:r>
              <a:rPr lang="cs-CZ" b="1" dirty="0"/>
              <a:t> </a:t>
            </a:r>
            <a:r>
              <a:rPr lang="cs-CZ" b="1" dirty="0" err="1"/>
              <a:t>humanae</a:t>
            </a:r>
            <a:r>
              <a:rPr lang="cs-CZ" dirty="0"/>
              <a:t>:</a:t>
            </a:r>
          </a:p>
          <a:p>
            <a:r>
              <a:rPr lang="pl-PL" dirty="0"/>
              <a:t>každa lidska osoba ma pravo na naboženskou svobodu</a:t>
            </a:r>
          </a:p>
          <a:p>
            <a:r>
              <a:rPr lang="cs-CZ" dirty="0"/>
              <a:t>odvozuje ji z lidské důstojnosti a Božího zjeveni</a:t>
            </a:r>
          </a:p>
          <a:p>
            <a:r>
              <a:rPr lang="cs-CZ" dirty="0"/>
              <a:t>Žádný člověk nesmí byt vystavován nátlaku od jednotlivců i společenských skupin</a:t>
            </a:r>
          </a:p>
          <a:p>
            <a:r>
              <a:rPr lang="cs-CZ" dirty="0"/>
              <a:t>Má právo konat podle svého svědomí</a:t>
            </a:r>
          </a:p>
          <a:p>
            <a:r>
              <a:rPr lang="cs-CZ" dirty="0"/>
              <a:t>Meze: Za bezpráví se označuje, když se člověku braní v tom, aby svobodně projevoval nábožensky život ve společnosti</a:t>
            </a:r>
          </a:p>
          <a:p>
            <a:r>
              <a:rPr lang="cs-CZ" dirty="0"/>
              <a:t>při výkonu </a:t>
            </a:r>
            <a:r>
              <a:rPr lang="pl-PL" dirty="0"/>
              <a:t>svych prav máme brat v potaz i prava druhych* zásady spravedlnosti a lidskosti.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6512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3. Církevní dokumenty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/>
              <a:t>Dignitatis</a:t>
            </a:r>
            <a:r>
              <a:rPr lang="cs-CZ" dirty="0"/>
              <a:t> </a:t>
            </a:r>
            <a:r>
              <a:rPr lang="cs-CZ" dirty="0" err="1"/>
              <a:t>humanae</a:t>
            </a:r>
            <a:r>
              <a:rPr lang="cs-CZ" dirty="0"/>
              <a:t> zdůrazňuje lidsko-právní triádu: respektovat, chránit, zajišťovat</a:t>
            </a:r>
          </a:p>
          <a:p>
            <a:r>
              <a:rPr lang="pl-PL" dirty="0"/>
              <a:t>cirkev považuje naboženskou svobodu za jedno ze zakladnich lidskych prav.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55407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3A82912-2D86-4F50-9E2B-8B60C2F73EE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Školicí seminář</Template>
  <TotalTime>0</TotalTime>
  <Words>755</Words>
  <Application>Microsoft Office PowerPoint</Application>
  <PresentationFormat>Předvádění na obrazovce (4:3)</PresentationFormat>
  <Paragraphs>62</Paragraphs>
  <Slides>12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Bookman Old Style</vt:lpstr>
      <vt:lpstr>Calibri</vt:lpstr>
      <vt:lpstr>Gill Sans MT</vt:lpstr>
      <vt:lpstr>Wingdings</vt:lpstr>
      <vt:lpstr>Wingdings 3</vt:lpstr>
      <vt:lpstr>Původ</vt:lpstr>
      <vt:lpstr>Svoboda vyznání </vt:lpstr>
      <vt:lpstr>1. Svoboda vyznání – součást lidsko-právních standardů</vt:lpstr>
      <vt:lpstr>2. Svoboda vyznání v ČR</vt:lpstr>
      <vt:lpstr>2. Svoboda vyznání v ČR</vt:lpstr>
      <vt:lpstr>2. Svoboda vyznání v ČR</vt:lpstr>
      <vt:lpstr>2. Svoboda vyznání v ČR</vt:lpstr>
      <vt:lpstr>3. Církevní dokumenty</vt:lpstr>
      <vt:lpstr>3. Církevní dokumenty</vt:lpstr>
      <vt:lpstr>3. Církevní dokumenty</vt:lpstr>
      <vt:lpstr>Shrnutí</vt:lpstr>
      <vt:lpstr>Prezentace aplikace PowerPoint</vt:lpstr>
      <vt:lpstr>Prezentace aplikace PowerPoint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2015-11-22T16:03:58Z</dcterms:created>
  <dcterms:modified xsi:type="dcterms:W3CDTF">2016-05-02T20:08:17Z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TC101671269990</vt:lpwstr>
  </property>
</Properties>
</file>