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3"/>
  </p:notesMasterIdLst>
  <p:sldIdLst>
    <p:sldId id="256" r:id="rId3"/>
    <p:sldId id="267" r:id="rId4"/>
    <p:sldId id="307" r:id="rId5"/>
    <p:sldId id="327" r:id="rId6"/>
    <p:sldId id="329" r:id="rId7"/>
    <p:sldId id="330" r:id="rId8"/>
    <p:sldId id="324" r:id="rId9"/>
    <p:sldId id="336" r:id="rId10"/>
    <p:sldId id="337" r:id="rId11"/>
    <p:sldId id="339" r:id="rId12"/>
    <p:sldId id="340" r:id="rId13"/>
    <p:sldId id="312" r:id="rId14"/>
    <p:sldId id="315" r:id="rId15"/>
    <p:sldId id="314" r:id="rId16"/>
    <p:sldId id="313" r:id="rId17"/>
    <p:sldId id="346" r:id="rId18"/>
    <p:sldId id="349" r:id="rId19"/>
    <p:sldId id="353" r:id="rId20"/>
    <p:sldId id="364" r:id="rId21"/>
    <p:sldId id="348" r:id="rId22"/>
    <p:sldId id="308" r:id="rId23"/>
    <p:sldId id="352" r:id="rId24"/>
    <p:sldId id="310" r:id="rId25"/>
    <p:sldId id="345" r:id="rId26"/>
    <p:sldId id="365" r:id="rId27"/>
    <p:sldId id="366" r:id="rId28"/>
    <p:sldId id="311" r:id="rId29"/>
    <p:sldId id="306" r:id="rId30"/>
    <p:sldId id="367" r:id="rId31"/>
    <p:sldId id="358" r:id="rId32"/>
    <p:sldId id="357" r:id="rId33"/>
    <p:sldId id="356" r:id="rId34"/>
    <p:sldId id="355" r:id="rId35"/>
    <p:sldId id="368" r:id="rId36"/>
    <p:sldId id="361" r:id="rId37"/>
    <p:sldId id="360" r:id="rId38"/>
    <p:sldId id="359" r:id="rId39"/>
    <p:sldId id="362" r:id="rId40"/>
    <p:sldId id="363" r:id="rId41"/>
    <p:sldId id="302" r:id="rId42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307"/>
            <p14:sldId id="327"/>
            <p14:sldId id="329"/>
            <p14:sldId id="330"/>
            <p14:sldId id="324"/>
            <p14:sldId id="336"/>
            <p14:sldId id="337"/>
            <p14:sldId id="339"/>
            <p14:sldId id="340"/>
            <p14:sldId id="312"/>
            <p14:sldId id="315"/>
            <p14:sldId id="314"/>
            <p14:sldId id="313"/>
            <p14:sldId id="346"/>
            <p14:sldId id="349"/>
            <p14:sldId id="353"/>
            <p14:sldId id="364"/>
            <p14:sldId id="348"/>
            <p14:sldId id="308"/>
            <p14:sldId id="352"/>
            <p14:sldId id="310"/>
            <p14:sldId id="345"/>
            <p14:sldId id="365"/>
            <p14:sldId id="366"/>
            <p14:sldId id="311"/>
            <p14:sldId id="306"/>
            <p14:sldId id="367"/>
            <p14:sldId id="358"/>
            <p14:sldId id="357"/>
            <p14:sldId id="356"/>
            <p14:sldId id="355"/>
            <p14:sldId id="368"/>
            <p14:sldId id="361"/>
            <p14:sldId id="360"/>
            <p14:sldId id="359"/>
            <p14:sldId id="362"/>
            <p14:sldId id="363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3/1/2016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3/1/2016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3/1/2016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Sociální práce jako lidskoprávní profese a Etické kodexy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01.03.2016,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b="1" dirty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u="sng" dirty="0"/>
              <a:t>Konkrétní kroky podpory lidských prav v sociální práci:</a:t>
            </a:r>
          </a:p>
          <a:p>
            <a:pPr eaLnBrk="1" hangingPunct="1"/>
            <a:r>
              <a:rPr lang="cs-CZ" altLang="cs-CZ" sz="2800" dirty="0"/>
              <a:t>umožňování inkluze </a:t>
            </a:r>
            <a:r>
              <a:rPr lang="cs-CZ" altLang="cs-CZ" sz="2800" dirty="0" err="1"/>
              <a:t>marginalizovaných</a:t>
            </a:r>
            <a:r>
              <a:rPr lang="cs-CZ" altLang="cs-CZ" sz="2800" dirty="0"/>
              <a:t>, sociálně vyloučených, nemajetných, znevýhodněných, zranitelných a velkým rizikům vystavených skupin lidí</a:t>
            </a:r>
          </a:p>
          <a:p>
            <a:pPr eaLnBrk="1" hangingPunct="1"/>
            <a:r>
              <a:rPr lang="cs-CZ" altLang="cs-CZ" sz="2800" dirty="0"/>
              <a:t>poukazování na bariéry, nerovnosti a nespravedlnosti ve společnosti</a:t>
            </a:r>
          </a:p>
          <a:p>
            <a:pPr eaLnBrk="1" hangingPunct="1"/>
            <a:r>
              <a:rPr lang="cs-CZ" altLang="cs-CZ" sz="2800" dirty="0"/>
              <a:t>mravné jednání s lidmi a zasazování se za změny v procesech a strukturálních podmínkách</a:t>
            </a:r>
          </a:p>
          <a:p>
            <a:pPr eaLnBrk="1" hangingPunct="1"/>
            <a:r>
              <a:rPr lang="cs-CZ" altLang="cs-CZ" sz="2800" dirty="0"/>
              <a:t>práce pro ochranu zvláště zranitelných lidí,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angažmá v sociálních a politických akcích s cílem ovlivňovat sociální politiku, </a:t>
            </a:r>
          </a:p>
          <a:p>
            <a:pPr eaLnBrk="1" hangingPunct="1"/>
            <a:r>
              <a:rPr lang="cs-CZ" altLang="cs-CZ" dirty="0"/>
              <a:t>respekt vůči tradicím, kulturám, morálním postojům a náboženstvím (pokud ale nejsou v rozporu s LP člověka)</a:t>
            </a:r>
          </a:p>
          <a:p>
            <a:pPr eaLnBrk="1" hangingPunct="1"/>
            <a:r>
              <a:rPr lang="cs-CZ" altLang="cs-CZ" dirty="0"/>
              <a:t>podpora sociální spravedlnosti</a:t>
            </a:r>
          </a:p>
          <a:p>
            <a:pPr marL="0" indent="0">
              <a:buNone/>
            </a:pPr>
            <a:r>
              <a:rPr lang="cs-CZ" altLang="cs-CZ" dirty="0"/>
              <a:t>    (Sociální spravedlnost je založena na základních potřebách, které se staly lidskými právy. Proto lze říci, že sociální spravedlnost je založena na lidských právech)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/>
              <a:t>Mandát Sociální práce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Mandát pomoci, prevence a kontroly ve vztahu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1) ke </a:t>
            </a:r>
            <a:r>
              <a:rPr lang="cs-CZ" b="1" dirty="0"/>
              <a:t>společnosti</a:t>
            </a:r>
            <a:r>
              <a:rPr lang="cs-CZ" dirty="0"/>
              <a:t>: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odstraňování nespravedlivých struktur a podpora struktur dle lidské důstojnosti /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zprostředkování sociálních problémů, jejich příčin a důsledků na individuální i strukturální rovině, zasazování se za solidární společnost zachovávající LP a spravedlivě rozdělující prostředky –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-› křesťanská sociální etika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b="1" dirty="0"/>
              <a:t>2)</a:t>
            </a:r>
            <a:r>
              <a:rPr lang="cs-CZ" dirty="0"/>
              <a:t> vůči implicitním nebo vysloveným požadavkům </a:t>
            </a:r>
            <a:r>
              <a:rPr lang="cs-CZ" b="1" dirty="0"/>
              <a:t>adresátů </a:t>
            </a:r>
            <a:r>
              <a:rPr lang="cs-CZ" dirty="0"/>
              <a:t>pomoci</a:t>
            </a:r>
            <a:r>
              <a:rPr lang="cs-CZ" b="1" dirty="0"/>
              <a:t>,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např. vnímání s reflektovanou a kontrolovanou empatickou náklonností, pozorností a upřímností k osobnosti a nouzi, nezneužití důvěry, posilování vědomí práv i povinností, celostní pojetí)-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-› témata soucítění/bližní v příběhu o milosrdném </a:t>
            </a:r>
            <a:r>
              <a:rPr lang="cs-CZ" dirty="0" err="1"/>
              <a:t>Samařanovi</a:t>
            </a:r>
            <a:r>
              <a:rPr lang="cs-CZ" dirty="0"/>
              <a:t>, Ježíšova horská řeč, ovoce Ducha dle listu </a:t>
            </a:r>
            <a:r>
              <a:rPr lang="cs-CZ" dirty="0" err="1"/>
              <a:t>Galatským</a:t>
            </a:r>
            <a:r>
              <a:rPr lang="cs-CZ" dirty="0"/>
              <a:t>, celistvé pojetí člověka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b="1" dirty="0"/>
              <a:t>3) vůči profesi</a:t>
            </a:r>
            <a:r>
              <a:rPr lang="cs-CZ" altLang="cs-CZ" dirty="0"/>
              <a:t>: </a:t>
            </a:r>
          </a:p>
          <a:p>
            <a:r>
              <a:rPr lang="cs-CZ" altLang="cs-CZ" dirty="0"/>
              <a:t>Lidská práva jsou pro sociální pracovníky důležitými průvodci v možných konfliktech i základem pro nezávislé, kritické posouzení národního i mezinárodního zákonodárství, kolegiální vztahy utvářené upřímností a úctou – </a:t>
            </a:r>
          </a:p>
          <a:p>
            <a:r>
              <a:rPr lang="cs-CZ" dirty="0"/>
              <a:t>-›  </a:t>
            </a:r>
            <a:r>
              <a:rPr lang="cs-CZ" altLang="cs-CZ" dirty="0"/>
              <a:t>vztah etiky s právem, sociální etika, postojové vzorce, </a:t>
            </a:r>
            <a:r>
              <a:rPr lang="cs-CZ" altLang="cs-CZ" i="1" dirty="0" err="1"/>
              <a:t>clausula</a:t>
            </a:r>
            <a:r>
              <a:rPr lang="cs-CZ" altLang="cs-CZ" i="1" dirty="0"/>
              <a:t> </a:t>
            </a:r>
            <a:r>
              <a:rPr lang="cs-CZ" altLang="cs-CZ" i="1" dirty="0" err="1"/>
              <a:t>Petri</a:t>
            </a:r>
            <a:r>
              <a:rPr lang="cs-CZ" altLang="cs-CZ" dirty="0"/>
              <a:t>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altLang="cs-CZ" b="1" dirty="0"/>
          </a:p>
          <a:p>
            <a:r>
              <a:rPr lang="cs-CZ" altLang="cs-CZ" b="1" dirty="0"/>
              <a:t>vůči 4) zaměstnavateli:</a:t>
            </a:r>
          </a:p>
          <a:p>
            <a:r>
              <a:rPr lang="cs-CZ" altLang="cs-CZ" dirty="0"/>
              <a:t>např. pečlivé plnění svých úkolů dle maxim profesního kodexu i snaha, aby toto naplňovala i organizace, případné rozdílnosti či konflikty řešit dle etického kodexu;</a:t>
            </a:r>
          </a:p>
          <a:p>
            <a:r>
              <a:rPr lang="cs-CZ" dirty="0"/>
              <a:t>-› </a:t>
            </a:r>
            <a:r>
              <a:rPr lang="cs-CZ" altLang="cs-CZ" dirty="0"/>
              <a:t>etické kodexy, étos profese, rozlišování, ctnosti</a:t>
            </a:r>
            <a:r>
              <a:rPr lang="cs-CZ" altLang="cs-CZ" b="1" dirty="0"/>
              <a:t>…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Etický kodex je interním dokumentem obsahující soubor hodnot, procesů a cílů. K jeho plnění se všechny prvky systému (instituce, organizace) dobrovolně přihlásily. </a:t>
            </a:r>
          </a:p>
          <a:p>
            <a:r>
              <a:rPr lang="cs-CZ" dirty="0"/>
              <a:t>Jde tedy o soubor požadavků na etické jednání a je užitečným nástrojem při řešení nejrůznějších otázek či problémů, které neupravuje právní norma. </a:t>
            </a:r>
          </a:p>
          <a:p>
            <a:r>
              <a:rPr lang="cs-CZ" dirty="0"/>
              <a:t>Konkrétně tato definice znamená, že:</a:t>
            </a:r>
          </a:p>
        </p:txBody>
      </p:sp>
    </p:spTree>
    <p:extLst>
      <p:ext uri="{BB962C8B-B14F-4D97-AF65-F5344CB8AC3E}">
        <p14:creationId xmlns:p14="http://schemas.microsoft.com/office/powerpoint/2010/main" val="3655864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• Etický kodex bývá přijat formou </a:t>
            </a:r>
            <a:r>
              <a:rPr lang="cs-CZ" i="1" dirty="0"/>
              <a:t>interní</a:t>
            </a:r>
            <a:r>
              <a:rPr lang="cs-CZ" dirty="0"/>
              <a:t> směrnice, ale přesto je </a:t>
            </a:r>
            <a:r>
              <a:rPr lang="cs-CZ" i="1" dirty="0"/>
              <a:t>veřejně</a:t>
            </a:r>
            <a:r>
              <a:rPr lang="cs-CZ" dirty="0"/>
              <a:t> přístupný. Zveřejněním etického kodexu systém deklaruje, že ve všech svých činnostech dbá hodnotově etických postupů.</a:t>
            </a:r>
          </a:p>
          <a:p>
            <a:r>
              <a:rPr lang="cs-CZ" dirty="0"/>
              <a:t>• Etický kodex stanoví </a:t>
            </a:r>
            <a:r>
              <a:rPr lang="cs-CZ" i="1" dirty="0"/>
              <a:t>cíle a postupy</a:t>
            </a:r>
            <a:r>
              <a:rPr lang="cs-CZ" dirty="0"/>
              <a:t>, které vedou k naplnění těchto cílů, a dále především </a:t>
            </a:r>
            <a:r>
              <a:rPr lang="cs-CZ" i="1" dirty="0"/>
              <a:t>hodnoty</a:t>
            </a:r>
            <a:r>
              <a:rPr lang="cs-CZ" dirty="0"/>
              <a:t>, které jsou v rámci daného systému dodržovány.</a:t>
            </a:r>
          </a:p>
          <a:p>
            <a:r>
              <a:rPr lang="cs-CZ" dirty="0"/>
              <a:t>• Do vytváření kodexu by měly být zapojeny </a:t>
            </a:r>
            <a:r>
              <a:rPr lang="cs-CZ" i="1" dirty="0"/>
              <a:t>všechny složky </a:t>
            </a:r>
            <a:r>
              <a:rPr lang="cs-CZ" dirty="0"/>
              <a:t>systému. Kodex by měl být vytvořen na základě společného konsensu všech a konečná podoba etického kodexu by měla být přijata celým systémem.</a:t>
            </a:r>
          </a:p>
        </p:txBody>
      </p:sp>
    </p:spTree>
    <p:extLst>
      <p:ext uri="{BB962C8B-B14F-4D97-AF65-F5344CB8AC3E}">
        <p14:creationId xmlns:p14="http://schemas.microsoft.com/office/powerpoint/2010/main" val="833557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Zásady tvorby etického kodexu:</a:t>
            </a:r>
          </a:p>
          <a:p>
            <a:r>
              <a:rPr lang="cs-CZ" dirty="0"/>
              <a:t>• </a:t>
            </a:r>
            <a:r>
              <a:rPr lang="cs-CZ" i="1" dirty="0"/>
              <a:t>Srozumitelnost</a:t>
            </a:r>
            <a:r>
              <a:rPr lang="cs-CZ" dirty="0"/>
              <a:t> – popis hodnot a modelů chování musí být pro člověka v dané profesi srozumitelný</a:t>
            </a:r>
          </a:p>
          <a:p>
            <a:r>
              <a:rPr lang="cs-CZ" dirty="0"/>
              <a:t>• </a:t>
            </a:r>
            <a:r>
              <a:rPr lang="cs-CZ" i="1" dirty="0"/>
              <a:t>Sdělitelnost</a:t>
            </a:r>
            <a:r>
              <a:rPr lang="cs-CZ" dirty="0"/>
              <a:t> – etický kodex musí být snadno vysvětlitelný a všichni účastníci daného povolání musí jeho podstatu chápat, diskutovat o něm a vysvětlovat jeho smysl</a:t>
            </a:r>
          </a:p>
          <a:p>
            <a:r>
              <a:rPr lang="cs-CZ" dirty="0"/>
              <a:t>• </a:t>
            </a:r>
            <a:r>
              <a:rPr lang="cs-CZ" i="1" dirty="0"/>
              <a:t>Specifičnost</a:t>
            </a:r>
            <a:r>
              <a:rPr lang="cs-CZ" dirty="0"/>
              <a:t> – etické kodexy se musí tvořit na míru dané profesi a oblasti práce, není možné je přejímat a aplikovat jinde. Kodex by měl obsahovat vymezení organizace či oboru, hodnoty, principy, vize a cíle a způsob jejich naplnění.</a:t>
            </a:r>
          </a:p>
        </p:txBody>
      </p:sp>
    </p:spTree>
    <p:extLst>
      <p:ext uri="{BB962C8B-B14F-4D97-AF65-F5344CB8AC3E}">
        <p14:creationId xmlns:p14="http://schemas.microsoft.com/office/powerpoint/2010/main" val="3940475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306144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Zásady tvorby etického kodexu:</a:t>
            </a:r>
            <a:endParaRPr lang="cs-CZ" dirty="0"/>
          </a:p>
          <a:p>
            <a:r>
              <a:rPr lang="cs-CZ" dirty="0"/>
              <a:t>• </a:t>
            </a:r>
            <a:r>
              <a:rPr lang="cs-CZ" i="1" dirty="0"/>
              <a:t>Aktuálnost</a:t>
            </a:r>
            <a:r>
              <a:rPr lang="cs-CZ" dirty="0"/>
              <a:t> (pravidelná revize) – K tomu slouží systém pravidelných revizí, které zjistí, zda je činnost systému v souladu s hodnotami a vytčenými cíli obsaženými v etickém kodexu. K tomu, aby kodex byl naplňován je nutné, aby se všechny složky systému účastnili pravidelných a specializovaných školení. </a:t>
            </a:r>
          </a:p>
          <a:p>
            <a:r>
              <a:rPr lang="cs-CZ" dirty="0"/>
              <a:t>• </a:t>
            </a:r>
            <a:r>
              <a:rPr lang="cs-CZ" i="1" dirty="0"/>
              <a:t>Vynutitelnost</a:t>
            </a:r>
            <a:r>
              <a:rPr lang="cs-CZ" dirty="0"/>
              <a:t> - Funkční etický kodex musí obsahovat prvky vynutitelnosti. </a:t>
            </a:r>
            <a:r>
              <a:rPr lang="pl-PL" dirty="0"/>
              <a:t>V praxi to znamená, že je nutné stanovit proces, jak bude postupováno </a:t>
            </a:r>
            <a:r>
              <a:rPr lang="cs-CZ" dirty="0"/>
              <a:t>v případě porušení kodexu.  / Je nutné připomenout, že kodex není právní dokument, ale může v některých případech sloužit jako doplněk pracovních smluv či vnitřních závazných směrnic organizace. </a:t>
            </a:r>
          </a:p>
        </p:txBody>
      </p:sp>
    </p:spTree>
    <p:extLst>
      <p:ext uri="{BB962C8B-B14F-4D97-AF65-F5344CB8AC3E}">
        <p14:creationId xmlns:p14="http://schemas.microsoft.com/office/powerpoint/2010/main" val="66408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1.Sociální práce jako profese</a:t>
            </a:r>
          </a:p>
          <a:p>
            <a:r>
              <a:rPr lang="cs-CZ" dirty="0"/>
              <a:t>2. Lidská práva v sociální práci</a:t>
            </a:r>
          </a:p>
          <a:p>
            <a:r>
              <a:rPr lang="cs-CZ" dirty="0"/>
              <a:t>3. Etické kodexy: </a:t>
            </a:r>
          </a:p>
          <a:p>
            <a:r>
              <a:rPr lang="cs-CZ" dirty="0"/>
              <a:t>- Mezinárodní etický kodex sociálních pracovníků (2004, Etika sociální práce - principy) a </a:t>
            </a:r>
          </a:p>
          <a:p>
            <a:r>
              <a:rPr lang="cs-CZ" dirty="0"/>
              <a:t>- Etický kodex sociálních pracovníků ČR (2006)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450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Funkce etického kodexu (</a:t>
            </a:r>
            <a:r>
              <a:rPr lang="cs-CZ" dirty="0"/>
              <a:t>Etického kodexu sociální pracovníků):</a:t>
            </a:r>
          </a:p>
          <a:p>
            <a:r>
              <a:rPr lang="cs-CZ" dirty="0"/>
              <a:t>• Etický kodex je průvodcem etické praxe pro profesionální sociální pracovníky, což je důležité především pro začínající pracovníky</a:t>
            </a:r>
          </a:p>
          <a:p>
            <a:r>
              <a:rPr lang="cs-CZ" dirty="0"/>
              <a:t>• Etický kodex stanovuje normy toho, jaké chování profesionálního pracovníka je možné posuzovat jako eticky přijatelné a jaké ne</a:t>
            </a:r>
          </a:p>
          <a:p>
            <a:r>
              <a:rPr lang="cs-CZ" dirty="0"/>
              <a:t>• Etický kodex pomáhá zajistit ochranu klientů a členů společnosti</a:t>
            </a:r>
          </a:p>
          <a:p>
            <a:r>
              <a:rPr lang="cs-CZ" dirty="0"/>
              <a:t>• Etický kodex napomáhá usměrňovat výkon profese sociální práce</a:t>
            </a:r>
          </a:p>
          <a:p>
            <a:r>
              <a:rPr lang="cs-CZ" dirty="0"/>
              <a:t>• Etický kodex upozorňuje na morální nebezpečí konfliktů vlastního a veřejného zájmu (vlastních hodnot a hodnot profese)</a:t>
            </a:r>
          </a:p>
          <a:p>
            <a:r>
              <a:rPr lang="cs-CZ" dirty="0"/>
              <a:t>• Etický kodex pomáhá řešit etická dilemata</a:t>
            </a:r>
          </a:p>
          <a:p>
            <a:r>
              <a:rPr lang="cs-CZ" dirty="0"/>
              <a:t>• Etický kodex je podkladem pro hodnocení aktuální praxe a případných stížností</a:t>
            </a:r>
          </a:p>
          <a:p>
            <a:r>
              <a:rPr lang="cs-CZ" dirty="0"/>
              <a:t>• Etický kodex plní významnou úlohu v profesní identitě sociální práce a to na různých úrovních (akademické, komunitní, politické, společenské)</a:t>
            </a:r>
          </a:p>
          <a:p>
            <a:r>
              <a:rPr lang="cs-CZ" dirty="0"/>
              <a:t>• Etický kodex je jedním ze společných jmenovatelů různorodých druhů sociálních služeb a důležitou zárukou jejich kvality.</a:t>
            </a:r>
          </a:p>
        </p:txBody>
      </p:sp>
    </p:spTree>
    <p:extLst>
      <p:ext uri="{BB962C8B-B14F-4D97-AF65-F5344CB8AC3E}">
        <p14:creationId xmlns:p14="http://schemas.microsoft.com/office/powerpoint/2010/main" val="4106545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Etické kodexy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Mezinárodní etický kodex SP (2004)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Etický kodex SP ČR (2006)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Etický kodex švédského profesního svazu (2006)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Kodex povolání SP Švýcarsko.  </a:t>
            </a:r>
            <a:r>
              <a:rPr lang="cs-CZ" dirty="0" err="1"/>
              <a:t>Argumentárium</a:t>
            </a:r>
            <a:r>
              <a:rPr lang="cs-CZ" dirty="0"/>
              <a:t> pro praxi profesionálů (2010)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Standardy pro praxi SP z hlediska lidských práv (2010)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Těžiště lidských práv pro SP (2010)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Základy pro SP-etické standardy SP v SRN (2009)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Etické standardy-povinnosti povolání SP Rakouska (2004)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Globální standardy pro vzdělávání a školení profese SP (2004)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/>
              <a:t>Manuál Lidská práva a SP (1994)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Agenda (2012)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3a. Etický kodex sociálních pracovníků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88220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V roce 1995 vznikl v České republice první Etický kodex sociálních pracovníků, který zpracovala Společnost sociálních pracovníků. Společnost sociálních pracovníků (dále jen SSP ČR) je česká společnost založená v roce 1990 dobrovolně sdružující sociální pracovníky a jiné odborné pracovníky působící v sociálních službách. Společnost je členem Mezinárodní asociace sociálních pracovníků.</a:t>
            </a:r>
          </a:p>
          <a:p>
            <a:r>
              <a:rPr lang="cs-CZ" dirty="0"/>
              <a:t>Jejím cílem je vzájemná výměna osobních zkušeností, získávání nových poznatků a přispívání k dalšímu vzdělávání sociálních pracovníků. Usiluje o to, aby na všech úrovních sociální práci vykonávali pracovníci s příslušným vzděláním. V souvislosti s přijetím Mezinárodního etického kodexu sociální práce se SSP ČR rozhodla v roce 2006 aktualizovat Etický kodex sociálních pracovníků České republiky. </a:t>
            </a:r>
          </a:p>
          <a:p>
            <a:r>
              <a:rPr lang="cs-CZ" dirty="0"/>
              <a:t>Etický kodex sociálních pracovníků je „</a:t>
            </a:r>
            <a:r>
              <a:rPr lang="cs-CZ" i="1" dirty="0"/>
              <a:t>soubor pravidel či zásad, jimiž se mají sociální pracovníci jako profesní skupina lidí řídit</a:t>
            </a:r>
            <a:r>
              <a:rPr lang="cs-CZ" dirty="0"/>
              <a:t>“. Pochopení etického kodexu ale vyžaduje nejen přijetí vnějších pravidel, které kodex definuje, ale především zvnitřnění a subjektivní přijetí těchto pravidel. Sociální pracovník by se měl ve své profesy chovat a rozhodovat tak, aby jednal eticky.</a:t>
            </a:r>
          </a:p>
        </p:txBody>
      </p:sp>
    </p:spTree>
    <p:extLst>
      <p:ext uri="{BB962C8B-B14F-4D97-AF65-F5344CB8AC3E}">
        <p14:creationId xmlns:p14="http://schemas.microsoft.com/office/powerpoint/2010/main" val="3601418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3a. Etický kodex sociálních pracovníků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06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Obsahuje:</a:t>
            </a:r>
          </a:p>
          <a:p>
            <a:r>
              <a:rPr lang="cs-CZ" dirty="0"/>
              <a:t>- </a:t>
            </a:r>
            <a:r>
              <a:rPr lang="cs-CZ" u="sng" dirty="0"/>
              <a:t>etické zásady</a:t>
            </a:r>
            <a:r>
              <a:rPr lang="cs-CZ" dirty="0"/>
              <a:t>: hodnoty demokracie a lidských práv, respekt jedinečnosti člověka, právo na seberealizaci, .. přednost profesionální odpovědnosti oproti soukromým zájmům </a:t>
            </a:r>
          </a:p>
          <a:p>
            <a:r>
              <a:rPr lang="cs-CZ" dirty="0"/>
              <a:t>- </a:t>
            </a:r>
            <a:r>
              <a:rPr lang="cs-CZ" u="sng" dirty="0"/>
              <a:t>pravidla etického chování</a:t>
            </a:r>
            <a:r>
              <a:rPr lang="cs-CZ" dirty="0"/>
              <a:t>: </a:t>
            </a:r>
          </a:p>
          <a:p>
            <a:r>
              <a:rPr lang="cs-CZ" dirty="0"/>
              <a:t>* </a:t>
            </a:r>
            <a:r>
              <a:rPr lang="cs-CZ" b="1" dirty="0"/>
              <a:t>ke klientovi </a:t>
            </a:r>
            <a:r>
              <a:rPr lang="cs-CZ" dirty="0"/>
              <a:t>např. vedení k vlastní zodpovědnosti, </a:t>
            </a:r>
          </a:p>
          <a:p>
            <a:pPr marL="0" indent="0">
              <a:buNone/>
            </a:pPr>
            <a:r>
              <a:rPr lang="cs-CZ" dirty="0"/>
              <a:t>    * </a:t>
            </a:r>
            <a:r>
              <a:rPr lang="cs-CZ" b="1" dirty="0"/>
              <a:t>k zaměstnavateli </a:t>
            </a:r>
            <a:r>
              <a:rPr lang="cs-CZ" dirty="0"/>
              <a:t>- např. snaha o zvyšování kvality služeb poskytované klientům </a:t>
            </a:r>
          </a:p>
          <a:p>
            <a:r>
              <a:rPr lang="cs-CZ" dirty="0"/>
              <a:t>* </a:t>
            </a:r>
            <a:r>
              <a:rPr lang="cs-CZ" b="1" dirty="0"/>
              <a:t>ke kolegům </a:t>
            </a:r>
            <a:r>
              <a:rPr lang="cs-CZ" dirty="0"/>
              <a:t>– např. zvyšování spolupráce, kritika kolegů na vhodném místě, </a:t>
            </a:r>
          </a:p>
          <a:p>
            <a:r>
              <a:rPr lang="cs-CZ" dirty="0"/>
              <a:t>* </a:t>
            </a:r>
            <a:r>
              <a:rPr lang="cs-CZ" b="1" dirty="0"/>
              <a:t>ke svému povolání a odbornosti </a:t>
            </a:r>
            <a:r>
              <a:rPr lang="cs-CZ" dirty="0"/>
              <a:t>– </a:t>
            </a:r>
            <a:r>
              <a:rPr lang="cs-CZ" dirty="0" err="1"/>
              <a:t>např.celoživotní</a:t>
            </a:r>
            <a:r>
              <a:rPr lang="cs-CZ" dirty="0"/>
              <a:t> vzdělávání, ke společnosti – např. snaha o zlepšení podmínek pro úctu k kultuře, hodnotám)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3a. Etický kodex sociálních pracovníků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- </a:t>
            </a:r>
            <a:r>
              <a:rPr lang="cs-CZ" u="sng" dirty="0"/>
              <a:t>etické problémové okruhy </a:t>
            </a:r>
            <a:r>
              <a:rPr lang="cs-CZ" dirty="0"/>
              <a:t>(např. míra vstupování do života občanů a rodiny, konflikt zájmů klienta a sociálního pracovníka) </a:t>
            </a:r>
          </a:p>
          <a:p>
            <a:r>
              <a:rPr lang="cs-CZ" dirty="0"/>
              <a:t>- </a:t>
            </a:r>
            <a:r>
              <a:rPr lang="cs-CZ" u="sng" dirty="0"/>
              <a:t>postupy při řešení etických problémů </a:t>
            </a:r>
            <a:r>
              <a:rPr lang="cs-CZ" dirty="0"/>
              <a:t>(např. vzájemná podpora kolegů, přizpůsobení norem terénní </a:t>
            </a:r>
            <a:r>
              <a:rPr lang="cs-CZ" dirty="0" err="1"/>
              <a:t>sociámí</a:t>
            </a:r>
            <a:r>
              <a:rPr lang="cs-CZ" dirty="0"/>
              <a:t> práci) </a:t>
            </a:r>
          </a:p>
        </p:txBody>
      </p:sp>
    </p:spTree>
    <p:extLst>
      <p:ext uri="{BB962C8B-B14F-4D97-AF65-F5344CB8AC3E}">
        <p14:creationId xmlns:p14="http://schemas.microsoft.com/office/powerpoint/2010/main" val="3071195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3b. Mezinárodní etický kodex  sociálních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Dějiny:</a:t>
            </a:r>
          </a:p>
          <a:p>
            <a:r>
              <a:rPr lang="cs-CZ" dirty="0"/>
              <a:t>1935 v Holandsku besedu na téma etika sociální práce – zařadit etiku do vzdělávání sociálních pracovníků </a:t>
            </a:r>
          </a:p>
          <a:p>
            <a:r>
              <a:rPr lang="cs-CZ" dirty="0"/>
              <a:t>1976 Etický kodex vydán IFSW </a:t>
            </a:r>
          </a:p>
          <a:p>
            <a:r>
              <a:rPr lang="cs-CZ" dirty="0"/>
              <a:t>1988 byl IFSW přepracován Etický kodex z roku 1976 </a:t>
            </a:r>
          </a:p>
          <a:p>
            <a:r>
              <a:rPr lang="cs-CZ" dirty="0"/>
              <a:t>1990 Deklarace etických principů sociální práce </a:t>
            </a:r>
          </a:p>
          <a:p>
            <a:r>
              <a:rPr lang="cs-CZ" dirty="0"/>
              <a:t>1992 Deklarace etických principů sociální práce: formulovány obecné a všeobecně platné hodnoty v sociální práci – obsahuje též 9 zásad sociální práce dle Velké Británie </a:t>
            </a:r>
          </a:p>
          <a:p>
            <a:r>
              <a:rPr lang="cs-CZ" dirty="0"/>
              <a:t>1990 vznikla Společnost sociálních pracovníků /SSP ČR/ </a:t>
            </a:r>
          </a:p>
          <a:p>
            <a:r>
              <a:rPr lang="cs-CZ" dirty="0"/>
              <a:t> Zásady a standardy etiky sociální práce přijaté v červenci 1994 na </a:t>
            </a:r>
            <a:r>
              <a:rPr lang="cs-CZ" dirty="0" err="1"/>
              <a:t>Sri</a:t>
            </a:r>
            <a:r>
              <a:rPr lang="cs-CZ" dirty="0"/>
              <a:t> Lance </a:t>
            </a:r>
          </a:p>
          <a:p>
            <a:r>
              <a:rPr lang="cs-CZ" dirty="0"/>
              <a:t>1994 Vytvoření etického kodexu sociálních pracovníků ČR </a:t>
            </a:r>
          </a:p>
          <a:p>
            <a:r>
              <a:rPr lang="cs-CZ" dirty="0"/>
              <a:t>995 konečné znění Etického kodexu sociálních pracovníků ČR </a:t>
            </a:r>
          </a:p>
          <a:p>
            <a:r>
              <a:rPr lang="cs-CZ" dirty="0"/>
              <a:t>2004 přijat nový mezinárodní etický kodex sociálních pracovníků, který nahrazuje předchozí </a:t>
            </a:r>
          </a:p>
          <a:p>
            <a:r>
              <a:rPr lang="cs-CZ" dirty="0"/>
              <a:t>od 2006 platí přepracovaný nový EKSP ČR </a:t>
            </a:r>
          </a:p>
        </p:txBody>
      </p:sp>
    </p:spTree>
    <p:extLst>
      <p:ext uri="{BB962C8B-B14F-4D97-AF65-F5344CB8AC3E}">
        <p14:creationId xmlns:p14="http://schemas.microsoft.com/office/powerpoint/2010/main" val="3332139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 valném shromáždění Mezinárodní federace sociálních pracovníků (IFSW) v Adelaide v říjnu 2004 byl přijat nový etický kodex sociálních pracovníků, který nahrazuje předchozí Zásady a standardy etiky sociální práce přijaté v červenci 1994 na Srí Lance.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5566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/>
              <a:t>Mezinárodní etický kodex a pojmy z oblasti etiky:</a:t>
            </a:r>
          </a:p>
          <a:p>
            <a:endParaRPr lang="cs-CZ" dirty="0"/>
          </a:p>
          <a:p>
            <a:pPr>
              <a:defRPr/>
            </a:pPr>
            <a:r>
              <a:rPr lang="cs-CZ" dirty="0"/>
              <a:t>Etické vědomí je zásadní součástí profesní praxe</a:t>
            </a:r>
          </a:p>
          <a:p>
            <a:pPr>
              <a:defRPr/>
            </a:pPr>
            <a:r>
              <a:rPr lang="cs-CZ" dirty="0"/>
              <a:t>Způsobilost a závazek eticky jednat je podstatným aspektem kvality služeb</a:t>
            </a:r>
          </a:p>
          <a:p>
            <a:pPr>
              <a:defRPr/>
            </a:pPr>
            <a:r>
              <a:rPr lang="cs-CZ" dirty="0"/>
              <a:t>Záměrem IFSW v oblasti etiky je podporovat etické diskuse a reflexe </a:t>
            </a:r>
          </a:p>
          <a:p>
            <a:pPr>
              <a:defRPr/>
            </a:pPr>
            <a:r>
              <a:rPr lang="cs-CZ" altLang="cs-CZ" dirty="0"/>
              <a:t>v kodexu základní principy a výzva reflektovat ve svých podmínkách</a:t>
            </a:r>
          </a:p>
          <a:p>
            <a:r>
              <a:rPr lang="cs-CZ" altLang="cs-CZ" dirty="0"/>
              <a:t>a činit eticky informovaná rozhodnutí v daném případě</a:t>
            </a:r>
          </a:p>
          <a:p>
            <a:r>
              <a:rPr lang="cs-CZ" altLang="cs-CZ" u="sng" dirty="0"/>
              <a:t>Východiskem</a:t>
            </a:r>
            <a:r>
              <a:rPr lang="cs-CZ" altLang="cs-CZ" dirty="0"/>
              <a:t> je definice sociální práci a její rozvinutí zejména v principu lidské důstojnosti a sociální spravedlnosti…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b="1" dirty="0"/>
              <a:t>Mezinárodní etický kodex:</a:t>
            </a:r>
          </a:p>
          <a:p>
            <a:r>
              <a:rPr lang="cs-CZ" altLang="cs-CZ" sz="2800" dirty="0"/>
              <a:t>podporuje sociální změnu a rozvoj, sociální soudržnost i </a:t>
            </a:r>
            <a:r>
              <a:rPr lang="cs-CZ" altLang="cs-CZ" sz="2800" dirty="0" err="1"/>
              <a:t>empowerment</a:t>
            </a:r>
            <a:r>
              <a:rPr lang="cs-CZ" altLang="cs-CZ" sz="2800" dirty="0"/>
              <a:t>/zmocnění/způsobilost a osvobozování lidí. </a:t>
            </a:r>
          </a:p>
          <a:p>
            <a:r>
              <a:rPr lang="cs-CZ" altLang="cs-CZ" sz="2800" dirty="0"/>
              <a:t>Stěžejní jsou základními principy sociální spravedlnost, lidská práva, společenská zodpovědnost a respekt k rozmanitostem.</a:t>
            </a:r>
          </a:p>
          <a:p>
            <a:r>
              <a:rPr lang="cs-CZ" altLang="cs-CZ" sz="2800" dirty="0"/>
              <a:t>Podepřená teoriemi sociální práce, sociálními vědami, humanitními vědami a domorodými/domácími znalostmi/vědomostmi zavazuje sociální práce </a:t>
            </a:r>
            <a:r>
              <a:rPr lang="cs-CZ" altLang="cs-CZ" sz="2800" u="sng" dirty="0"/>
              <a:t>lidi i struktury</a:t>
            </a:r>
            <a:r>
              <a:rPr lang="cs-CZ" altLang="cs-CZ" sz="2800" dirty="0"/>
              <a:t>, aby zvládali/překonávali) výzvy života a zlepšovali blaho.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/>
              <a:t>Mezinárodní etický kodex:</a:t>
            </a:r>
          </a:p>
          <a:p>
            <a:r>
              <a:rPr lang="cs-CZ" dirty="0"/>
              <a:t>1. Úvod</a:t>
            </a:r>
          </a:p>
          <a:p>
            <a:r>
              <a:rPr lang="cs-CZ" dirty="0"/>
              <a:t>2. Definice sociální práce</a:t>
            </a:r>
          </a:p>
          <a:p>
            <a:r>
              <a:rPr lang="cs-CZ" dirty="0"/>
              <a:t>3. Mezinárodní konvence</a:t>
            </a:r>
          </a:p>
          <a:p>
            <a:r>
              <a:rPr lang="cs-CZ" dirty="0"/>
              <a:t>4. Principy</a:t>
            </a:r>
          </a:p>
          <a:p>
            <a:pPr lvl="1"/>
            <a:r>
              <a:rPr lang="cs-CZ" dirty="0"/>
              <a:t>4.1 Lidská práva a lidská důstojnost</a:t>
            </a:r>
          </a:p>
          <a:p>
            <a:pPr lvl="1"/>
            <a:r>
              <a:rPr lang="cs-CZ" dirty="0"/>
              <a:t>4.2 Sociální spravedlnost</a:t>
            </a:r>
          </a:p>
          <a:p>
            <a:pPr marL="274320" lvl="1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5. Profesionální jednání</a:t>
            </a:r>
          </a:p>
          <a:p>
            <a:pPr marL="27432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17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cs-CZ" altLang="cs-CZ" b="1" dirty="0"/>
              <a:t>Základní koncept profese:</a:t>
            </a:r>
          </a:p>
          <a:p>
            <a:r>
              <a:rPr lang="cs-CZ" altLang="cs-CZ" dirty="0"/>
              <a:t>Sociální práce jako profese přijímá svůj podíl na zodpovědnosti, že bude </a:t>
            </a:r>
            <a:r>
              <a:rPr lang="cs-CZ" altLang="cs-CZ" i="1" dirty="0"/>
              <a:t>vystupovat proti všem porušováním lidských prav a </a:t>
            </a:r>
            <a:r>
              <a:rPr lang="cs-CZ" altLang="cs-CZ" dirty="0"/>
              <a:t>tato porušování odstraňovat</a:t>
            </a:r>
          </a:p>
          <a:p>
            <a:r>
              <a:rPr lang="cs-CZ" altLang="cs-CZ" dirty="0"/>
              <a:t>jeden z hlavních cílů = </a:t>
            </a:r>
            <a:r>
              <a:rPr lang="cs-CZ" altLang="cs-CZ" i="1" dirty="0"/>
              <a:t>podpora spravedlivých struktur</a:t>
            </a:r>
            <a:r>
              <a:rPr lang="cs-CZ" altLang="cs-CZ" dirty="0"/>
              <a:t>, které poskytnou bezpečí/jistotu a rozvoj, přičemž zůstává nedotčena jejich lidská důstojnost</a:t>
            </a:r>
          </a:p>
          <a:p>
            <a:r>
              <a:rPr lang="cs-CZ" altLang="cs-CZ" dirty="0"/>
              <a:t>Základy živené z humanitárních, demokratických a náboženských idejí (-› „náboženské“ kořeny či impulsy – Idea člověka stvořeného k Božímu obrazu a podobenství/imago Dei, imago Christi)</a:t>
            </a:r>
          </a:p>
          <a:p>
            <a:endParaRPr lang="cs-CZ" alt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306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Princip lidských práv popsaný v Mezinárodním etickém kodexu (Etika sociální práce – principy):</a:t>
            </a:r>
          </a:p>
          <a:p>
            <a:r>
              <a:rPr lang="cs-CZ" b="1" i="1" dirty="0"/>
              <a:t>4. Principy</a:t>
            </a:r>
          </a:p>
          <a:p>
            <a:r>
              <a:rPr lang="cs-CZ" b="1" i="1" dirty="0"/>
              <a:t>4.1 Lidská práva </a:t>
            </a:r>
            <a:r>
              <a:rPr lang="cs-CZ" i="1" dirty="0"/>
              <a:t>a lidská důstojnost</a:t>
            </a:r>
          </a:p>
          <a:p>
            <a:r>
              <a:rPr lang="cs-CZ" i="1" dirty="0"/>
              <a:t>Sociální práce je založena na respektu k hodnotě a důstojnosti všech lidí a na právech, která z toho vyplývají. Sociální pracovníci podporují a chrání fyzickou, duševní, emocionální a duchovní integritu a blaho každého člověka. To znamená:</a:t>
            </a:r>
          </a:p>
          <a:p>
            <a:r>
              <a:rPr lang="cs-CZ" i="1" dirty="0"/>
              <a:t>1. Respektovat právo na sebeurčení - sociální pracovníci respektují a podporují právo lidí na provádění vlastních výběrů a rozhodnutí, nezávisle na jejich hodnotách a životních rozhodnutích, za předpokladu, že to neohrozí práva a legitimní zájmy druhých.</a:t>
            </a:r>
          </a:p>
          <a:p>
            <a:r>
              <a:rPr lang="cs-CZ" i="1" dirty="0"/>
              <a:t>2. Podporovat právo na participaci - sociální pracovníci podporují plné zapojení a účast lidí, kteří používají jejich služby, takovými způsoby, aby mohli dosáhnout zmocnění ve všech aspektech rozhodování a jednání, které ovlivňuje jejich život.</a:t>
            </a:r>
          </a:p>
          <a:p>
            <a:r>
              <a:rPr lang="pl-PL" i="1" dirty="0"/>
              <a:t>3. Jednat s každým člověkem jako </a:t>
            </a:r>
            <a:r>
              <a:rPr lang="cs-CZ" i="1" dirty="0"/>
              <a:t>s celostní bytostí - sociální pracovníci se zajímají o celého člověka v rámci rodiny, komunity a společenského a přirozeného prostředí a usilují o rozpoznání všech aspektů života člověka.</a:t>
            </a:r>
          </a:p>
          <a:p>
            <a:r>
              <a:rPr lang="cs-CZ" i="1" dirty="0"/>
              <a:t>4. Identifikovat a rozvinout silné stránky - sociální pracovníci se zaměřují na silné stránky </a:t>
            </a:r>
            <a:r>
              <a:rPr lang="pl-PL" i="1" dirty="0"/>
              <a:t>jednotlivců, skupin a komunit, a tak podporují jejich zmocnění.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625240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Uvedené principy lidských práv a lidské důstojnosti jsou, jak můžeme vidět, v Mezinárodním kodexu vztažené především k požadavkům na činnost sociálního pracovníka, nijak ale neosvětlují pojmy jako takové, nedefinují jejich vznik a pojmový význam. </a:t>
            </a:r>
          </a:p>
          <a:p>
            <a:r>
              <a:rPr lang="cs-CZ" dirty="0"/>
              <a:t>V českém kodexu navíc nejsou hodnoty takto jednotlivě popsány, pouze na ně můžeme nalézt odkaz především ve čl. 1, kde čteme:</a:t>
            </a:r>
          </a:p>
          <a:p>
            <a:r>
              <a:rPr lang="cs-CZ" i="1" dirty="0"/>
              <a:t>1.1. „Sociální práce je založena na hodnotách demokracie, lidských práv a sociální spravedlnosti. Sociální pracovníci proto dbají na dodržování lidských práv u skupin a jednotlivců tak, jak jsou vyjádřeny v dokumentech relevantních pro praxi (…)“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486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Lidská práva:</a:t>
            </a:r>
          </a:p>
          <a:p>
            <a:r>
              <a:rPr lang="cs-CZ" dirty="0"/>
              <a:t>Lidská práva jsou taková práva, jejichž zajištění má fundamentální význam pro lidsky důstojnou existenci. Souvisí bezprostředně s lidským bytím. Proto jsou nezcizitelná a nedotknutelná. Tato práva nebyla přiznána člověku společností, vyplývají z lidské přirozenosti. Lidská práva jsou odvozena ze skutečnosti, že na rozdíl od všech ostatních bytostí je lidská přirozenost obdařena rozumem a svobodnou vůlí, a proto je všem lidem vlastní společná důstojnost. Lidská důstojnost je tedy základním principem lidských práv.</a:t>
            </a:r>
          </a:p>
        </p:txBody>
      </p:sp>
    </p:spTree>
    <p:extLst>
      <p:ext uri="{BB962C8B-B14F-4D97-AF65-F5344CB8AC3E}">
        <p14:creationId xmlns:p14="http://schemas.microsoft.com/office/powerpoint/2010/main" val="2728275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/>
          </a:bodyPr>
          <a:lstStyle/>
          <a:p>
            <a:r>
              <a:rPr lang="cs-CZ" b="1" dirty="0"/>
              <a:t>Sociální spravedlnost v Mezinárodním etickém kodexu</a:t>
            </a:r>
          </a:p>
          <a:p>
            <a:r>
              <a:rPr lang="cs-CZ" dirty="0"/>
              <a:t>Spravedlnost je definována v pěti bodech (zejména jako výčet povinností sociálního pracovníka):</a:t>
            </a:r>
          </a:p>
        </p:txBody>
      </p:sp>
    </p:spTree>
    <p:extLst>
      <p:ext uri="{BB962C8B-B14F-4D97-AF65-F5344CB8AC3E}">
        <p14:creationId xmlns:p14="http://schemas.microsoft.com/office/powerpoint/2010/main" val="16603228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162128"/>
          </a:xfrm>
        </p:spPr>
        <p:txBody>
          <a:bodyPr>
            <a:normAutofit fontScale="70000" lnSpcReduction="20000"/>
          </a:bodyPr>
          <a:lstStyle/>
          <a:p>
            <a:r>
              <a:rPr lang="cs-CZ" b="1" i="1" dirty="0"/>
              <a:t>4.2 Sociální spravedlnost</a:t>
            </a:r>
          </a:p>
          <a:p>
            <a:r>
              <a:rPr lang="cs-CZ" i="1" dirty="0"/>
              <a:t>Sociální pracovníci mají povinnost podporovat sociální spravedlnost ve vztahu ke společnosti obecně i ve vztahu k lidem, se kterými pracují. To znamená:</a:t>
            </a:r>
          </a:p>
          <a:p>
            <a:r>
              <a:rPr lang="cs-CZ" i="1" dirty="0"/>
              <a:t>1. Čelit negativní diskriminaci – sociální pracovníci mají povinnost čelit negativní diskriminaci na základě takových charakteristik, jako jsou schopnosti, věk, kultura, rod nebo pohlaví, rodinný stav, </a:t>
            </a:r>
            <a:r>
              <a:rPr lang="cs-CZ" i="1" dirty="0" err="1"/>
              <a:t>socio</a:t>
            </a:r>
            <a:r>
              <a:rPr lang="cs-CZ" i="1" dirty="0"/>
              <a:t>-ekonomický status, politické názory, barva pleti nebo jiné fyzické charakteristiky, sexuální orientace nebo duchovní přesvědčení.</a:t>
            </a:r>
          </a:p>
          <a:p>
            <a:r>
              <a:rPr lang="cs-CZ" i="1" dirty="0"/>
              <a:t>2. Uznat diverzitu – sociální pracovníci rozpoznávají a respektují etnickou a kulturní rozdílnost ve společnostech, kde pracují, berouce při tom v úvahu individuální, rodinné, skupinové a komunitní odlišnosti.</a:t>
            </a:r>
          </a:p>
          <a:p>
            <a:r>
              <a:rPr lang="cs-CZ" i="1" dirty="0"/>
              <a:t>3. Spravedlivě distribuovat zdroje – sociální pracovníci zaručují, že zdroje, které mají k dispozici, jsou rozdělovány spravedlivě ve shodě s potřebami.</a:t>
            </a:r>
          </a:p>
          <a:p>
            <a:r>
              <a:rPr lang="cs-CZ" i="1" dirty="0"/>
              <a:t>4. Čelit nespravedlivé politice a praktikám – sociální pracovníci mají povinnost upozorňovat své zaměstnavatele, tvůrce politik, politiky samotné a veřejnost na situace, kdy lidé žijí v chudobě, když zdroje nejsou adekvátní nebo když rozdělování zdrojů, politika a praxe jsou utlačující, nespravedlivé nebo škodlivé.</a:t>
            </a:r>
          </a:p>
          <a:p>
            <a:r>
              <a:rPr lang="cs-CZ" i="1" dirty="0"/>
              <a:t>5. Pracovat na základě solidarity – sociální pracovníci mají povinnost čelit sociálním podmínkám, které přispívají k sociálnímu vyloučení, stigmatizaci nebo útisku a pracovat pro sociální inkluzi.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0931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Požadavek na univerzalismus etického kodexu</a:t>
            </a:r>
          </a:p>
          <a:p>
            <a:r>
              <a:rPr lang="cs-CZ" dirty="0"/>
              <a:t>Cílem jak Mezinárodního kodexu sociální práce, tak i Etického kodexu Společnosti sociálních pracovníků ČR je pomoci v praxi sociálních pracovníků, kteří se snaží řešit složité situace a sociální problémy na všech úrovních. </a:t>
            </a:r>
          </a:p>
          <a:p>
            <a:r>
              <a:rPr lang="cs-CZ" dirty="0"/>
              <a:t>Zde nám vyvstává otázka po univerzalismu etického kodexu.</a:t>
            </a:r>
          </a:p>
          <a:p>
            <a:r>
              <a:rPr lang="cs-CZ" dirty="0"/>
              <a:t>Podle kritiků je ovšem nemožné myšlenku univerzalismu udržet a to jak v rámci jedné země, tak i v mezikulturním měřítku. Největší problém univerzalismu etického kodexu je </a:t>
            </a:r>
            <a:r>
              <a:rPr lang="cs-CZ" i="1" dirty="0"/>
              <a:t>udržení hodnot </a:t>
            </a:r>
            <a:r>
              <a:rPr lang="cs-CZ" dirty="0"/>
              <a:t>– kodexy předpokládají shodu o hodnotách jak v rámci profesí, tak i na straně veřejnosti, ovšem je sporné, zda taková shoda existuje a navíc v tak roztříštěné profesi, jakou je sociální práce.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45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Na to navazuje další kritika takto postaveného dokumentu, která vychází z tvrzení, že </a:t>
            </a:r>
            <a:r>
              <a:rPr lang="cs-CZ" i="1" dirty="0"/>
              <a:t>Mezinárodní kodex přehlíží ostatní filozofické a kulturní tradice</a:t>
            </a:r>
            <a:r>
              <a:rPr lang="cs-CZ" dirty="0"/>
              <a:t>, jako v Asii, Africe, Číně, a na východě. V těchto kulturách je například více stavěno na hodnotách rodiny či komunity oproti zájmům jednotlivců a individuálním právům, které jsou hájena v kodexu. </a:t>
            </a:r>
          </a:p>
          <a:p>
            <a:r>
              <a:rPr lang="cs-CZ" dirty="0"/>
              <a:t>Kritika dále pokračuje tím, že sociální pracovníci se v rámci svého vzdělávání málo věnují anti-diskriminační praxi a problematice kulturních a jiných forem odlišnosti mezi národy. Dominantní jsou vždy křesťanské hodnoty v sociálních službách. V tomto smyslu je sociální práce kritizována za podporu vyloučení mnoho nejzranitelnějších, zejména těch, kteří nesdílejí západní liberální víry nebo křesťanské tradice.</a:t>
            </a:r>
          </a:p>
        </p:txBody>
      </p:sp>
    </p:spTree>
    <p:extLst>
      <p:ext uri="{BB962C8B-B14F-4D97-AF65-F5344CB8AC3E}">
        <p14:creationId xmlns:p14="http://schemas.microsoft.com/office/powerpoint/2010/main" val="1653425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u="sng" dirty="0"/>
              <a:t>Kritika etických kodexů </a:t>
            </a:r>
          </a:p>
          <a:p>
            <a:r>
              <a:rPr lang="cs-CZ" dirty="0"/>
              <a:t>• Mohou vést k elitářství a exkluzi profese</a:t>
            </a:r>
          </a:p>
          <a:p>
            <a:r>
              <a:rPr lang="cs-CZ" dirty="0"/>
              <a:t>• Sociální práce nelze vyjádřit soustavou povinností a pravidel</a:t>
            </a:r>
          </a:p>
          <a:p>
            <a:r>
              <a:rPr lang="cs-CZ" dirty="0"/>
              <a:t>• V sociální práci existuje trend multidisciplinárních týmů přitom kodexy bývají definovány pro jednu profesi</a:t>
            </a:r>
          </a:p>
          <a:p>
            <a:r>
              <a:rPr lang="cs-CZ" dirty="0"/>
              <a:t>• Kodexy v sociální práci bývají zaměřeny pouze na vztah pracovník-klient, další okolnosti (například ekonomický tlak) neberou v potaz</a:t>
            </a:r>
          </a:p>
          <a:p>
            <a:r>
              <a:rPr lang="cs-CZ" dirty="0"/>
              <a:t>• V kodexech by měla existovat shoda mezi profesionály a veřejností, což je u Etického kodexu sociálních pracovníků sporné</a:t>
            </a:r>
          </a:p>
        </p:txBody>
      </p:sp>
    </p:spTree>
    <p:extLst>
      <p:ext uri="{BB962C8B-B14F-4D97-AF65-F5344CB8AC3E}">
        <p14:creationId xmlns:p14="http://schemas.microsoft.com/office/powerpoint/2010/main" val="2464663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/>
          </a:bodyPr>
          <a:lstStyle/>
          <a:p>
            <a:r>
              <a:rPr lang="cs-CZ" b="1" dirty="0"/>
              <a:t>Kritika etických kodexů vycházející z použití kodexů v praxi:</a:t>
            </a:r>
          </a:p>
          <a:p>
            <a:r>
              <a:rPr lang="cs-CZ" dirty="0"/>
              <a:t>• Pracovníkům jsou často nejasné významy a výklady některých principů a to, jak se promítají do praxe (nejednotnost vyjádření a chápání principů a hodnot)</a:t>
            </a:r>
          </a:p>
          <a:p>
            <a:r>
              <a:rPr lang="cs-CZ" dirty="0"/>
              <a:t>• Kodexy neposkytují vodítko pro cíle a principy při řešení konfliktů a konkrétních situací</a:t>
            </a:r>
          </a:p>
          <a:p>
            <a:r>
              <a:rPr lang="cs-CZ" dirty="0"/>
              <a:t>• Kodexy nejsou relevantní pro praxi, je vedeno více právních a organizačních postupů</a:t>
            </a:r>
          </a:p>
          <a:p>
            <a:r>
              <a:rPr lang="cs-CZ" dirty="0"/>
              <a:t>• Kodexy nejsou v praxi používány (na to upozorňují  četné výzkumy v této oblasti.</a:t>
            </a:r>
          </a:p>
        </p:txBody>
      </p:sp>
    </p:spTree>
    <p:extLst>
      <p:ext uri="{BB962C8B-B14F-4D97-AF65-F5344CB8AC3E}">
        <p14:creationId xmlns:p14="http://schemas.microsoft.com/office/powerpoint/2010/main" val="6271190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3b. Mezinárodní etický kodex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638800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/>
              <a:t>Důvody pro aktualizaci etického kodexu sociálních pracovníků:</a:t>
            </a:r>
          </a:p>
          <a:p>
            <a:r>
              <a:rPr lang="cs-CZ" i="1" dirty="0"/>
              <a:t>Nová globální etická témata </a:t>
            </a:r>
            <a:r>
              <a:rPr lang="cs-CZ" dirty="0"/>
              <a:t>navazující na rozvoj technologií nebo nových sociálních událostí (např. bioetické otázky v souvislosti s rozvojem genového inženýrství; etika internetové komunikace; rozvoj mezinárodního terorismu a potenciálně zneužívání sociální práce za tímto účelem)</a:t>
            </a:r>
          </a:p>
          <a:p>
            <a:r>
              <a:rPr lang="cs-CZ" dirty="0"/>
              <a:t>• Nové </a:t>
            </a:r>
            <a:r>
              <a:rPr lang="cs-CZ" i="1" dirty="0"/>
              <a:t>etické problémy </a:t>
            </a:r>
            <a:r>
              <a:rPr lang="cs-CZ" dirty="0"/>
              <a:t>a dilemata související s výkonem profese (např. v oblasti práce s etnickými menšinami)</a:t>
            </a:r>
          </a:p>
          <a:p>
            <a:r>
              <a:rPr lang="cs-CZ" dirty="0"/>
              <a:t>• Měnící se </a:t>
            </a:r>
            <a:r>
              <a:rPr lang="cs-CZ" i="1" dirty="0"/>
              <a:t>hodnotové orientace</a:t>
            </a:r>
          </a:p>
          <a:p>
            <a:r>
              <a:rPr lang="cs-CZ" dirty="0"/>
              <a:t>• Identifikování a formulování všeobecných lidských práv (např. akcentování </a:t>
            </a:r>
            <a:r>
              <a:rPr lang="pt-BR" dirty="0"/>
              <a:t>antidiskriminačního přístupu, práva na práci, práva na sexuální orientaci)</a:t>
            </a:r>
          </a:p>
          <a:p>
            <a:r>
              <a:rPr lang="cs-CZ" dirty="0"/>
              <a:t>• Identifikování a formulování etických principů v profesní činnosti založených </a:t>
            </a:r>
            <a:r>
              <a:rPr lang="pl-PL" dirty="0"/>
              <a:t>na nových výzkumech a teoriích</a:t>
            </a:r>
          </a:p>
          <a:p>
            <a:r>
              <a:rPr lang="cs-CZ" dirty="0"/>
              <a:t>• Rozvoj a </a:t>
            </a:r>
            <a:r>
              <a:rPr lang="cs-CZ" i="1" dirty="0"/>
              <a:t>transformace sociálních služeb </a:t>
            </a:r>
            <a:r>
              <a:rPr lang="cs-CZ" dirty="0"/>
              <a:t>(V České republice zejména v souvislosti s přijetím zákona o sociálních službách a jeho aktualizací)</a:t>
            </a:r>
          </a:p>
          <a:p>
            <a:r>
              <a:rPr lang="cs-CZ" dirty="0"/>
              <a:t>• </a:t>
            </a:r>
            <a:r>
              <a:rPr lang="cs-CZ" i="1" dirty="0"/>
              <a:t>Změny legislativy</a:t>
            </a:r>
          </a:p>
          <a:p>
            <a:r>
              <a:rPr lang="cs-CZ" dirty="0"/>
              <a:t>• Ačkoli některé etické hodnoty a principy sociální práce mohou být nadčasové, způsob formulování principů a hodnot podléhá změnám v myšlení a jazyku </a:t>
            </a:r>
            <a:r>
              <a:rPr lang="it-IT" dirty="0"/>
              <a:t>dané společnosti i profesní komunity.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182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i="1" dirty="0"/>
              <a:t>kontext pestrosti a různosti morálek</a:t>
            </a:r>
            <a:r>
              <a:rPr lang="cs-CZ" altLang="cs-CZ" dirty="0"/>
              <a:t>, kodexů, práva, duchovních tradic, zodpovědností i svědomí, a proto i potřeby dosáhnout dohody na bezpodmínečně platných a závazných měřítcích, jež toto vše přesahují  (-› Prohlášení k Světovému étosu , etické kodexy, Dekalog, svědomí)</a:t>
            </a:r>
          </a:p>
          <a:p>
            <a:r>
              <a:rPr lang="cs-CZ" altLang="cs-CZ" i="1" dirty="0"/>
              <a:t>sociální změna, řešení problémů </a:t>
            </a:r>
            <a:r>
              <a:rPr lang="cs-CZ" altLang="cs-CZ" dirty="0"/>
              <a:t>v lidských vztazích i zmocnění a osvobození lidí / porozumění adresátům pomoci v oblasti víry (-› </a:t>
            </a:r>
            <a:r>
              <a:rPr lang="cs-CZ" altLang="cs-CZ" i="1" dirty="0" err="1"/>
              <a:t>metanoia</a:t>
            </a:r>
            <a:r>
              <a:rPr lang="cs-CZ" altLang="cs-CZ" dirty="0"/>
              <a:t>, aspekty křesťanské etiky a mravnosti)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Téma lásky, důvěry, vztahu k vlastní důstojnosti pracovníka, sociální pracovník jako katalyzátor změny /</a:t>
            </a:r>
          </a:p>
          <a:p>
            <a:r>
              <a:rPr lang="cs-CZ" altLang="cs-CZ" dirty="0"/>
              <a:t> Dále trvale usilují pomocí koordinovaného působení o </a:t>
            </a:r>
            <a:r>
              <a:rPr lang="cs-CZ" altLang="cs-CZ" i="1" dirty="0"/>
              <a:t>odstraňování různých forem sociální nespravedlnosti </a:t>
            </a:r>
            <a:r>
              <a:rPr lang="cs-CZ" altLang="cs-CZ" dirty="0"/>
              <a:t>a naopak o podporu sociálních struktur, které odpovídají LD, zásadní rovnosti, zodpovědné svobodě, spravedlnosti a solidaritě.  (-› přikázání lásky, zlaté pravidlo etiky/vzájemnosti, postojové vzorce)</a:t>
            </a:r>
          </a:p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pomáhat lidem </a:t>
            </a:r>
            <a:r>
              <a:rPr lang="cs-CZ" i="1" dirty="0"/>
              <a:t>zlepšovat životní podmínky</a:t>
            </a:r>
            <a:r>
              <a:rPr lang="cs-CZ" dirty="0"/>
              <a:t>, uspokojovat základní lidské potřeby, dosáhnout změny ve svém životě</a:t>
            </a:r>
          </a:p>
          <a:p>
            <a:pPr>
              <a:defRPr/>
            </a:pPr>
            <a:r>
              <a:rPr lang="cs-CZ" dirty="0"/>
              <a:t>speciální zaměření na osoby, které jsou v nouzi</a:t>
            </a:r>
          </a:p>
          <a:p>
            <a:pPr>
              <a:defRPr/>
            </a:pPr>
            <a:r>
              <a:rPr lang="cs-CZ" dirty="0"/>
              <a:t>proces změny se probíhá prostřednictvím budování vztahu důvěry, pomoci k sociální analýze situace, k poznávání a zvládání ohrožujících faktorů a rizik 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Lidská práva jsou chápána jako obsahové naplnění lidské důstojnosti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Sociální práce jako profese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Lidská práva v sociální práci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Lidská práva v sociální práci představují:</a:t>
            </a:r>
          </a:p>
          <a:p>
            <a:r>
              <a:rPr lang="cs-CZ" altLang="cs-CZ" dirty="0"/>
              <a:t>- regulativní ideu sociální práce,</a:t>
            </a:r>
          </a:p>
          <a:p>
            <a:r>
              <a:rPr lang="cs-CZ" altLang="cs-CZ" dirty="0"/>
              <a:t>- nutné měřítko a orientaci pro konstruktivní jednání</a:t>
            </a:r>
          </a:p>
          <a:p>
            <a:r>
              <a:rPr lang="cs-CZ" altLang="cs-CZ" dirty="0"/>
              <a:t>- neoddělitelnou součást teorie, morálních přesvědčení, étosu, etiky i praxe sociální práce</a:t>
            </a:r>
          </a:p>
          <a:p>
            <a:r>
              <a:rPr lang="cs-CZ" dirty="0"/>
              <a:t>- Lidská práva ztělesňují odůvodnění </a:t>
            </a:r>
            <a:r>
              <a:rPr lang="cs-CZ" altLang="cs-CZ" dirty="0"/>
              <a:t>sociální práce</a:t>
            </a:r>
            <a:r>
              <a:rPr lang="cs-CZ" dirty="0"/>
              <a:t> a motivaci pro praxi. Proto hájení nedílných lidských prav jako integrální součástí sociální práci.</a:t>
            </a:r>
          </a:p>
          <a:p>
            <a:endParaRPr lang="cs-CZ" alt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93776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u="sng" dirty="0"/>
              <a:t>Cílem působení </a:t>
            </a:r>
            <a:r>
              <a:rPr lang="cs-CZ" dirty="0"/>
              <a:t>lidských prav v rámci </a:t>
            </a:r>
            <a:r>
              <a:rPr lang="cs-CZ" altLang="cs-CZ" dirty="0"/>
              <a:t>sociální práce</a:t>
            </a:r>
          </a:p>
          <a:p>
            <a:pPr>
              <a:defRPr/>
            </a:pPr>
            <a:r>
              <a:rPr lang="cs-CZ" b="1" dirty="0"/>
              <a:t>Na individuální rovině</a:t>
            </a:r>
            <a:r>
              <a:rPr lang="cs-CZ" dirty="0"/>
              <a:t>:</a:t>
            </a:r>
          </a:p>
          <a:p>
            <a:pPr>
              <a:defRPr/>
            </a:pPr>
            <a:r>
              <a:rPr lang="cs-CZ" dirty="0"/>
              <a:t> naplňování lidské důstojnosti  - lidská práva jako zásadní podmínky lidsky důstojného života formulují obsahové jádro lidské důstojnosti včetně minimálního standardu ekonomické a sociokulturní výbavy a kompetence / </a:t>
            </a:r>
            <a:r>
              <a:rPr lang="cs-CZ" i="1" dirty="0"/>
              <a:t>umožňuje samostatně jednat, vést a koncipovat svůj život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/>
              <a:t>2. Lidská práva v sociální práci</a:t>
            </a:r>
            <a:endParaRPr lang="cs-CZ" altLang="cs-CZ" dirty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b="1" dirty="0"/>
              <a:t>Na rovině společnosti:</a:t>
            </a:r>
          </a:p>
          <a:p>
            <a:pPr eaLnBrk="1" hangingPunct="1"/>
            <a:r>
              <a:rPr lang="cs-CZ" altLang="cs-CZ" dirty="0"/>
              <a:t>společenská integrace/inkluze, </a:t>
            </a:r>
          </a:p>
          <a:p>
            <a:pPr eaLnBrk="1" hangingPunct="1"/>
            <a:r>
              <a:rPr lang="cs-CZ" altLang="cs-CZ" dirty="0"/>
              <a:t>sociální spravedlnost i sociální změny s ohledem na ohrožující sociální struktury a kulturní vzorce</a:t>
            </a:r>
          </a:p>
          <a:p>
            <a:r>
              <a:rPr lang="cs-CZ" altLang="cs-CZ" dirty="0"/>
              <a:t>Lidská práva poskytují možnost vyložit i své dlouhodobé cíle a zaujímat stanovisko k sociálním otázkám. </a:t>
            </a:r>
          </a:p>
          <a:p>
            <a:pPr eaLnBrk="1" hangingPunct="1"/>
            <a:r>
              <a:rPr lang="cs-CZ" altLang="cs-CZ" dirty="0"/>
              <a:t>a dlouhodobě pak přispívání k lidskoprávní kultuře.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3183</Words>
  <Application>Microsoft Office PowerPoint</Application>
  <PresentationFormat>Předvádění na obrazovce (4:3)</PresentationFormat>
  <Paragraphs>235</Paragraphs>
  <Slides>40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Arial</vt:lpstr>
      <vt:lpstr>Bookman Old Style</vt:lpstr>
      <vt:lpstr>Calibri</vt:lpstr>
      <vt:lpstr>Gill Sans MT</vt:lpstr>
      <vt:lpstr>Wingdings</vt:lpstr>
      <vt:lpstr>Wingdings 3</vt:lpstr>
      <vt:lpstr>Původ</vt:lpstr>
      <vt:lpstr>Sociální práce jako lidskoprávní profese a Etické kodexy </vt:lpstr>
      <vt:lpstr>Hlavní struktura:</vt:lpstr>
      <vt:lpstr>1. Sociální práce jako profese</vt:lpstr>
      <vt:lpstr>1. Sociální práce jako profese</vt:lpstr>
      <vt:lpstr>1. Sociální práce jako profese</vt:lpstr>
      <vt:lpstr>1. Sociální práce jako profese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2. Lidská práva v sociální práci</vt:lpstr>
      <vt:lpstr>3. Etické kodexy</vt:lpstr>
      <vt:lpstr>3. Etické kodexy</vt:lpstr>
      <vt:lpstr>3. Etické kodexy</vt:lpstr>
      <vt:lpstr>3. Etické kodexy</vt:lpstr>
      <vt:lpstr>3. Etické kodexy</vt:lpstr>
      <vt:lpstr>3. Etické kodexy</vt:lpstr>
      <vt:lpstr>3a. Etický kodex sociálních pracovníků v České republice</vt:lpstr>
      <vt:lpstr>3a. Etický kodex sociálních pracovníků v České republice</vt:lpstr>
      <vt:lpstr>3a. Etický kodex sociálních pracovníků v České republice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 sociálních pracovníků</vt:lpstr>
      <vt:lpstr>3b. Mezinárodní etický kodex sociálních pracovníků</vt:lpstr>
      <vt:lpstr>3b. Mezinárodní etický kodex sociálních pracovníků</vt:lpstr>
      <vt:lpstr>3b. Mezinárodní etický kodex sociálních pracovníků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2016-03-01T02:03:12Z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