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46"/>
  </p:notesMasterIdLst>
  <p:sldIdLst>
    <p:sldId id="256" r:id="rId3"/>
    <p:sldId id="267" r:id="rId4"/>
    <p:sldId id="268" r:id="rId5"/>
    <p:sldId id="352" r:id="rId6"/>
    <p:sldId id="353" r:id="rId7"/>
    <p:sldId id="354" r:id="rId8"/>
    <p:sldId id="355" r:id="rId9"/>
    <p:sldId id="306" r:id="rId10"/>
    <p:sldId id="308" r:id="rId11"/>
    <p:sldId id="309" r:id="rId12"/>
    <p:sldId id="310" r:id="rId13"/>
    <p:sldId id="311" r:id="rId14"/>
    <p:sldId id="313" r:id="rId15"/>
    <p:sldId id="312" r:id="rId16"/>
    <p:sldId id="314" r:id="rId17"/>
    <p:sldId id="315" r:id="rId18"/>
    <p:sldId id="304" r:id="rId19"/>
    <p:sldId id="319" r:id="rId20"/>
    <p:sldId id="321" r:id="rId21"/>
    <p:sldId id="357" r:id="rId22"/>
    <p:sldId id="358" r:id="rId23"/>
    <p:sldId id="328" r:id="rId24"/>
    <p:sldId id="325" r:id="rId25"/>
    <p:sldId id="322" r:id="rId26"/>
    <p:sldId id="305" r:id="rId27"/>
    <p:sldId id="317" r:id="rId28"/>
    <p:sldId id="356" r:id="rId29"/>
    <p:sldId id="337" r:id="rId30"/>
    <p:sldId id="339" r:id="rId31"/>
    <p:sldId id="347" r:id="rId32"/>
    <p:sldId id="348" r:id="rId33"/>
    <p:sldId id="360" r:id="rId34"/>
    <p:sldId id="349" r:id="rId35"/>
    <p:sldId id="330" r:id="rId36"/>
    <p:sldId id="331" r:id="rId37"/>
    <p:sldId id="332" r:id="rId38"/>
    <p:sldId id="351" r:id="rId39"/>
    <p:sldId id="333" r:id="rId40"/>
    <p:sldId id="334" r:id="rId41"/>
    <p:sldId id="335" r:id="rId42"/>
    <p:sldId id="336" r:id="rId43"/>
    <p:sldId id="359" r:id="rId44"/>
    <p:sldId id="302" r:id="rId45"/>
  </p:sldIdLst>
  <p:sldSz cx="9144000" cy="6858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267"/>
            <p14:sldId id="268"/>
            <p14:sldId id="352"/>
            <p14:sldId id="353"/>
            <p14:sldId id="354"/>
            <p14:sldId id="355"/>
            <p14:sldId id="306"/>
            <p14:sldId id="308"/>
            <p14:sldId id="309"/>
            <p14:sldId id="310"/>
            <p14:sldId id="311"/>
            <p14:sldId id="313"/>
            <p14:sldId id="312"/>
            <p14:sldId id="314"/>
            <p14:sldId id="315"/>
            <p14:sldId id="304"/>
            <p14:sldId id="319"/>
            <p14:sldId id="321"/>
            <p14:sldId id="357"/>
            <p14:sldId id="358"/>
            <p14:sldId id="328"/>
            <p14:sldId id="325"/>
            <p14:sldId id="322"/>
            <p14:sldId id="305"/>
            <p14:sldId id="317"/>
            <p14:sldId id="356"/>
            <p14:sldId id="337"/>
            <p14:sldId id="339"/>
            <p14:sldId id="347"/>
            <p14:sldId id="348"/>
            <p14:sldId id="360"/>
            <p14:sldId id="349"/>
            <p14:sldId id="330"/>
            <p14:sldId id="331"/>
            <p14:sldId id="332"/>
            <p14:sldId id="351"/>
            <p14:sldId id="333"/>
            <p14:sldId id="334"/>
            <p14:sldId id="335"/>
            <p14:sldId id="336"/>
            <p14:sldId id="359"/>
            <p14:sldId id="302"/>
          </p14:sldIdLst>
        </p14:section>
        <p14:section name="Oddíl bez názvu" id="{1E33ECAF-0E81-472B-B84F-EFDABC2C6A2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91" autoAdjust="0"/>
    <p:restoredTop sz="94599" autoAdjust="0"/>
  </p:normalViewPr>
  <p:slideViewPr>
    <p:cSldViewPr>
      <p:cViewPr varScale="1">
        <p:scale>
          <a:sx n="73" d="100"/>
          <a:sy n="73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69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2/16/2016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2/16/2016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539552" y="3645024"/>
            <a:ext cx="7704856" cy="1224136"/>
          </a:xfrm>
        </p:spPr>
        <p:txBody>
          <a:bodyPr>
            <a:normAutofit/>
          </a:bodyPr>
          <a:lstStyle/>
          <a:p>
            <a:r>
              <a:rPr lang="pt-BR" sz="2800" b="1" dirty="0" smtClean="0"/>
              <a:t>Práv</a:t>
            </a:r>
            <a:r>
              <a:rPr lang="cs-CZ" sz="2800" b="1" dirty="0" smtClean="0"/>
              <a:t>a</a:t>
            </a:r>
            <a:r>
              <a:rPr lang="pt-BR" sz="2800" b="1" dirty="0" smtClean="0"/>
              <a:t> </a:t>
            </a:r>
            <a:r>
              <a:rPr lang="pt-BR" sz="2800" b="1" dirty="0"/>
              <a:t>osob se zdravotním postižením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 dirty="0" smtClean="0">
                <a:solidFill>
                  <a:schemeClr val="tx2"/>
                </a:solidFill>
              </a:rPr>
              <a:t>Mgr. Zdenko Š Širka, </a:t>
            </a:r>
            <a:r>
              <a:rPr lang="cs-CZ" sz="2000" kern="1200" dirty="0" err="1" smtClean="0">
                <a:solidFill>
                  <a:schemeClr val="tx2"/>
                </a:solidFill>
              </a:rPr>
              <a:t>ThD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dirty="0"/>
              <a:t>Teologická etika 2</a:t>
            </a:r>
            <a:br>
              <a:rPr lang="cs-CZ" sz="2400" dirty="0"/>
            </a:br>
            <a:r>
              <a:rPr lang="cs-CZ" sz="2400" dirty="0" smtClean="0"/>
              <a:t>16.2.2016</a:t>
            </a:r>
            <a:r>
              <a:rPr lang="cs-CZ" sz="2400" dirty="0"/>
              <a:t>, Jabok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2. Lidé s postižením - 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Deklarace práv mentálně postižených osob (</a:t>
            </a:r>
            <a:r>
              <a:rPr lang="cs-CZ" dirty="0" smtClean="0"/>
              <a:t>1971, OSN):</a:t>
            </a:r>
          </a:p>
          <a:p>
            <a:endParaRPr lang="cs-CZ" dirty="0" smtClean="0"/>
          </a:p>
          <a:p>
            <a:r>
              <a:rPr lang="cs-CZ" dirty="0" smtClean="0"/>
              <a:t>mentálně postižená osoba má stejná práva jako ostatní občané, výslovně:</a:t>
            </a:r>
          </a:p>
          <a:p>
            <a:r>
              <a:rPr lang="cs-CZ" dirty="0" smtClean="0"/>
              <a:t>§   právo na řádnou </a:t>
            </a:r>
            <a:r>
              <a:rPr lang="cs-CZ" i="1" dirty="0" smtClean="0"/>
              <a:t>léčebnou péči</a:t>
            </a:r>
            <a:r>
              <a:rPr lang="cs-CZ" dirty="0" smtClean="0"/>
              <a:t>, výuku a výchovu, které umožní v maximální míře rozvinout její možnosti a schopnosti</a:t>
            </a:r>
          </a:p>
          <a:p>
            <a:r>
              <a:rPr lang="cs-CZ" dirty="0" smtClean="0"/>
              <a:t>§   plné právo </a:t>
            </a:r>
            <a:r>
              <a:rPr lang="cs-CZ" i="1" dirty="0" smtClean="0"/>
              <a:t>pracovat</a:t>
            </a:r>
            <a:r>
              <a:rPr lang="cs-CZ" dirty="0" smtClean="0"/>
              <a:t> podle svých možností nebo se zabývat jinou užitečnou činností a žít se svojí rodinou</a:t>
            </a:r>
          </a:p>
          <a:p>
            <a:r>
              <a:rPr lang="cs-CZ" dirty="0" smtClean="0"/>
              <a:t>§   pokud je nevyhnutelné umístění ve speciálním zařízení, musí </a:t>
            </a:r>
            <a:r>
              <a:rPr lang="cs-CZ" i="1" dirty="0" smtClean="0"/>
              <a:t>podmínky</a:t>
            </a:r>
            <a:r>
              <a:rPr lang="cs-CZ" dirty="0" smtClean="0"/>
              <a:t> v něm co nejvíce odpovídat podmínkám normálního života</a:t>
            </a:r>
          </a:p>
          <a:p>
            <a:r>
              <a:rPr lang="cs-CZ" dirty="0" smtClean="0"/>
              <a:t>§   omezení nebo </a:t>
            </a:r>
            <a:r>
              <a:rPr lang="cs-CZ" i="1" dirty="0" smtClean="0"/>
              <a:t>zbavení způsobilosti </a:t>
            </a:r>
            <a:r>
              <a:rPr lang="cs-CZ" dirty="0" smtClean="0"/>
              <a:t>k právním úkonům musí být jasně určeno a pravidelně kontrolováno, zároveň musí být stanoven kvalifikovaný opatrovník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2. Lidé s postižením - 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Deklarace práv zdravotně postižených osob</a:t>
            </a:r>
            <a:r>
              <a:rPr lang="cs-CZ" dirty="0" smtClean="0"/>
              <a:t> (OSN, 1975):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i="1" dirty="0" smtClean="0"/>
              <a:t>„Zdravotně postižení, bez ohledu na původ, povahu a závažnost svého postižení, mají stejná základní práva jako jejich vrstevníci, mezi něž patří v prvé řadě právo žít důstojný, pokud možno plnohodnotný, život.“</a:t>
            </a:r>
          </a:p>
          <a:p>
            <a:r>
              <a:rPr lang="cs-CZ" dirty="0" smtClean="0"/>
              <a:t>poprvé řečeno, že problematika osob se zdravotním postižením je otázka lidských práv. </a:t>
            </a:r>
          </a:p>
          <a:p>
            <a:r>
              <a:rPr lang="cs-CZ" dirty="0" smtClean="0"/>
              <a:t>Z hlediska dnešních požadavků se však nejednalo o dokument, který by zajišťoval lidem s postižením ochranu práv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2. Lidé s postižením - 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78152"/>
          </a:xfrm>
        </p:spPr>
        <p:txBody>
          <a:bodyPr>
            <a:normAutofit fontScale="77500" lnSpcReduction="20000"/>
          </a:bodyPr>
          <a:lstStyle/>
          <a:p>
            <a:r>
              <a:rPr lang="cs-CZ" sz="3100" b="1" dirty="0" smtClean="0"/>
              <a:t>Úmluva o právech dítěte (</a:t>
            </a:r>
            <a:r>
              <a:rPr lang="cs-CZ" sz="3100" dirty="0" smtClean="0"/>
              <a:t>1989, OSN)</a:t>
            </a:r>
          </a:p>
          <a:p>
            <a:r>
              <a:rPr lang="cs-CZ" sz="3100" dirty="0" smtClean="0"/>
              <a:t>čl. 23: </a:t>
            </a:r>
            <a:r>
              <a:rPr lang="cs-CZ" sz="3100" i="1" dirty="0" smtClean="0"/>
              <a:t>„Duševně nebo tělesně postižené dítě má požívat plného a řádného života v podmínkách zabezpečujících důstojnost, podporujících sebedůvěru a umožňujících aktivní účast dítěte ve společnosti.“</a:t>
            </a:r>
          </a:p>
          <a:p>
            <a:endParaRPr lang="cs-CZ" sz="3100" i="1" dirty="0" smtClean="0"/>
          </a:p>
          <a:p>
            <a:r>
              <a:rPr lang="cs-CZ" sz="3100" b="1" dirty="0" smtClean="0"/>
              <a:t>Standardní pravidla pro vyrovnání příležitostí pro osoby se zdravotním postižením</a:t>
            </a:r>
            <a:r>
              <a:rPr lang="cs-CZ" sz="3100" dirty="0" smtClean="0"/>
              <a:t> (1993, Valné shromáždění OSN)</a:t>
            </a:r>
          </a:p>
          <a:p>
            <a:r>
              <a:rPr lang="cs-CZ" sz="3100" dirty="0" smtClean="0"/>
              <a:t>cíl: zajistit pro ZP stejná práva, jako mají ostatní, za tímto účelem mají být přijata příslušná opatření </a:t>
            </a:r>
            <a:r>
              <a:rPr lang="cs-CZ" sz="3100" i="1" dirty="0" smtClean="0"/>
              <a:t>odstraňující překážky</a:t>
            </a:r>
            <a:r>
              <a:rPr lang="cs-CZ" sz="3100" dirty="0" smtClean="0"/>
              <a:t>, které brání zdravotně postiženým v uplatňování těchto práv </a:t>
            </a:r>
          </a:p>
          <a:p>
            <a:r>
              <a:rPr lang="cs-CZ" sz="3100" dirty="0" smtClean="0"/>
              <a:t>Standardní pravidla nejsou z hlediska mezinárodního práva závazná, pokud však budou aplikována velkým počtem států, mohou se stát mezinárodním obyčejovým právem.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2. Lidé s postižením - 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Helsinská deklarace o rovnosti a službách pro lidi s MP</a:t>
            </a:r>
            <a:r>
              <a:rPr lang="cs-CZ" dirty="0" smtClean="0"/>
              <a:t> (1996):</a:t>
            </a:r>
          </a:p>
          <a:p>
            <a:r>
              <a:rPr lang="cs-CZ" dirty="0" smtClean="0"/>
              <a:t>prosazuje zejména:</a:t>
            </a:r>
          </a:p>
          <a:p>
            <a:r>
              <a:rPr lang="cs-CZ" dirty="0" smtClean="0"/>
              <a:t>§   přístup ke službám, které musí vycházet z potřeb lidí s MP, v místě bydliště</a:t>
            </a:r>
          </a:p>
          <a:p>
            <a:r>
              <a:rPr lang="cs-CZ" dirty="0" smtClean="0"/>
              <a:t>§   život v co nejméně omezujícím prostředí a právo na soukromí</a:t>
            </a:r>
          </a:p>
          <a:p>
            <a:r>
              <a:rPr lang="cs-CZ" dirty="0" smtClean="0"/>
              <a:t>§   alternativní služby komunitního typu.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2. Lidé s postižením - legislativa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Listina základních práv a svobod (1993):</a:t>
            </a:r>
            <a:endParaRPr lang="cs-CZ" dirty="0"/>
          </a:p>
          <a:p>
            <a:pPr marL="0" indent="0">
              <a:buNone/>
            </a:pPr>
            <a:r>
              <a:rPr lang="cs-CZ" i="1" dirty="0" smtClean="0"/>
              <a:t>   „</a:t>
            </a:r>
            <a:r>
              <a:rPr lang="cs-CZ" i="1" dirty="0"/>
              <a:t>Lidé jsou si rovni v důstojnosti a právech.“ </a:t>
            </a:r>
          </a:p>
          <a:p>
            <a:endParaRPr lang="cs-CZ" b="1" dirty="0" smtClean="0"/>
          </a:p>
          <a:p>
            <a:r>
              <a:rPr lang="cs-CZ" dirty="0" smtClean="0"/>
              <a:t>vychází z nedotknutelnosti a univerzálního charakteru přirozených lidských práv</a:t>
            </a:r>
          </a:p>
          <a:p>
            <a:r>
              <a:rPr lang="cs-CZ" dirty="0" smtClean="0"/>
              <a:t>listina neobsahuje výslovné ustanovení o zákazu </a:t>
            </a:r>
            <a:r>
              <a:rPr lang="cs-CZ" i="1" dirty="0" smtClean="0"/>
              <a:t>diskriminace</a:t>
            </a:r>
            <a:r>
              <a:rPr lang="cs-CZ" dirty="0" smtClean="0"/>
              <a:t> z důvodu zdravotního postižení</a:t>
            </a:r>
          </a:p>
          <a:p>
            <a:r>
              <a:rPr lang="cs-CZ" dirty="0" smtClean="0"/>
              <a:t>o osobách ZP hovoří přímo pouze čl. 29: </a:t>
            </a:r>
          </a:p>
          <a:p>
            <a:pPr>
              <a:buNone/>
            </a:pPr>
            <a:r>
              <a:rPr lang="cs-CZ" i="1" dirty="0" smtClean="0"/>
              <a:t>   „právo na zvýšenou ochranu zdraví při práci a na zvláštní pracovní podmínky“ </a:t>
            </a:r>
            <a:r>
              <a:rPr lang="cs-CZ" dirty="0" smtClean="0"/>
              <a:t>a </a:t>
            </a:r>
            <a:r>
              <a:rPr lang="cs-CZ" i="1" dirty="0" smtClean="0"/>
              <a:t>„právo na zvláštní ochranu v pracovněprávních vztazích a na pomoc pří přípravě k povolání“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2. Lidé s postižením - legislativa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 </a:t>
            </a:r>
            <a:r>
              <a:rPr lang="cs-CZ" b="1" dirty="0" smtClean="0"/>
              <a:t>Vládní výbor pro zdravotně postižené občany</a:t>
            </a:r>
            <a:r>
              <a:rPr lang="cs-CZ" dirty="0" smtClean="0"/>
              <a:t> od (1991):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i="1" dirty="0" smtClean="0"/>
              <a:t>Národní plán pomoci zdravotně postiženým občanům </a:t>
            </a:r>
            <a:r>
              <a:rPr lang="cs-CZ" dirty="0" smtClean="0"/>
              <a:t>(1993)</a:t>
            </a:r>
          </a:p>
          <a:p>
            <a:r>
              <a:rPr lang="cs-CZ" dirty="0" smtClean="0"/>
              <a:t>Národní plán opatření pro snížení negativních důsledků zdravotního postižení</a:t>
            </a:r>
          </a:p>
          <a:p>
            <a:r>
              <a:rPr lang="cs-CZ" dirty="0" smtClean="0"/>
              <a:t>vychází ze zkušeností získaných při plnění předchozího programu a klade větší důraz na adresnost poskytovaných finančních prostředků</a:t>
            </a:r>
          </a:p>
          <a:p>
            <a:r>
              <a:rPr lang="cs-CZ" dirty="0" smtClean="0"/>
              <a:t>více podporuje vlastní iniciativu a aktivitu ZP a zainteresoval na odstraňování architektonických, orientačních, komunikačních a psychologických bariér </a:t>
            </a:r>
          </a:p>
          <a:p>
            <a:r>
              <a:rPr lang="cs-CZ" dirty="0" smtClean="0"/>
              <a:t>některá z navrhovaných opatření však nebyla dosud realizována, mimo jiné i příprava zákona o těžce zdravotně postižených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2. Lidé s postižením - legislativa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 </a:t>
            </a:r>
            <a:r>
              <a:rPr lang="cs-CZ" u="sng" dirty="0" smtClean="0"/>
              <a:t>Důsledky</a:t>
            </a:r>
            <a:r>
              <a:rPr lang="cs-CZ" dirty="0" smtClean="0"/>
              <a:t>:</a:t>
            </a:r>
          </a:p>
          <a:p>
            <a:r>
              <a:rPr lang="cs-CZ" dirty="0" smtClean="0"/>
              <a:t>Ochrana </a:t>
            </a:r>
            <a:r>
              <a:rPr lang="cs-CZ" dirty="0"/>
              <a:t>lidských práv osob se zdravotním postižením byla až do přijetí nové </a:t>
            </a:r>
            <a:r>
              <a:rPr lang="cs-CZ" dirty="0" smtClean="0"/>
              <a:t>Úmluvy upravena </a:t>
            </a:r>
            <a:r>
              <a:rPr lang="cs-CZ" dirty="0"/>
              <a:t>na mezinárodní </a:t>
            </a:r>
            <a:r>
              <a:rPr lang="cs-CZ" dirty="0" smtClean="0"/>
              <a:t>úrovni, ALE…</a:t>
            </a:r>
          </a:p>
          <a:p>
            <a:r>
              <a:rPr lang="cs-CZ" dirty="0"/>
              <a:t>V porovnání s některými dalšími zranitelnými skupinami osob, jako jsou např. ženy a děti, byly však osoby se zdravotním postižením v určitém nerovném </a:t>
            </a:r>
            <a:r>
              <a:rPr lang="cs-CZ" dirty="0" smtClean="0"/>
              <a:t>postavení.</a:t>
            </a:r>
          </a:p>
          <a:p>
            <a:r>
              <a:rPr lang="cs-CZ" dirty="0" smtClean="0"/>
              <a:t>Mezinárodní </a:t>
            </a:r>
            <a:r>
              <a:rPr lang="cs-CZ" dirty="0"/>
              <a:t>dokumenty, které až dosud specificky upravovaly lidská práva osob se zdravotním postižením, měly pouze nezávazný charakter v podobě deklarací a </a:t>
            </a:r>
            <a:r>
              <a:rPr lang="cs-CZ" dirty="0" smtClean="0"/>
              <a:t>doporučení.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35280" cy="9906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3. Úmluva OSN o právech osob se zdravotním postižením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Convention</a:t>
            </a:r>
            <a:r>
              <a:rPr lang="cs-CZ" b="1" dirty="0" smtClean="0"/>
              <a:t> on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Rights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Persons</a:t>
            </a:r>
            <a:r>
              <a:rPr lang="cs-CZ" b="1" dirty="0" smtClean="0"/>
              <a:t> </a:t>
            </a:r>
            <a:r>
              <a:rPr lang="cs-CZ" b="1" dirty="0" err="1" smtClean="0"/>
              <a:t>with</a:t>
            </a:r>
            <a:r>
              <a:rPr lang="cs-CZ" b="1" dirty="0" smtClean="0"/>
              <a:t> </a:t>
            </a:r>
            <a:r>
              <a:rPr lang="cs-CZ" b="1" dirty="0" err="1" smtClean="0"/>
              <a:t>Disabilities</a:t>
            </a:r>
            <a:endParaRPr lang="cs-CZ" b="1" dirty="0" smtClean="0"/>
          </a:p>
          <a:p>
            <a:r>
              <a:rPr lang="cs-CZ" dirty="0" smtClean="0"/>
              <a:t>Přijata 2006 (VZ OSN), vstoupila v platnost 2008</a:t>
            </a:r>
          </a:p>
          <a:p>
            <a:r>
              <a:rPr lang="cs-CZ" dirty="0" smtClean="0"/>
              <a:t>Ratifikovalo (do 2014) 147 států</a:t>
            </a:r>
          </a:p>
          <a:p>
            <a:r>
              <a:rPr lang="cs-CZ" dirty="0" smtClean="0"/>
              <a:t>ČR: podepsali 2007, ratifikovali 2009 / od 2010 je součástí právního řádu ČR</a:t>
            </a:r>
          </a:p>
          <a:p>
            <a:r>
              <a:rPr lang="cs-CZ" dirty="0" smtClean="0"/>
              <a:t>Na základě článku 10 Ústavy se stala Úmluva po svém vyhlášení dne 12. února 2010 součástí právního řádu ČR:</a:t>
            </a:r>
          </a:p>
          <a:p>
            <a:r>
              <a:rPr lang="cs-CZ" i="1" dirty="0" smtClean="0"/>
              <a:t>„Vyhlášené mezinárodní smlouvy, k jejichž ratifikaci dal Parlament souhlas a jimiž je Česká republika vázána, jsou součástí právního řádu; stanoví-li mezinárodní smlouva něco jiného než zákon, použije se mezinárodní smlouva.“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35280" cy="990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3. Úmluva OSN o právech osob se zdravotním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   OBSAH</a:t>
            </a:r>
          </a:p>
          <a:p>
            <a:r>
              <a:rPr lang="cs-CZ" dirty="0" smtClean="0"/>
              <a:t>Skládá se z preambule a 50 článků. </a:t>
            </a:r>
          </a:p>
          <a:p>
            <a:r>
              <a:rPr lang="cs-CZ" dirty="0" smtClean="0"/>
              <a:t>Úmluva připomíná základní práva, jakými jsou rovnost, svoboda, nediskriminace, dodržování lidských práv a právo na vzdělání</a:t>
            </a:r>
          </a:p>
          <a:p>
            <a:endParaRPr lang="cs-CZ" dirty="0" smtClean="0"/>
          </a:p>
          <a:p>
            <a:r>
              <a:rPr lang="cs-CZ" dirty="0" smtClean="0"/>
              <a:t>K Úmluvě byl přijat </a:t>
            </a:r>
            <a:r>
              <a:rPr lang="cs-CZ" b="1" dirty="0" smtClean="0"/>
              <a:t>Opční protokol</a:t>
            </a:r>
            <a:r>
              <a:rPr lang="cs-CZ" dirty="0" smtClean="0"/>
              <a:t> = dokument zaručující osobám se zdravotním postižením možnost podání stížnosti, pokud stát nedodržuje závazky plynoucí z Úmluvy. </a:t>
            </a:r>
          </a:p>
          <a:p>
            <a:r>
              <a:rPr lang="cs-CZ" dirty="0" smtClean="0"/>
              <a:t>Stížnost může podat i osoba zbavená způsobilosti k právním úkonům. Dotyčný by si nejdříve měl podat žalobu k soudu, pokud by však řízení trvalo dlouho či neúspěšně, může stížnost podat k Výboru OSN pro práva osob se zdravotním postižením.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07288" cy="990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3. Úmluva OSN o právech osob se zdravotním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VŠEOBECNÁ CHARAKTERISTIKA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významný krok na cestě ke zlepšení práv osob se zdravotním postižením nejen v Evropě, ale také v rozvojových zemích</a:t>
            </a:r>
          </a:p>
          <a:p>
            <a:r>
              <a:rPr lang="cs-CZ" dirty="0" smtClean="0"/>
              <a:t>Na světě žije více než 600 milionů lidí se zdravotním postižením, 70-80% z nich v rozvojových zemích</a:t>
            </a:r>
            <a:r>
              <a:rPr lang="cs-CZ" dirty="0"/>
              <a:t> </a:t>
            </a:r>
            <a:r>
              <a:rPr lang="cs-CZ" dirty="0" smtClean="0"/>
              <a:t>/ lehce upadnou do pasti chudoby a jsou jim odpírána základní práva.</a:t>
            </a:r>
          </a:p>
          <a:p>
            <a:r>
              <a:rPr lang="cs-CZ" dirty="0"/>
              <a:t>Úmluva nezavádí žádná nová specifická práva / je založena na principu</a:t>
            </a:r>
            <a:r>
              <a:rPr lang="en-US" dirty="0"/>
              <a:t> </a:t>
            </a:r>
            <a:r>
              <a:rPr lang="cs-CZ" dirty="0"/>
              <a:t>rovnoprávnosti / zaručuje osobám se zdravotním postižením plné uplatnění všech lidských práv / a podporuje jejich aktivní zapojení do života</a:t>
            </a:r>
            <a:r>
              <a:rPr lang="en-US" dirty="0"/>
              <a:t> </a:t>
            </a:r>
            <a:r>
              <a:rPr lang="cs-CZ" dirty="0"/>
              <a:t>společnosti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Hlavní struktura: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1. Historické pozadí a souvislosti</a:t>
            </a:r>
          </a:p>
          <a:p>
            <a:r>
              <a:rPr lang="cs-CZ" dirty="0" smtClean="0"/>
              <a:t>2. </a:t>
            </a:r>
            <a:r>
              <a:rPr lang="cs-CZ" dirty="0"/>
              <a:t>Lidé s postižením </a:t>
            </a:r>
            <a:r>
              <a:rPr lang="cs-CZ" dirty="0" smtClean="0"/>
              <a:t>- legislativa</a:t>
            </a:r>
          </a:p>
          <a:p>
            <a:r>
              <a:rPr lang="cs-CZ" dirty="0" smtClean="0"/>
              <a:t>3. </a:t>
            </a:r>
            <a:r>
              <a:rPr lang="cs-CZ" dirty="0"/>
              <a:t>Úmluva OSN o právech osob se zdravotním </a:t>
            </a:r>
            <a:r>
              <a:rPr lang="cs-CZ" dirty="0" smtClean="0"/>
              <a:t>postižením</a:t>
            </a:r>
          </a:p>
          <a:p>
            <a:r>
              <a:rPr lang="cs-CZ" dirty="0" smtClean="0"/>
              <a:t>4. Biblická ilustrace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141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35280" cy="990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3. Úmluva OSN o právech osob se zdravotním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dirty="0" smtClean="0"/>
              <a:t>Úmluva </a:t>
            </a:r>
            <a:r>
              <a:rPr lang="cs-CZ" dirty="0"/>
              <a:t>ukládá členským státům </a:t>
            </a:r>
            <a:r>
              <a:rPr lang="cs-CZ" u="sng" dirty="0"/>
              <a:t>povinnosti</a:t>
            </a:r>
            <a:r>
              <a:rPr lang="cs-CZ" dirty="0"/>
              <a:t> ve vztahu k občanským, politickým, hospodářským, sociálním a kulturním </a:t>
            </a:r>
            <a:r>
              <a:rPr lang="cs-CZ" dirty="0" smtClean="0"/>
              <a:t>právům, zavazuje </a:t>
            </a:r>
            <a:r>
              <a:rPr lang="cs-CZ" dirty="0"/>
              <a:t>k obecnému zvyšování povědomí, přístupnosti a tedy i odstraňování bariér překážek a </a:t>
            </a:r>
            <a:r>
              <a:rPr lang="cs-CZ" dirty="0" smtClean="0"/>
              <a:t>bariér, </a:t>
            </a:r>
          </a:p>
          <a:p>
            <a:r>
              <a:rPr lang="cs-CZ" dirty="0"/>
              <a:t>i</a:t>
            </a:r>
            <a:r>
              <a:rPr lang="cs-CZ" dirty="0" smtClean="0"/>
              <a:t> </a:t>
            </a:r>
            <a:r>
              <a:rPr lang="cs-CZ" dirty="0"/>
              <a:t>když nevytváří žádná nová práva pro osoby se zdravotním postižením, upravuje aplikaci existujících práv na specifickou situaci osob se zdravotním </a:t>
            </a:r>
            <a:r>
              <a:rPr lang="cs-CZ" dirty="0" smtClean="0"/>
              <a:t>postižením.</a:t>
            </a:r>
          </a:p>
          <a:p>
            <a:r>
              <a:rPr lang="cs-CZ" dirty="0"/>
              <a:t>J</a:t>
            </a:r>
            <a:r>
              <a:rPr lang="cs-CZ" dirty="0" smtClean="0"/>
              <a:t>edná </a:t>
            </a:r>
            <a:r>
              <a:rPr lang="cs-CZ" dirty="0"/>
              <a:t>se například o právo na rovnost před zákonem, právo na život, přístupnost prostředí, informací apod., svobodu a osobní bezpečnost, vzdělávání, svobodu pohybu, respektování soukromí, zdraví, zaměstnávání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82294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07288" cy="990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3. Úmluva OSN o právech osob se zdravotním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uznává postižení jako součást lidského života a soužití a přispívá tím k humanizaci společnosti 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překonání přístupu, který se primárně orientuje na deficity (přístup </a:t>
            </a:r>
            <a:r>
              <a:rPr lang="cs-CZ" i="1" dirty="0" smtClean="0"/>
              <a:t>diversity, čl. 3), </a:t>
            </a:r>
            <a:r>
              <a:rPr lang="cs-CZ" dirty="0" smtClean="0"/>
              <a:t>aniž by se ale popíraly či podceňovaly problémy, jimiž tito lidé trpí;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postižení jako normální součást lidského života a společnosti (uznání i zvláštních způsobů jejich života, komunikace)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86863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35280" cy="990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3. Úmluva OSN o právech osob se zdravotním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 Přijatá </a:t>
            </a:r>
            <a:r>
              <a:rPr lang="cs-CZ" dirty="0"/>
              <a:t>Úmluva má několik </a:t>
            </a:r>
            <a:r>
              <a:rPr lang="cs-CZ" b="1" dirty="0"/>
              <a:t>prvenství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Jedná </a:t>
            </a:r>
            <a:r>
              <a:rPr lang="cs-CZ" dirty="0"/>
              <a:t>se o nejrychleji sjednanou úmluvu v historii </a:t>
            </a:r>
            <a:r>
              <a:rPr lang="cs-CZ" dirty="0" smtClean="0"/>
              <a:t>OSN,</a:t>
            </a:r>
          </a:p>
          <a:p>
            <a:r>
              <a:rPr lang="cs-CZ" dirty="0" smtClean="0"/>
              <a:t>poprvé </a:t>
            </a:r>
            <a:r>
              <a:rPr lang="cs-CZ" dirty="0"/>
              <a:t>se jednání Ad Hoc výboru účastnily po celou dobu nevládní organizace, </a:t>
            </a:r>
            <a:endParaRPr lang="cs-CZ" dirty="0" smtClean="0"/>
          </a:p>
          <a:p>
            <a:r>
              <a:rPr lang="cs-CZ" dirty="0" smtClean="0"/>
              <a:t>poprvé </a:t>
            </a:r>
            <a:r>
              <a:rPr lang="cs-CZ" dirty="0"/>
              <a:t>jsou v textu Úmluvy názvy </a:t>
            </a:r>
            <a:r>
              <a:rPr lang="cs-CZ" dirty="0" smtClean="0"/>
              <a:t>článků</a:t>
            </a:r>
          </a:p>
          <a:p>
            <a:r>
              <a:rPr lang="cs-CZ" dirty="0" smtClean="0"/>
              <a:t>poprvé </a:t>
            </a:r>
            <a:r>
              <a:rPr lang="cs-CZ" dirty="0"/>
              <a:t>bude smluvní stranou lidskoprávní úmluvy také Evropské společenství.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68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35280" cy="990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3. Úmluva OSN o právech osob se 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zdravotním 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   </a:t>
            </a:r>
            <a:r>
              <a:rPr lang="cs-CZ" u="sng" dirty="0" smtClean="0"/>
              <a:t>Příprava </a:t>
            </a:r>
            <a:r>
              <a:rPr lang="cs-CZ" u="sng" dirty="0"/>
              <a:t>textu </a:t>
            </a:r>
            <a:r>
              <a:rPr lang="cs-CZ" u="sng" dirty="0" smtClean="0"/>
              <a:t>Úmluvy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Možnost existence samostatné úmluvy byla v rámci OSN i mezinárodních nevládních organizací diskutována řadu let,</a:t>
            </a:r>
          </a:p>
          <a:p>
            <a:r>
              <a:rPr lang="cs-CZ" dirty="0" smtClean="0"/>
              <a:t>veškeré iniciativy byly však zamítány s odůvodněním, že již přijaté úmluvy poskytují principem rovnosti a zákazu diskriminace sice obecnou, ale dostačující ochranu i lidských práv osob se </a:t>
            </a:r>
            <a:r>
              <a:rPr lang="pt-BR" dirty="0" smtClean="0"/>
              <a:t>zdravotním postižením. </a:t>
            </a:r>
            <a:endParaRPr lang="cs-CZ" dirty="0" smtClean="0"/>
          </a:p>
          <a:p>
            <a:r>
              <a:rPr lang="pt-BR" dirty="0" smtClean="0"/>
              <a:t>Postupem doby však myšlenka existence samostatné úmluvy</a:t>
            </a:r>
            <a:r>
              <a:rPr lang="cs-CZ" dirty="0" smtClean="0"/>
              <a:t> nacházela stále větší podporu.</a:t>
            </a:r>
          </a:p>
          <a:p>
            <a:r>
              <a:rPr lang="cs-CZ" dirty="0" smtClean="0"/>
              <a:t>Resolucí </a:t>
            </a:r>
            <a:r>
              <a:rPr lang="cs-CZ" dirty="0" smtClean="0"/>
              <a:t> Valného </a:t>
            </a:r>
            <a:r>
              <a:rPr lang="cs-CZ" dirty="0" smtClean="0"/>
              <a:t>shromáždění z 2001 byl pak ustaven Ad Hoc výbor (AHC) „pro posouzení návrhů na komplexní mezinárodní úmluvu na prosazování a ochranu práv a důstojnosti osob se zdravotním postižením“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56237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07288" cy="990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3. Úmluva OSN o právech osob se zdravotním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   </a:t>
            </a:r>
            <a:r>
              <a:rPr lang="cs-CZ" u="sng" dirty="0" smtClean="0"/>
              <a:t>Evropská unie</a:t>
            </a:r>
          </a:p>
          <a:p>
            <a:pPr marL="0" indent="0">
              <a:buNone/>
            </a:pPr>
            <a:endParaRPr lang="cs-CZ" u="sng" dirty="0" smtClean="0"/>
          </a:p>
          <a:p>
            <a:r>
              <a:rPr lang="cs-CZ" dirty="0" smtClean="0"/>
              <a:t>Již v roce 2006 přijal Evropský parlament rezoluci o zdravotním postižení a rozvoji, ve které vyzval Evropskou komisi a členské státy EU k začlenění této problematiky do všech iniciativ rozvojové spolupráce.</a:t>
            </a:r>
          </a:p>
          <a:p>
            <a:r>
              <a:rPr lang="cs-CZ" dirty="0" smtClean="0"/>
              <a:t>EU podepsala Úmluvu OSN o právech osob se zdravotním postižením hned první den, tedy 2007. </a:t>
            </a:r>
          </a:p>
          <a:p>
            <a:r>
              <a:rPr lang="cs-CZ" dirty="0" smtClean="0"/>
              <a:t>Evropská unie dokončila proces ratifikace a stala se tak první mezinárodní organizací, která se stala oficiální smluvní stranou této úmluvy </a:t>
            </a:r>
          </a:p>
          <a:p>
            <a:r>
              <a:rPr lang="cs-CZ" dirty="0" smtClean="0"/>
              <a:t>Jde o první komplexní úmluvu o lidských právech, kterou EU jako celek ratifikovala a projevila tak odhodlání zajistit, aby lidé se zdravotním postižením na celém světě nebyli ve svém každodenním životě vystaveni dalším překážkám.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79296" cy="990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3. Úmluva OSN o právech osob se zdravotním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 vytvoření Úmluvy vedly </a:t>
            </a:r>
            <a:r>
              <a:rPr lang="cs-CZ" b="1" dirty="0" smtClean="0"/>
              <a:t>4 základní důvody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b="1" dirty="0" smtClean="0"/>
              <a:t>1</a:t>
            </a:r>
            <a:r>
              <a:rPr lang="cs-CZ" dirty="0" smtClean="0"/>
              <a:t>.Prvním z nich bylo </a:t>
            </a:r>
            <a:r>
              <a:rPr lang="cs-CZ" i="1" dirty="0" smtClean="0"/>
              <a:t>zviditelnění problematiky </a:t>
            </a:r>
            <a:r>
              <a:rPr lang="cs-CZ" dirty="0" smtClean="0"/>
              <a:t>lidských práv osob se zdravotním postižením. </a:t>
            </a:r>
          </a:p>
          <a:p>
            <a:r>
              <a:rPr lang="cs-CZ" b="1" dirty="0" smtClean="0"/>
              <a:t>2</a:t>
            </a:r>
            <a:r>
              <a:rPr lang="cs-CZ" dirty="0" smtClean="0"/>
              <a:t>. Druhým pak značná </a:t>
            </a:r>
            <a:r>
              <a:rPr lang="cs-CZ" i="1" dirty="0" smtClean="0"/>
              <a:t>specifika</a:t>
            </a:r>
            <a:r>
              <a:rPr lang="cs-CZ" dirty="0" smtClean="0"/>
              <a:t> těchto práv. Běžně je kritizována nepružnost právních norem.  / Potřeba vytvořit speciální dokument stanovující, upravující a ochraňující jejich práva byl tedy více než na místě. </a:t>
            </a:r>
          </a:p>
          <a:p>
            <a:r>
              <a:rPr lang="cs-CZ" b="1" dirty="0" smtClean="0"/>
              <a:t>3.</a:t>
            </a:r>
            <a:r>
              <a:rPr lang="cs-CZ" dirty="0" smtClean="0"/>
              <a:t> Dalším bylo vytvořit </a:t>
            </a:r>
            <a:r>
              <a:rPr lang="cs-CZ" i="1" dirty="0" smtClean="0"/>
              <a:t>jednotnou</a:t>
            </a:r>
            <a:r>
              <a:rPr lang="cs-CZ" dirty="0" smtClean="0"/>
              <a:t> právní úpravu práv osob se zdravotním postižením, jelikož zmínky o těchto právech byly rozptýleny do různých dokumentů. </a:t>
            </a:r>
          </a:p>
          <a:p>
            <a:r>
              <a:rPr lang="cs-CZ" b="1" dirty="0" smtClean="0"/>
              <a:t>4.</a:t>
            </a:r>
            <a:r>
              <a:rPr lang="cs-CZ" dirty="0" smtClean="0"/>
              <a:t> Čtvrtým důvodem pak bylo získání údajů o problematice osob se zdravotním postižením.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79296" cy="990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3. Úmluva OSN o právech osob se zdravotním postižením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Založena na třech základních </a:t>
            </a:r>
            <a:r>
              <a:rPr lang="cs-CZ" b="1" dirty="0" smtClean="0"/>
              <a:t>principech</a:t>
            </a:r>
            <a:r>
              <a:rPr lang="cs-CZ" dirty="0" smtClean="0"/>
              <a:t>, pilířích: (č.1</a:t>
            </a:r>
            <a:r>
              <a:rPr lang="cs-CZ" dirty="0" smtClean="0"/>
              <a:t>):</a:t>
            </a:r>
            <a:endParaRPr lang="cs-CZ" dirty="0" smtClean="0"/>
          </a:p>
          <a:p>
            <a:r>
              <a:rPr lang="cs-CZ" dirty="0" smtClean="0"/>
              <a:t>1) </a:t>
            </a:r>
            <a:r>
              <a:rPr lang="cs-CZ" dirty="0" smtClean="0"/>
              <a:t>podporovat, </a:t>
            </a:r>
            <a:r>
              <a:rPr lang="cs-CZ" dirty="0" smtClean="0"/>
              <a:t>2) chránit a 3) zajistit práva osob se zdravotním postižením.</a:t>
            </a:r>
          </a:p>
          <a:p>
            <a:r>
              <a:rPr lang="cs-CZ" dirty="0" smtClean="0"/>
              <a:t>Členské </a:t>
            </a:r>
            <a:r>
              <a:rPr lang="cs-CZ" dirty="0"/>
              <a:t>státy úmluvy nejsou pouze povinny se určité </a:t>
            </a:r>
            <a:r>
              <a:rPr lang="cs-CZ" dirty="0" smtClean="0"/>
              <a:t>činnosti v </a:t>
            </a:r>
            <a:r>
              <a:rPr lang="cs-CZ" dirty="0"/>
              <a:t>neprospěch osob se zdravotním postižením zdržet (něco nedělat; tzv. </a:t>
            </a:r>
            <a:r>
              <a:rPr lang="cs-CZ" i="1" dirty="0" smtClean="0"/>
              <a:t>negativní závazky</a:t>
            </a:r>
            <a:r>
              <a:rPr lang="cs-CZ" dirty="0"/>
              <a:t>, které jsou tradiční pro lidskoprávní dokumenty), ale i </a:t>
            </a:r>
            <a:r>
              <a:rPr lang="cs-CZ" b="1" dirty="0" smtClean="0"/>
              <a:t>aktivně vystupovat </a:t>
            </a:r>
            <a:r>
              <a:rPr lang="cs-CZ" b="1" dirty="0"/>
              <a:t>a přijímat opatření </a:t>
            </a:r>
            <a:r>
              <a:rPr lang="cs-CZ" dirty="0"/>
              <a:t>pro naplňování práv osob se </a:t>
            </a:r>
            <a:r>
              <a:rPr lang="cs-CZ" dirty="0" smtClean="0"/>
              <a:t>zdravotním postižením </a:t>
            </a:r>
            <a:r>
              <a:rPr lang="cs-CZ" dirty="0"/>
              <a:t>(něco dělat, tzv. </a:t>
            </a:r>
            <a:r>
              <a:rPr lang="cs-CZ" i="1" dirty="0"/>
              <a:t>pozitivní závazky</a:t>
            </a:r>
            <a:r>
              <a:rPr lang="cs-CZ" dirty="0"/>
              <a:t>, které jsou </a:t>
            </a:r>
            <a:r>
              <a:rPr lang="cs-CZ" dirty="0" smtClean="0"/>
              <a:t>méně tradiční </a:t>
            </a:r>
            <a:r>
              <a:rPr lang="cs-CZ" dirty="0"/>
              <a:t>pro lidskoprávní dokumenty).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07288" cy="9906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3. Úmluva OSN o právech osob se zdravotním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   Zásady</a:t>
            </a:r>
            <a:r>
              <a:rPr lang="cs-CZ" dirty="0" smtClean="0"/>
              <a:t> </a:t>
            </a:r>
            <a:r>
              <a:rPr lang="cs-CZ" dirty="0"/>
              <a:t>Úmluvy jsou </a:t>
            </a:r>
            <a:r>
              <a:rPr lang="cs-CZ" dirty="0" smtClean="0"/>
              <a:t>následující</a:t>
            </a:r>
            <a:r>
              <a:rPr lang="cs-CZ" dirty="0"/>
              <a:t> </a:t>
            </a:r>
            <a:r>
              <a:rPr lang="cs-CZ" dirty="0" smtClean="0"/>
              <a:t>(čl. 3):</a:t>
            </a:r>
            <a:endParaRPr lang="cs-CZ" dirty="0"/>
          </a:p>
          <a:p>
            <a:pPr lvl="0"/>
            <a:r>
              <a:rPr lang="cs-CZ" dirty="0"/>
              <a:t>respektovat přirozenou důstojnost, osobní nezávislost, zahrnující také svobodu volby, a samostatnost osob;</a:t>
            </a:r>
          </a:p>
          <a:p>
            <a:pPr lvl="0"/>
            <a:r>
              <a:rPr lang="cs-CZ" dirty="0"/>
              <a:t>nediskriminace;</a:t>
            </a:r>
          </a:p>
          <a:p>
            <a:pPr lvl="0"/>
            <a:r>
              <a:rPr lang="cs-CZ" dirty="0"/>
              <a:t>plné a účinné zapojení a začlenění do společnosti;</a:t>
            </a:r>
          </a:p>
          <a:p>
            <a:pPr lvl="0"/>
            <a:r>
              <a:rPr lang="cs-CZ" dirty="0"/>
              <a:t>respektování odlišnosti a přijímání osob se zdravotním postižením jako součásti lidské různorodosti a přirozenosti;</a:t>
            </a:r>
          </a:p>
          <a:p>
            <a:pPr lvl="0"/>
            <a:r>
              <a:rPr lang="cs-CZ" dirty="0"/>
              <a:t>rovnost příležitostí;</a:t>
            </a:r>
          </a:p>
          <a:p>
            <a:pPr lvl="0"/>
            <a:r>
              <a:rPr lang="cs-CZ" dirty="0"/>
              <a:t>přístupnost;</a:t>
            </a:r>
          </a:p>
          <a:p>
            <a:pPr lvl="0"/>
            <a:r>
              <a:rPr lang="cs-CZ" dirty="0"/>
              <a:t>rovnoprávnost mužů a </a:t>
            </a:r>
            <a:r>
              <a:rPr lang="cs-CZ" dirty="0" smtClean="0"/>
              <a:t>žen</a:t>
            </a:r>
            <a:endParaRPr lang="cs-CZ" dirty="0"/>
          </a:p>
          <a:p>
            <a:pPr lvl="0"/>
            <a:r>
              <a:rPr lang="cs-CZ" dirty="0"/>
              <a:t>respektování rozvíjejících se schopností dětí se zdravotním postižením a jejich práva na zachování identity.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63841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3. Úmluva OSN o právech osob se zdravotním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   Kdo je postižený?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pt-BR" dirty="0"/>
              <a:t>Úmluva neobsahuje definici zdravotního postižení ani osob se zdravotním</a:t>
            </a:r>
            <a:r>
              <a:rPr lang="cs-CZ" dirty="0"/>
              <a:t> postižením, toto vymezení ponechává v pravomoci členských států. </a:t>
            </a:r>
          </a:p>
          <a:p>
            <a:r>
              <a:rPr lang="cs-CZ" dirty="0"/>
              <a:t>Z textu článku 1 nicméně vyplývá, že se Úmluva vztahuje na osoby, které v souvislosti se svým postižením čelí nejrůznějším překážkám ve všech oblastech života a nemohou plně užívat svá základní lidská práva.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91097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3. Úmluva OSN o právech osob se zdravotním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endParaRPr lang="cs-CZ" dirty="0" smtClean="0"/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Minimální </a:t>
            </a:r>
            <a:r>
              <a:rPr lang="cs-CZ" dirty="0"/>
              <a:t>standard, že </a:t>
            </a:r>
            <a:r>
              <a:rPr lang="cs-CZ" dirty="0" smtClean="0"/>
              <a:t>„</a:t>
            </a:r>
            <a:r>
              <a:rPr lang="cs-CZ" i="1" dirty="0" smtClean="0"/>
              <a:t>osoby </a:t>
            </a:r>
            <a:r>
              <a:rPr lang="cs-CZ" i="1" dirty="0"/>
              <a:t>se zdravotním postižením </a:t>
            </a:r>
            <a:r>
              <a:rPr lang="cs-CZ" i="1" dirty="0" smtClean="0"/>
              <a:t>zahrnují</a:t>
            </a:r>
            <a:r>
              <a:rPr lang="cs-CZ" i="1" dirty="0"/>
              <a:t> </a:t>
            </a:r>
            <a:r>
              <a:rPr lang="cs-CZ" i="1" dirty="0" smtClean="0"/>
              <a:t>osoby </a:t>
            </a:r>
            <a:r>
              <a:rPr lang="cs-CZ" i="1" dirty="0"/>
              <a:t>mající dlouhodobé fyzické, duševní, mentální nebo smyslové postižení, které v interakci různými překážkami může bránit jejich plnému a účinnému zapojení do společnosti na rovnoprávném základě s </a:t>
            </a:r>
            <a:r>
              <a:rPr lang="cs-CZ" i="1" dirty="0" smtClean="0"/>
              <a:t>ostatními“ (čl. 1).</a:t>
            </a:r>
            <a:endParaRPr lang="cs-CZ" dirty="0" smtClean="0"/>
          </a:p>
          <a:p>
            <a:pPr>
              <a:lnSpc>
                <a:spcPct val="80000"/>
              </a:lnSpc>
              <a:defRPr/>
            </a:pPr>
            <a:endParaRPr lang="cs-CZ" b="1" dirty="0" smtClean="0"/>
          </a:p>
          <a:p>
            <a:pPr>
              <a:lnSpc>
                <a:spcPct val="80000"/>
              </a:lnSpc>
              <a:defRPr/>
            </a:pPr>
            <a:r>
              <a:rPr lang="cs-CZ" b="1" dirty="0" smtClean="0"/>
              <a:t>Postižení </a:t>
            </a:r>
            <a:r>
              <a:rPr lang="cs-CZ" b="1" dirty="0"/>
              <a:t>jako společenská konstrukce:</a:t>
            </a:r>
            <a:endParaRPr lang="cs-CZ" dirty="0"/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postižení </a:t>
            </a:r>
            <a:r>
              <a:rPr lang="cs-CZ" dirty="0"/>
              <a:t>je výsledkem vztahu mezi osobami </a:t>
            </a:r>
            <a:br>
              <a:rPr lang="cs-CZ" dirty="0"/>
            </a:br>
            <a:r>
              <a:rPr lang="cs-CZ" dirty="0"/>
              <a:t>s poruchami (</a:t>
            </a:r>
            <a:r>
              <a:rPr lang="cs-CZ" dirty="0" err="1"/>
              <a:t>impairments</a:t>
            </a:r>
            <a:r>
              <a:rPr lang="cs-CZ" dirty="0"/>
              <a:t>) a bariérami, které spočívají v postojích a faktorech prostředí - brání rovnoprávné úplné a účinné účasti dotyčných ve společnosti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013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1. Vybrané </a:t>
            </a: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historické pozadí a souvislosti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/>
              <a:t>1933, </a:t>
            </a:r>
            <a:r>
              <a:rPr lang="cs-CZ" u="sng" dirty="0"/>
              <a:t>nacionální socialisté </a:t>
            </a:r>
            <a:r>
              <a:rPr lang="cs-CZ" dirty="0"/>
              <a:t>v SRN: „Zákon k zabránění dědičně nemocného potomstva“ jako základ pro pronásledování a zabíjení lidí s mentálním a tělesným postižením, psychicky nemocných</a:t>
            </a:r>
          </a:p>
          <a:p>
            <a:pPr>
              <a:defRPr/>
            </a:pPr>
            <a:r>
              <a:rPr lang="cs-CZ" dirty="0" smtClean="0"/>
              <a:t>Tzv</a:t>
            </a:r>
            <a:r>
              <a:rPr lang="cs-CZ" dirty="0"/>
              <a:t>. balastní existence, zátěž pro péči o obyvatelstvo</a:t>
            </a:r>
          </a:p>
          <a:p>
            <a:pPr>
              <a:defRPr/>
            </a:pPr>
            <a:r>
              <a:rPr lang="cs-CZ" dirty="0" smtClean="0"/>
              <a:t>1939: </a:t>
            </a:r>
            <a:r>
              <a:rPr lang="cs-CZ" dirty="0"/>
              <a:t>zmocňovací listina – vraždění postižených – označeno jako program </a:t>
            </a:r>
            <a:r>
              <a:rPr lang="cs-CZ" dirty="0" smtClean="0"/>
              <a:t>Euthanasie</a:t>
            </a:r>
            <a:endParaRPr lang="cs-CZ" dirty="0"/>
          </a:p>
          <a:p>
            <a:pPr>
              <a:defRPr/>
            </a:pPr>
            <a:r>
              <a:rPr lang="cs-CZ" dirty="0"/>
              <a:t>Vymýcení lidí, kteří nebyli schopni pracovat (asi </a:t>
            </a:r>
            <a:r>
              <a:rPr lang="cs-CZ" dirty="0" smtClean="0"/>
              <a:t>70 000 </a:t>
            </a:r>
            <a:r>
              <a:rPr lang="cs-CZ" dirty="0"/>
              <a:t>mentálně postižených a psychicky nemocných v německých léčebných ústavech zavražděno</a:t>
            </a:r>
            <a:r>
              <a:rPr lang="cs-CZ" dirty="0" smtClean="0"/>
              <a:t>)</a:t>
            </a:r>
          </a:p>
          <a:p>
            <a:pPr>
              <a:defRPr/>
            </a:pPr>
            <a:r>
              <a:rPr lang="cs-CZ" dirty="0">
                <a:cs typeface="Arial" pitchFamily="34" charset="0"/>
              </a:rPr>
              <a:t>Likvidace „života, který nestojí za to žít“; „konečné řešení sociálních problémů</a:t>
            </a:r>
            <a:r>
              <a:rPr lang="cs-CZ" dirty="0" smtClean="0">
                <a:cs typeface="Arial" pitchFamily="34" charset="0"/>
              </a:rPr>
              <a:t>“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0905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79296" cy="990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3. Úmluva OSN o právech osob se zdravotním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b="1" dirty="0" smtClean="0"/>
              <a:t>   Požadavek </a:t>
            </a:r>
            <a:r>
              <a:rPr lang="cs-CZ" altLang="cs-CZ" b="1" dirty="0"/>
              <a:t>sociální </a:t>
            </a:r>
            <a:r>
              <a:rPr lang="cs-CZ" altLang="cs-CZ" b="1" dirty="0" smtClean="0"/>
              <a:t>inkluze:</a:t>
            </a:r>
          </a:p>
          <a:p>
            <a:pPr marL="0" indent="0">
              <a:buNone/>
            </a:pPr>
            <a:endParaRPr lang="cs-CZ" altLang="cs-CZ" b="1" dirty="0" smtClean="0"/>
          </a:p>
          <a:p>
            <a:r>
              <a:rPr lang="cs-CZ" altLang="cs-CZ" dirty="0"/>
              <a:t>Preambule (m): cíl </a:t>
            </a:r>
            <a:r>
              <a:rPr lang="cs-CZ" altLang="cs-CZ" i="1" dirty="0"/>
              <a:t>„</a:t>
            </a:r>
            <a:r>
              <a:rPr lang="cs-CZ" altLang="cs-CZ" i="1" dirty="0" err="1"/>
              <a:t>enhanced</a:t>
            </a:r>
            <a:r>
              <a:rPr lang="cs-CZ" altLang="cs-CZ" i="1" dirty="0"/>
              <a:t> </a:t>
            </a:r>
            <a:r>
              <a:rPr lang="cs-CZ" altLang="cs-CZ" i="1" dirty="0" err="1"/>
              <a:t>sense</a:t>
            </a:r>
            <a:r>
              <a:rPr lang="cs-CZ" altLang="cs-CZ" i="1" dirty="0"/>
              <a:t> </a:t>
            </a:r>
            <a:r>
              <a:rPr lang="cs-CZ" altLang="cs-CZ" i="1" dirty="0" err="1"/>
              <a:t>of</a:t>
            </a:r>
            <a:r>
              <a:rPr lang="cs-CZ" altLang="cs-CZ" i="1" dirty="0"/>
              <a:t> </a:t>
            </a:r>
            <a:r>
              <a:rPr lang="cs-CZ" altLang="cs-CZ" i="1" dirty="0" err="1"/>
              <a:t>belonging</a:t>
            </a:r>
            <a:r>
              <a:rPr lang="cs-CZ" altLang="cs-CZ" i="1" dirty="0"/>
              <a:t>“</a:t>
            </a:r>
            <a:r>
              <a:rPr lang="cs-CZ" altLang="cs-CZ" dirty="0"/>
              <a:t> – zvýšený </a:t>
            </a:r>
            <a:r>
              <a:rPr lang="cs-CZ" altLang="cs-CZ" i="1" dirty="0"/>
              <a:t>pocit sounáležitosti </a:t>
            </a:r>
            <a:r>
              <a:rPr lang="cs-CZ" altLang="cs-CZ" dirty="0"/>
              <a:t>–</a:t>
            </a:r>
          </a:p>
          <a:p>
            <a:r>
              <a:rPr lang="cs-CZ" altLang="cs-CZ" dirty="0"/>
              <a:t>proti zkušenostem bezpráví sociálního vyloučení požadavek </a:t>
            </a:r>
            <a:r>
              <a:rPr lang="cs-CZ" altLang="cs-CZ" i="1" dirty="0"/>
              <a:t>svobodné a rovnoprávné sociální inkluze</a:t>
            </a:r>
          </a:p>
          <a:p>
            <a:r>
              <a:rPr lang="cs-CZ" altLang="cs-CZ" dirty="0"/>
              <a:t>už v základních principech</a:t>
            </a:r>
            <a:r>
              <a:rPr lang="cs-CZ" altLang="cs-CZ" i="1" dirty="0"/>
              <a:t> (srov. čl. 3 písm. (c):...“úplná a účinná participace a inkluze ve společnosti“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8966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3. Úmluva OSN o právech osob se zdravotním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   Příklady konkrétní podoby principu sociální inkluze:</a:t>
            </a:r>
            <a:endParaRPr lang="cs-CZ" b="1" dirty="0"/>
          </a:p>
          <a:p>
            <a:pPr>
              <a:lnSpc>
                <a:spcPct val="90000"/>
              </a:lnSpc>
            </a:pPr>
            <a:r>
              <a:rPr lang="cs-CZ" altLang="cs-CZ" dirty="0"/>
              <a:t>rovnoprávný přístup na pracovní trh (čl. 27)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podle možností účast na kulturním životě (čl. 30)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inkluzivní vzdělání (čl. 24)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rovnoprávné spolupůsobení v politice (čl. 29)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právo na manželství a rodičovství (čl. 23 odst. 1</a:t>
            </a:r>
            <a:r>
              <a:rPr lang="cs-CZ" altLang="cs-CZ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cs-CZ" dirty="0"/>
              <a:t>Jako i jiní lidé mají mít lidé s postižením volný přístup k </a:t>
            </a:r>
            <a:r>
              <a:rPr lang="cs-CZ" i="1" dirty="0"/>
              <a:t>informacím</a:t>
            </a:r>
            <a:r>
              <a:rPr lang="cs-CZ" dirty="0"/>
              <a:t>, poskytnutý formou odpovídající jejich potřebám a možnost zapojit se do společnosti. Státy se zavazují </a:t>
            </a:r>
            <a:r>
              <a:rPr lang="cs-CZ" dirty="0" smtClean="0"/>
              <a:t>vytvářet </a:t>
            </a:r>
            <a:r>
              <a:rPr lang="cs-CZ" dirty="0"/>
              <a:t>podmínky </a:t>
            </a:r>
            <a:r>
              <a:rPr lang="cs-CZ" dirty="0" smtClean="0"/>
              <a:t>a přijmout odpovídající opatření </a:t>
            </a:r>
            <a:r>
              <a:rPr lang="cs-CZ" dirty="0"/>
              <a:t>k odstranění diskriminace osob se zdravotním postižením ve všech záležitostech týkajících se manželství, rodiny, rodičovství a osobních vztahů</a:t>
            </a:r>
            <a:r>
              <a:rPr lang="cs-CZ" dirty="0" smtClean="0"/>
              <a:t>.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0517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07288" cy="990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3. Úmluva OSN o právech osob se zdravotním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Konkrétně</a:t>
            </a:r>
            <a:r>
              <a:rPr lang="cs-CZ" dirty="0" smtClean="0"/>
              <a:t> </a:t>
            </a:r>
            <a:r>
              <a:rPr lang="cs-CZ" dirty="0"/>
              <a:t>v jednotlivých článcích vypichuje práva žen se zdravotním postižením, které se často stávají terčem zneužívání a práva dětí se zdravotním postižením, které by měly mít stejná práva a možnosti jako ostatní děti. </a:t>
            </a:r>
          </a:p>
          <a:p>
            <a:r>
              <a:rPr lang="cs-CZ" dirty="0" smtClean="0"/>
              <a:t>Článek </a:t>
            </a:r>
            <a:r>
              <a:rPr lang="cs-CZ" dirty="0"/>
              <a:t>8 pak ukládá zvyšování povědomí veřejnosti, s cílem vychovávat k vnímavosti k právům osob se zdravotním postižením, jejich pozitivnímu vnímání, podporování uznání, dovedností, zásluh a schopností. </a:t>
            </a:r>
          </a:p>
          <a:p>
            <a:r>
              <a:rPr lang="cs-CZ" dirty="0"/>
              <a:t>Úmluva nezapomíná ani na přístupnost služeb, rovnost před zákonem a ochranu proti mučení a jinému krutému, nelidskému či ponižujícímu zacházení nebo trestání zmíněnou v článku 15.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742133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3. Úmluva OSN o právech osob se zdravotním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   Neoddělitelné </a:t>
            </a:r>
            <a:r>
              <a:rPr lang="cs-CZ" b="1" dirty="0"/>
              <a:t>spojení autonomie a sociální </a:t>
            </a:r>
            <a:r>
              <a:rPr lang="cs-CZ" b="1" dirty="0" smtClean="0"/>
              <a:t>inkluze:</a:t>
            </a:r>
          </a:p>
          <a:p>
            <a:pPr>
              <a:defRPr/>
            </a:pPr>
            <a:r>
              <a:rPr lang="cs-CZ" dirty="0"/>
              <a:t>individuální autonomie a sociální inkluze zde patří neoddělitelně k sobě (srov. čl. 19: </a:t>
            </a:r>
            <a:r>
              <a:rPr lang="cs-CZ" i="1" dirty="0" smtClean="0"/>
              <a:t>„</a:t>
            </a:r>
            <a:r>
              <a:rPr lang="cs-CZ" i="1" dirty="0" smtClean="0"/>
              <a:t>nezávislý </a:t>
            </a:r>
            <a:r>
              <a:rPr lang="cs-CZ" i="1" dirty="0"/>
              <a:t>z</a:t>
            </a:r>
            <a:r>
              <a:rPr lang="cs-CZ" i="1" dirty="0" smtClean="0"/>
              <a:t>působ života a zapojeni do společnosti </a:t>
            </a:r>
            <a:r>
              <a:rPr lang="cs-CZ" i="1" dirty="0" smtClean="0"/>
              <a:t>“</a:t>
            </a:r>
            <a:r>
              <a:rPr lang="cs-CZ" dirty="0" smtClean="0"/>
              <a:t>) </a:t>
            </a:r>
            <a:r>
              <a:rPr lang="cs-CZ" dirty="0"/>
              <a:t>při porozumění i praktickém uskutečňování</a:t>
            </a:r>
          </a:p>
          <a:p>
            <a:pPr>
              <a:defRPr/>
            </a:pPr>
            <a:r>
              <a:rPr lang="cs-CZ" dirty="0"/>
              <a:t>vzájemně se podmiňují: </a:t>
            </a:r>
          </a:p>
          <a:p>
            <a:pPr>
              <a:defRPr/>
            </a:pPr>
            <a:r>
              <a:rPr lang="cs-CZ" dirty="0"/>
              <a:t>bez sociální inkluze nelze prakticky žít autonomii </a:t>
            </a:r>
          </a:p>
          <a:p>
            <a:pPr>
              <a:defRPr/>
            </a:pPr>
            <a:r>
              <a:rPr lang="cs-CZ" dirty="0"/>
              <a:t>bez autonomie přebírá sociální inkluze skoro nutně rysy poručníkování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31817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07288" cy="990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3. Úmluva OSN o právech osob se zdravotním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  </a:t>
            </a:r>
            <a:r>
              <a:rPr lang="cs-CZ" u="sng" dirty="0" smtClean="0"/>
              <a:t>Úmluva </a:t>
            </a:r>
            <a:r>
              <a:rPr lang="cs-CZ" u="sng" dirty="0"/>
              <a:t>ve vztahu k sociálním službám</a:t>
            </a:r>
          </a:p>
          <a:p>
            <a:endParaRPr lang="cs-CZ" dirty="0" smtClean="0"/>
          </a:p>
          <a:p>
            <a:r>
              <a:rPr lang="cs-CZ" dirty="0" smtClean="0"/>
              <a:t>Přijetí </a:t>
            </a:r>
            <a:r>
              <a:rPr lang="cs-CZ" dirty="0"/>
              <a:t>Úmluvy a její ratifikace Českou republikou bude mít nepochybně vliv i </a:t>
            </a:r>
            <a:r>
              <a:rPr lang="cs-CZ" dirty="0" smtClean="0"/>
              <a:t>na oblast </a:t>
            </a:r>
            <a:r>
              <a:rPr lang="cs-CZ" dirty="0"/>
              <a:t>sociálních služeb poskytovaných osobám se zdravotním postižením.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 této souvislosti </a:t>
            </a:r>
            <a:r>
              <a:rPr lang="cs-CZ" dirty="0"/>
              <a:t>je zapotřebí zmínit zejména dva články Úmluvy – článek 12 „Rovnost </a:t>
            </a:r>
            <a:r>
              <a:rPr lang="cs-CZ" dirty="0" smtClean="0"/>
              <a:t>před zákonem</a:t>
            </a:r>
            <a:r>
              <a:rPr lang="cs-CZ" dirty="0"/>
              <a:t>“ a článek 19 „Nezávislý způsob života a zapojení do společnosti“.</a:t>
            </a:r>
          </a:p>
        </p:txBody>
      </p:sp>
    </p:spTree>
    <p:extLst>
      <p:ext uri="{BB962C8B-B14F-4D97-AF65-F5344CB8AC3E}">
        <p14:creationId xmlns:p14="http://schemas.microsoft.com/office/powerpoint/2010/main" val="7601363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79296" cy="990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3. Úmluva OSN o právech osob se zdravotním 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u="sng" dirty="0"/>
          </a:p>
          <a:p>
            <a:r>
              <a:rPr lang="cs-CZ" dirty="0" smtClean="0"/>
              <a:t>Rozhodující význam má </a:t>
            </a:r>
            <a:r>
              <a:rPr lang="cs-CZ" b="1" dirty="0"/>
              <a:t>článek 12 </a:t>
            </a:r>
            <a:r>
              <a:rPr lang="cs-CZ" dirty="0" smtClean="0"/>
              <a:t>Úmluvy</a:t>
            </a:r>
            <a:r>
              <a:rPr lang="cs-CZ" dirty="0"/>
              <a:t> </a:t>
            </a:r>
            <a:r>
              <a:rPr lang="cs-CZ" dirty="0" smtClean="0"/>
              <a:t>(rovnost před zákonem)</a:t>
            </a:r>
          </a:p>
          <a:p>
            <a:r>
              <a:rPr lang="cs-CZ" dirty="0" smtClean="0"/>
              <a:t> Tento </a:t>
            </a:r>
            <a:r>
              <a:rPr lang="cs-CZ" dirty="0"/>
              <a:t>článek ukládá smluvním stranám uznat </a:t>
            </a:r>
            <a:r>
              <a:rPr lang="cs-CZ" i="1" dirty="0"/>
              <a:t>způsobilost</a:t>
            </a:r>
            <a:r>
              <a:rPr lang="cs-CZ" dirty="0"/>
              <a:t> osob se </a:t>
            </a:r>
            <a:r>
              <a:rPr lang="cs-CZ" dirty="0" smtClean="0"/>
              <a:t>zdravotním postižením </a:t>
            </a:r>
            <a:r>
              <a:rPr lang="cs-CZ" dirty="0"/>
              <a:t>mít práva a povinnosti a dále jejich právní způsobilost ve všech </a:t>
            </a:r>
            <a:r>
              <a:rPr lang="cs-CZ" dirty="0" smtClean="0"/>
              <a:t>oblastech života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případech, kdy osoby se zdravotním postižením potřebují </a:t>
            </a:r>
            <a:r>
              <a:rPr lang="cs-CZ" i="1" dirty="0"/>
              <a:t>podporu</a:t>
            </a:r>
            <a:r>
              <a:rPr lang="cs-CZ" dirty="0"/>
              <a:t>, </a:t>
            </a:r>
            <a:r>
              <a:rPr lang="cs-CZ" dirty="0" smtClean="0"/>
              <a:t>aby mohly </a:t>
            </a:r>
            <a:r>
              <a:rPr lang="cs-CZ" dirty="0"/>
              <a:t>svoji právní způsobilost uplatnit, mají smluvní strany povinnost tuto </a:t>
            </a:r>
            <a:r>
              <a:rPr lang="cs-CZ" dirty="0" smtClean="0"/>
              <a:t>podporu zajistit </a:t>
            </a:r>
            <a:r>
              <a:rPr lang="cs-CZ" dirty="0"/>
              <a:t>a vytvořit i vhodné a účinné mechanismy bránící jejímu případnému </a:t>
            </a:r>
            <a:r>
              <a:rPr lang="cs-CZ" dirty="0" smtClean="0"/>
              <a:t>zneužití. </a:t>
            </a:r>
          </a:p>
          <a:p>
            <a:r>
              <a:rPr lang="pl-PL" dirty="0" smtClean="0"/>
              <a:t>Viditělný posun </a:t>
            </a:r>
            <a:r>
              <a:rPr lang="pl-PL" dirty="0"/>
              <a:t>od modelu náhradního rozhodování za osoby </a:t>
            </a:r>
            <a:r>
              <a:rPr lang="pl-PL" dirty="0" smtClean="0"/>
              <a:t>se </a:t>
            </a:r>
            <a:r>
              <a:rPr lang="cs-CZ" dirty="0" smtClean="0"/>
              <a:t>zdravotním </a:t>
            </a:r>
            <a:r>
              <a:rPr lang="cs-CZ" dirty="0"/>
              <a:t>postižením </a:t>
            </a:r>
            <a:r>
              <a:rPr lang="cs-CZ" dirty="0" smtClean="0"/>
              <a:t>k </a:t>
            </a:r>
            <a:r>
              <a:rPr lang="cs-CZ" dirty="0"/>
              <a:t>novému modelu jejich podpory </a:t>
            </a:r>
            <a:r>
              <a:rPr lang="cs-CZ" dirty="0" smtClean="0"/>
              <a:t>při rozhodování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233777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07288" cy="990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3. Úmluva OSN o právech osob se zdravotním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>
            <a:normAutofit fontScale="92500"/>
          </a:bodyPr>
          <a:lstStyle/>
          <a:p>
            <a:r>
              <a:rPr lang="cs-CZ" u="sng" dirty="0"/>
              <a:t>Úmluva ve vztahu k sociálním </a:t>
            </a:r>
            <a:r>
              <a:rPr lang="cs-CZ" u="sng" dirty="0" smtClean="0"/>
              <a:t>službám</a:t>
            </a:r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Článek </a:t>
            </a:r>
            <a:r>
              <a:rPr lang="cs-CZ" b="1" dirty="0"/>
              <a:t>19 </a:t>
            </a:r>
            <a:r>
              <a:rPr lang="cs-CZ" dirty="0" smtClean="0"/>
              <a:t>(Nezávislý </a:t>
            </a:r>
            <a:r>
              <a:rPr lang="cs-CZ" dirty="0" smtClean="0"/>
              <a:t>způsob </a:t>
            </a:r>
            <a:r>
              <a:rPr lang="cs-CZ" dirty="0" smtClean="0"/>
              <a:t>života) uznává </a:t>
            </a:r>
            <a:r>
              <a:rPr lang="cs-CZ" dirty="0"/>
              <a:t>právo všech osob se zdravotním postižením žít v </a:t>
            </a:r>
            <a:r>
              <a:rPr lang="cs-CZ" dirty="0" smtClean="0"/>
              <a:t>rámci společenství </a:t>
            </a:r>
            <a:r>
              <a:rPr lang="cs-CZ" dirty="0"/>
              <a:t>a začlenit se do společnosti a dále právo zvolit si na </a:t>
            </a:r>
            <a:r>
              <a:rPr lang="cs-CZ" dirty="0" smtClean="0"/>
              <a:t>rovnoprávném základě </a:t>
            </a:r>
            <a:r>
              <a:rPr lang="cs-CZ" dirty="0"/>
              <a:t>s ostatními místo pobytu, tedy kde a s kým budou žít. </a:t>
            </a:r>
            <a:endParaRPr lang="cs-CZ" dirty="0" smtClean="0"/>
          </a:p>
          <a:p>
            <a:r>
              <a:rPr lang="cs-CZ" dirty="0" smtClean="0"/>
              <a:t>Pro realizaci uvedených </a:t>
            </a:r>
            <a:r>
              <a:rPr lang="cs-CZ" dirty="0"/>
              <a:t>práv je nezbytné, aby osoby se zdravotním postižením měly </a:t>
            </a:r>
            <a:r>
              <a:rPr lang="cs-CZ" dirty="0" smtClean="0"/>
              <a:t>přístup k </a:t>
            </a:r>
            <a:r>
              <a:rPr lang="cs-CZ" i="1" dirty="0"/>
              <a:t>podpůrným službám</a:t>
            </a:r>
            <a:r>
              <a:rPr lang="cs-CZ" dirty="0"/>
              <a:t>, a to včetně osobní asistence, která má pro nezávislý </a:t>
            </a:r>
            <a:r>
              <a:rPr lang="cs-CZ" dirty="0" smtClean="0"/>
              <a:t>způsob života </a:t>
            </a:r>
            <a:r>
              <a:rPr lang="cs-CZ" dirty="0"/>
              <a:t>a začlenění do společnosti zásadní význam. </a:t>
            </a:r>
            <a:endParaRPr lang="cs-CZ" dirty="0" smtClean="0"/>
          </a:p>
          <a:p>
            <a:r>
              <a:rPr lang="cs-CZ" dirty="0" smtClean="0"/>
              <a:t>Neméně </a:t>
            </a:r>
            <a:r>
              <a:rPr lang="cs-CZ" dirty="0"/>
              <a:t>důležité je i </a:t>
            </a:r>
            <a:r>
              <a:rPr lang="cs-CZ" i="1" dirty="0" smtClean="0"/>
              <a:t>zajištění přístupu </a:t>
            </a:r>
            <a:r>
              <a:rPr lang="cs-CZ" dirty="0"/>
              <a:t>ke komunitním službám a zařízením, která jsou určena veřejnosti. </a:t>
            </a:r>
          </a:p>
        </p:txBody>
      </p:sp>
    </p:spTree>
    <p:extLst>
      <p:ext uri="{BB962C8B-B14F-4D97-AF65-F5344CB8AC3E}">
        <p14:creationId xmlns:p14="http://schemas.microsoft.com/office/powerpoint/2010/main" val="37788947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79296" cy="990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3. Úmluva OSN o právech osob se zdravotním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    Aspekty </a:t>
            </a:r>
            <a:r>
              <a:rPr lang="cs-CZ" b="1" dirty="0"/>
              <a:t>inovačního potenciálu ve </a:t>
            </a:r>
            <a:r>
              <a:rPr lang="cs-CZ" b="1" dirty="0" smtClean="0"/>
              <a:t>shrnutí: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u="sng" dirty="0"/>
              <a:t>Shrnutí důrazů: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lidská důstojnost-autonomie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(dobrovolná) sociální inkluze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rovnoprávnost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účast/podíl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konkretizace a precizace mezinárodní LP-ochrany vzhledem ke zvláštním situacím ohrožení lidí s postižením (diskriminace těchto lidí jako téma LP ve vlastní konvenci a systematicky vztažená na různé oblasti života) 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humanizace </a:t>
            </a:r>
            <a:r>
              <a:rPr lang="cs-CZ" dirty="0"/>
              <a:t>společnosti (osvobozuje od pohledu na sebe jako deficitních i společnost od špatně chápané fixace na kult </a:t>
            </a:r>
            <a:r>
              <a:rPr lang="cs-CZ" dirty="0" smtClean="0"/>
              <a:t>zdraví)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99611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4. Biblická inspirace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  Výklad postižení.</a:t>
            </a:r>
            <a:endParaRPr lang="cs-CZ" dirty="0" smtClean="0"/>
          </a:p>
          <a:p>
            <a:r>
              <a:rPr lang="cs-CZ" dirty="0" smtClean="0"/>
              <a:t>Biblické </a:t>
            </a:r>
            <a:r>
              <a:rPr lang="cs-CZ" dirty="0"/>
              <a:t>texty neznají zevšeobecněný </a:t>
            </a:r>
            <a:r>
              <a:rPr lang="cs-CZ" dirty="0" smtClean="0"/>
              <a:t>pojem postižení</a:t>
            </a:r>
            <a:r>
              <a:rPr lang="cs-CZ" dirty="0"/>
              <a:t>, ani systematické rozlišování postižení a nemoci. Objevují a </a:t>
            </a:r>
            <a:r>
              <a:rPr lang="cs-CZ" dirty="0" smtClean="0"/>
              <a:t>reflektují se </a:t>
            </a:r>
            <a:r>
              <a:rPr lang="cs-CZ" dirty="0"/>
              <a:t>jednotlivé formy postižení (slepota, deformace, ochrnutí, pomatení, </a:t>
            </a:r>
            <a:r>
              <a:rPr lang="cs-CZ" dirty="0" smtClean="0"/>
              <a:t>hluchota, hluchoněmost </a:t>
            </a:r>
            <a:r>
              <a:rPr lang="cs-CZ" dirty="0"/>
              <a:t>atd.) a horizont víry v Boha</a:t>
            </a:r>
            <a:r>
              <a:rPr lang="cs-CZ" dirty="0" smtClean="0"/>
              <a:t>.</a:t>
            </a:r>
          </a:p>
          <a:p>
            <a:r>
              <a:rPr lang="cs-CZ" dirty="0"/>
              <a:t>Hlavním motivem většiny pozdějších interpretací se </a:t>
            </a:r>
            <a:r>
              <a:rPr lang="cs-CZ" dirty="0" smtClean="0"/>
              <a:t>stává </a:t>
            </a:r>
            <a:r>
              <a:rPr lang="cs-CZ" dirty="0"/>
              <a:t>souvislost </a:t>
            </a:r>
            <a:r>
              <a:rPr lang="cs-CZ" dirty="0" smtClean="0"/>
              <a:t>nemoci</a:t>
            </a:r>
            <a:r>
              <a:rPr lang="cs-CZ" dirty="0"/>
              <a:t>, resp. postižení jako tresty za </a:t>
            </a:r>
            <a:r>
              <a:rPr lang="cs-CZ" dirty="0" smtClean="0"/>
              <a:t>spáchané hříchy </a:t>
            </a:r>
            <a:r>
              <a:rPr lang="cs-CZ" dirty="0"/>
              <a:t>ve smyslu ekvivalence viny a trestu (srov. např. </a:t>
            </a:r>
            <a:r>
              <a:rPr lang="cs-CZ" dirty="0" err="1"/>
              <a:t>Dt</a:t>
            </a:r>
            <a:r>
              <a:rPr lang="cs-CZ" dirty="0"/>
              <a:t> 28,15.28).</a:t>
            </a:r>
          </a:p>
        </p:txBody>
      </p:sp>
    </p:spTree>
    <p:extLst>
      <p:ext uri="{BB962C8B-B14F-4D97-AF65-F5344CB8AC3E}">
        <p14:creationId xmlns:p14="http://schemas.microsoft.com/office/powerpoint/2010/main" val="35598629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Biblická inspirace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    </a:t>
            </a:r>
            <a:r>
              <a:rPr lang="cs-CZ" u="sng" dirty="0" smtClean="0"/>
              <a:t>Starý zákon:</a:t>
            </a:r>
          </a:p>
          <a:p>
            <a:endParaRPr lang="cs-CZ" dirty="0"/>
          </a:p>
          <a:p>
            <a:r>
              <a:rPr lang="cs-CZ" dirty="0" smtClean="0"/>
              <a:t>V </a:t>
            </a:r>
            <a:r>
              <a:rPr lang="cs-CZ" dirty="0" err="1"/>
              <a:t>poexilní</a:t>
            </a:r>
            <a:r>
              <a:rPr lang="cs-CZ" dirty="0"/>
              <a:t> době v prorocké a mudroslovné literatuře se stává předmětem </a:t>
            </a:r>
            <a:r>
              <a:rPr lang="cs-CZ" dirty="0" smtClean="0"/>
              <a:t>kontroverzních diskusí</a:t>
            </a:r>
            <a:r>
              <a:rPr lang="cs-CZ" dirty="0"/>
              <a:t>; př. kniha Job</a:t>
            </a:r>
            <a:r>
              <a:rPr lang="cs-CZ" dirty="0" smtClean="0"/>
              <a:t>.</a:t>
            </a:r>
          </a:p>
          <a:p>
            <a:r>
              <a:rPr lang="cs-CZ" dirty="0"/>
              <a:t>V prorocké literatuře se objevuje myšlenka zástupného utrpení nevinného </a:t>
            </a:r>
            <a:r>
              <a:rPr lang="cs-CZ" dirty="0" smtClean="0"/>
              <a:t>Božího </a:t>
            </a:r>
            <a:r>
              <a:rPr lang="pt-BR" dirty="0" smtClean="0"/>
              <a:t>služebníka </a:t>
            </a:r>
            <a:r>
              <a:rPr lang="pt-BR" dirty="0"/>
              <a:t>(srov. Iz 53,15, resp. vůbec 52,13–53,12). Zde se ona figura </a:t>
            </a:r>
            <a:r>
              <a:rPr lang="pt-BR" dirty="0" smtClean="0"/>
              <a:t>předpokládá</a:t>
            </a:r>
            <a:r>
              <a:rPr lang="cs-CZ" dirty="0" smtClean="0"/>
              <a:t> a </a:t>
            </a:r>
            <a:r>
              <a:rPr lang="cs-CZ" dirty="0"/>
              <a:t>současně se ruší tím, že Boží služebník je </a:t>
            </a:r>
            <a:r>
              <a:rPr lang="cs-CZ" dirty="0" smtClean="0"/>
              <a:t>nevinen </a:t>
            </a:r>
            <a:r>
              <a:rPr lang="cs-CZ" dirty="0"/>
              <a:t>a nese zástupně </a:t>
            </a:r>
            <a:r>
              <a:rPr lang="cs-CZ" dirty="0" smtClean="0"/>
              <a:t>trest jako </a:t>
            </a:r>
            <a:r>
              <a:rPr lang="cs-CZ" dirty="0"/>
              <a:t>nemoc, resp. </a:t>
            </a:r>
            <a:r>
              <a:rPr lang="cs-CZ" dirty="0" smtClean="0"/>
              <a:t>Postižení</a:t>
            </a:r>
          </a:p>
          <a:p>
            <a:r>
              <a:rPr lang="cs-CZ" dirty="0"/>
              <a:t>V proroctví spásy (srov. např. </a:t>
            </a:r>
            <a:r>
              <a:rPr lang="cs-CZ" dirty="0" err="1"/>
              <a:t>Iz</a:t>
            </a:r>
            <a:r>
              <a:rPr lang="cs-CZ" dirty="0"/>
              <a:t> 35,6) se stává odstranění postižení </a:t>
            </a:r>
            <a:r>
              <a:rPr lang="cs-CZ" dirty="0" smtClean="0"/>
              <a:t>jedním ze </a:t>
            </a:r>
            <a:r>
              <a:rPr lang="cs-CZ" dirty="0"/>
              <a:t>znamení mesiášské doby spásy (srov. </a:t>
            </a:r>
            <a:r>
              <a:rPr lang="cs-CZ" dirty="0" err="1"/>
              <a:t>Iz</a:t>
            </a:r>
            <a:r>
              <a:rPr lang="cs-CZ" dirty="0"/>
              <a:t> 35,4–6)</a:t>
            </a:r>
          </a:p>
        </p:txBody>
      </p:sp>
    </p:spTree>
    <p:extLst>
      <p:ext uri="{BB962C8B-B14F-4D97-AF65-F5344CB8AC3E}">
        <p14:creationId xmlns:p14="http://schemas.microsoft.com/office/powerpoint/2010/main" val="851750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</a:t>
            </a:r>
            <a:r>
              <a:rPr lang="cs-CZ" dirty="0" smtClean="0"/>
              <a:t>. 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Vybrané historické pozadí a souvislosti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>
            <a:normAutofit fontScale="92500"/>
          </a:bodyPr>
          <a:lstStyle/>
          <a:p>
            <a:r>
              <a:rPr lang="cs-CZ" dirty="0"/>
              <a:t>Až do konce 2. světové války převládal ze strany společnosti k </a:t>
            </a:r>
            <a:r>
              <a:rPr lang="cs-CZ" dirty="0" smtClean="0"/>
              <a:t>osobám se </a:t>
            </a:r>
            <a:r>
              <a:rPr lang="cs-CZ" dirty="0"/>
              <a:t>zdravotním postižením </a:t>
            </a:r>
            <a:r>
              <a:rPr lang="cs-CZ" u="sng" dirty="0"/>
              <a:t>dvojí </a:t>
            </a:r>
            <a:r>
              <a:rPr lang="cs-CZ" u="sng" dirty="0" smtClean="0"/>
              <a:t>přístup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Prvním </a:t>
            </a:r>
            <a:r>
              <a:rPr lang="cs-CZ" dirty="0"/>
              <a:t>byl </a:t>
            </a:r>
            <a:r>
              <a:rPr lang="cs-CZ" b="1" dirty="0"/>
              <a:t>přístup </a:t>
            </a:r>
            <a:r>
              <a:rPr lang="cs-CZ" b="1" dirty="0" smtClean="0"/>
              <a:t>medicínský</a:t>
            </a:r>
            <a:r>
              <a:rPr lang="cs-CZ" dirty="0" smtClean="0"/>
              <a:t>, který </a:t>
            </a:r>
            <a:r>
              <a:rPr lang="cs-CZ" dirty="0"/>
              <a:t>se zaměřoval prvotně na zdravotní postižení jako na medicínský </a:t>
            </a:r>
            <a:r>
              <a:rPr lang="cs-CZ" dirty="0" smtClean="0"/>
              <a:t>problém a </a:t>
            </a:r>
            <a:r>
              <a:rPr lang="cs-CZ" dirty="0"/>
              <a:t>až druhotně na osobu, která je jeho nositelem. </a:t>
            </a:r>
            <a:endParaRPr lang="cs-CZ" dirty="0" smtClean="0"/>
          </a:p>
          <a:p>
            <a:r>
              <a:rPr lang="cs-CZ" dirty="0" smtClean="0"/>
              <a:t>Člověk </a:t>
            </a:r>
            <a:r>
              <a:rPr lang="cs-CZ" dirty="0"/>
              <a:t>se </a:t>
            </a:r>
            <a:r>
              <a:rPr lang="cs-CZ" dirty="0" smtClean="0"/>
              <a:t>zdravotním postižením </a:t>
            </a:r>
            <a:r>
              <a:rPr lang="cs-CZ" dirty="0"/>
              <a:t>byl příjemcem péče, objektem, který byl léčen. V centru </a:t>
            </a:r>
            <a:r>
              <a:rPr lang="cs-CZ" dirty="0" smtClean="0"/>
              <a:t>pozornosti stála </a:t>
            </a:r>
            <a:r>
              <a:rPr lang="cs-CZ" dirty="0"/>
              <a:t>jeho nemoc, kterou bylo třeba odstranit nebo alespoň </a:t>
            </a:r>
            <a:r>
              <a:rPr lang="cs-CZ" dirty="0" smtClean="0"/>
              <a:t>zajistit, aby </a:t>
            </a:r>
            <a:r>
              <a:rPr lang="cs-CZ" dirty="0"/>
              <a:t>nedošlo k jejímu zhoršování. </a:t>
            </a:r>
            <a:endParaRPr lang="cs-CZ" dirty="0" smtClean="0"/>
          </a:p>
          <a:p>
            <a:r>
              <a:rPr lang="cs-CZ" dirty="0" smtClean="0"/>
              <a:t>Druhý </a:t>
            </a:r>
            <a:r>
              <a:rPr lang="cs-CZ" dirty="0"/>
              <a:t>byl </a:t>
            </a:r>
            <a:r>
              <a:rPr lang="cs-CZ" b="1" dirty="0"/>
              <a:t>přístup charitativní</a:t>
            </a:r>
            <a:r>
              <a:rPr lang="cs-CZ" dirty="0"/>
              <a:t>, který </a:t>
            </a:r>
            <a:r>
              <a:rPr lang="cs-CZ" dirty="0" smtClean="0"/>
              <a:t>se vyznačoval </a:t>
            </a:r>
            <a:r>
              <a:rPr lang="cs-CZ" dirty="0"/>
              <a:t>prokazováním milosrdenství či laskavostí osobám se </a:t>
            </a:r>
            <a:r>
              <a:rPr lang="cs-CZ" dirty="0" smtClean="0"/>
              <a:t>zdravotním postižením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75900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Biblická inspirace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    </a:t>
            </a:r>
            <a:r>
              <a:rPr lang="cs-CZ" u="sng" dirty="0" smtClean="0"/>
              <a:t>Nový zákon:</a:t>
            </a:r>
          </a:p>
          <a:p>
            <a:endParaRPr lang="cs-CZ" dirty="0"/>
          </a:p>
          <a:p>
            <a:r>
              <a:rPr lang="cs-CZ" dirty="0" smtClean="0"/>
              <a:t>Evangelia </a:t>
            </a:r>
            <a:r>
              <a:rPr lang="cs-CZ" dirty="0"/>
              <a:t>představují mesiánskou dobu spásy, která nastává Ježíšovým </a:t>
            </a:r>
            <a:r>
              <a:rPr lang="cs-CZ" dirty="0" smtClean="0"/>
              <a:t>příchodem, jako </a:t>
            </a:r>
            <a:r>
              <a:rPr lang="cs-CZ" dirty="0"/>
              <a:t>naplnění proroctví o odstranění postižení (srov. např. </a:t>
            </a:r>
            <a:r>
              <a:rPr lang="cs-CZ" dirty="0" err="1"/>
              <a:t>Mt</a:t>
            </a:r>
            <a:r>
              <a:rPr lang="cs-CZ" dirty="0"/>
              <a:t> 11,5; </a:t>
            </a:r>
            <a:r>
              <a:rPr lang="cs-CZ" dirty="0" err="1"/>
              <a:t>Lk</a:t>
            </a:r>
            <a:r>
              <a:rPr lang="cs-CZ" dirty="0"/>
              <a:t> 4).</a:t>
            </a:r>
          </a:p>
          <a:p>
            <a:r>
              <a:rPr lang="cs-CZ" dirty="0"/>
              <a:t>Příběhy o uzdravování je třeba chápat na tomto pozadí (srov. např. </a:t>
            </a:r>
            <a:r>
              <a:rPr lang="cs-CZ" dirty="0" err="1"/>
              <a:t>Mk</a:t>
            </a:r>
            <a:r>
              <a:rPr lang="cs-CZ" dirty="0"/>
              <a:t> 2,1–12; </a:t>
            </a:r>
            <a:r>
              <a:rPr lang="cs-CZ" dirty="0" err="1" smtClean="0"/>
              <a:t>Lk</a:t>
            </a:r>
            <a:r>
              <a:rPr lang="cs-CZ" dirty="0"/>
              <a:t> </a:t>
            </a:r>
            <a:r>
              <a:rPr lang="cs-CZ" dirty="0" smtClean="0"/>
              <a:t>18,35–43</a:t>
            </a:r>
            <a:r>
              <a:rPr lang="cs-CZ" dirty="0"/>
              <a:t>). </a:t>
            </a:r>
            <a:endParaRPr lang="cs-CZ" dirty="0" smtClean="0"/>
          </a:p>
          <a:p>
            <a:r>
              <a:rPr lang="cs-CZ" dirty="0" smtClean="0"/>
              <a:t>Příběhy </a:t>
            </a:r>
            <a:r>
              <a:rPr lang="cs-CZ" dirty="0"/>
              <a:t>o uzdravování mají taky sociální dimenzi: lidé, kteří jsou </a:t>
            </a:r>
            <a:r>
              <a:rPr lang="cs-CZ" dirty="0" smtClean="0"/>
              <a:t>společensky vyloučení</a:t>
            </a:r>
            <a:r>
              <a:rPr lang="cs-CZ" dirty="0"/>
              <a:t>, stojí ve středu společenství </a:t>
            </a:r>
            <a:endParaRPr lang="cs-CZ" dirty="0" smtClean="0"/>
          </a:p>
          <a:p>
            <a:r>
              <a:rPr lang="cs-CZ" dirty="0" smtClean="0"/>
              <a:t>tito </a:t>
            </a:r>
            <a:r>
              <a:rPr lang="cs-CZ" dirty="0"/>
              <a:t>lidé kromě toho nabývají díky setkání s Ježíšem </a:t>
            </a:r>
            <a:r>
              <a:rPr lang="cs-CZ" dirty="0" smtClean="0"/>
              <a:t>ztracené </a:t>
            </a:r>
            <a:r>
              <a:rPr lang="cs-CZ" dirty="0"/>
              <a:t>schopnosti (způsobilosti) a posiluje se jejich postavení </a:t>
            </a:r>
            <a:r>
              <a:rPr lang="cs-CZ" dirty="0" smtClean="0"/>
              <a:t>subjektu (jsou </a:t>
            </a:r>
            <a:r>
              <a:rPr lang="cs-CZ" dirty="0"/>
              <a:t>někdo) (srov. např. </a:t>
            </a:r>
            <a:r>
              <a:rPr lang="cs-CZ" dirty="0" err="1"/>
              <a:t>Lk</a:t>
            </a:r>
            <a:r>
              <a:rPr lang="cs-CZ" dirty="0"/>
              <a:t> 13,10–17).</a:t>
            </a:r>
          </a:p>
        </p:txBody>
      </p:sp>
    </p:spTree>
    <p:extLst>
      <p:ext uri="{BB962C8B-B14F-4D97-AF65-F5344CB8AC3E}">
        <p14:creationId xmlns:p14="http://schemas.microsoft.com/office/powerpoint/2010/main" val="26211763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Biblická inspirace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Biblické pojetí tak ruší spojení osobního jednání (vina) a postižení (trest) i </a:t>
            </a:r>
            <a:r>
              <a:rPr lang="cs-CZ" dirty="0" smtClean="0"/>
              <a:t>diskriminace: postižení </a:t>
            </a:r>
            <a:r>
              <a:rPr lang="cs-CZ" dirty="0"/>
              <a:t>se tak už neinterpretuje jako Boží trest. </a:t>
            </a:r>
            <a:endParaRPr lang="cs-CZ" dirty="0" smtClean="0"/>
          </a:p>
          <a:p>
            <a:r>
              <a:rPr lang="cs-CZ" dirty="0" smtClean="0"/>
              <a:t>Naopak</a:t>
            </a:r>
            <a:r>
              <a:rPr lang="cs-CZ" dirty="0"/>
              <a:t>: Bůh </a:t>
            </a:r>
            <a:r>
              <a:rPr lang="cs-CZ" dirty="0" smtClean="0"/>
              <a:t>není vzdálen </a:t>
            </a:r>
            <a:r>
              <a:rPr lang="cs-CZ" dirty="0"/>
              <a:t>těmto lidem, ale účastní se jejich životní situace (sdílí ji). Lidé, </a:t>
            </a:r>
            <a:r>
              <a:rPr lang="cs-CZ" dirty="0" smtClean="0"/>
              <a:t>kteří se </a:t>
            </a:r>
            <a:r>
              <a:rPr lang="cs-CZ" dirty="0"/>
              <a:t>naučili vnímat své postižení jako slabost (slabou stránku), mohou díky </a:t>
            </a:r>
            <a:r>
              <a:rPr lang="cs-CZ" dirty="0" smtClean="0"/>
              <a:t>víře odhalovat </a:t>
            </a:r>
            <a:r>
              <a:rPr lang="cs-CZ" dirty="0"/>
              <a:t>své silné stránky.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1899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Biblická inspirace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Ilustrativní příklad – Jan 9,1–17: </a:t>
            </a:r>
            <a:r>
              <a:rPr lang="cs-CZ" b="1" dirty="0"/>
              <a:t>Uzdravení slepého od narození</a:t>
            </a:r>
          </a:p>
          <a:p>
            <a:r>
              <a:rPr lang="cs-CZ" i="1" dirty="0" smtClean="0"/>
              <a:t>„2Jeho </a:t>
            </a:r>
            <a:r>
              <a:rPr lang="cs-CZ" i="1" dirty="0"/>
              <a:t>učedníci se ho zeptali: „Mistře, kdo se prohřešil, že se ten člověk narodil slepý? On sám, </a:t>
            </a:r>
            <a:r>
              <a:rPr lang="cs-CZ" i="1" dirty="0" smtClean="0"/>
              <a:t>nebo jeho </a:t>
            </a:r>
            <a:r>
              <a:rPr lang="cs-CZ" i="1" dirty="0"/>
              <a:t>rodiče</a:t>
            </a:r>
            <a:r>
              <a:rPr lang="cs-CZ" i="1" dirty="0" smtClean="0"/>
              <a:t>?“ </a:t>
            </a:r>
            <a:r>
              <a:rPr lang="cs-CZ" i="1" dirty="0"/>
              <a:t>3Ježíš odpověděl: „Nezhřešil ani on ani jeho rodiče; je slepý, aby se na něm zjevily skutky Boží</a:t>
            </a:r>
            <a:r>
              <a:rPr lang="cs-CZ" dirty="0" smtClean="0"/>
              <a:t>.“</a:t>
            </a:r>
          </a:p>
          <a:p>
            <a:r>
              <a:rPr lang="cs-CZ" dirty="0"/>
              <a:t>Učedníci se domnívají, stejně jako Židé, že nemoc je </a:t>
            </a:r>
            <a:r>
              <a:rPr lang="cs-CZ" dirty="0" smtClean="0"/>
              <a:t>zapříčiněna </a:t>
            </a:r>
            <a:r>
              <a:rPr lang="cs-CZ" dirty="0"/>
              <a:t>hříchem, že je Božím trestem </a:t>
            </a:r>
            <a:r>
              <a:rPr lang="cs-CZ" dirty="0" smtClean="0"/>
              <a:t>za zločin </a:t>
            </a:r>
            <a:r>
              <a:rPr lang="cs-CZ" dirty="0"/>
              <a:t>vlastní nebo rodičů. Zvláště tělesné postižení dětí bylo rabíny </a:t>
            </a:r>
            <a:r>
              <a:rPr lang="cs-CZ" dirty="0" smtClean="0"/>
              <a:t>považováno </a:t>
            </a:r>
            <a:r>
              <a:rPr lang="cs-CZ" dirty="0"/>
              <a:t>za Boží trest pro rodiče, kteří hřešili.</a:t>
            </a:r>
            <a:endParaRPr lang="cs-CZ" dirty="0" smtClean="0"/>
          </a:p>
          <a:p>
            <a:r>
              <a:rPr lang="cs-CZ" dirty="0"/>
              <a:t>Ježíš tento názor jednoznačně odmítá. Podstatná není otázka viny, ale na slepci se má zjevit </a:t>
            </a:r>
            <a:r>
              <a:rPr lang="cs-CZ" dirty="0" smtClean="0"/>
              <a:t>spásná Boží </a:t>
            </a:r>
            <a:r>
              <a:rPr lang="cs-CZ" dirty="0"/>
              <a:t>vůle. Ježíš nezkoumá příčinu nemoci, ale hledí </a:t>
            </a:r>
            <a:r>
              <a:rPr lang="cs-CZ" dirty="0" smtClean="0"/>
              <a:t>k cíli.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7771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Případné otázky, konzultace, dodatečné informace na </a:t>
            </a:r>
            <a:r>
              <a:rPr lang="cs-CZ" dirty="0" smtClean="0">
                <a:hlinkClick r:id="rId3"/>
              </a:rPr>
              <a:t>sirka@jabok.cz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53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1. 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Vybrané historické pozadí a souvislosti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Oba </a:t>
            </a:r>
            <a:r>
              <a:rPr lang="cs-CZ" sz="2400" dirty="0"/>
              <a:t>dva přístupy mají v historii své nezastupitelné </a:t>
            </a:r>
            <a:r>
              <a:rPr lang="cs-CZ" sz="2400" dirty="0" smtClean="0"/>
              <a:t>místo,</a:t>
            </a:r>
          </a:p>
          <a:p>
            <a:r>
              <a:rPr lang="cs-CZ" sz="2400" dirty="0" smtClean="0"/>
              <a:t>s </a:t>
            </a:r>
            <a:r>
              <a:rPr lang="cs-CZ" sz="2400" dirty="0"/>
              <a:t>rozvojem lidských práv, </a:t>
            </a:r>
            <a:r>
              <a:rPr lang="cs-CZ" sz="2400" dirty="0" smtClean="0"/>
              <a:t> zejména </a:t>
            </a:r>
            <a:r>
              <a:rPr lang="cs-CZ" sz="2400" dirty="0"/>
              <a:t>po 2. světové </a:t>
            </a:r>
            <a:r>
              <a:rPr lang="cs-CZ" sz="2400" dirty="0" smtClean="0"/>
              <a:t>válce, </a:t>
            </a:r>
            <a:r>
              <a:rPr lang="cs-CZ" sz="2400" dirty="0"/>
              <a:t>dochází k </a:t>
            </a:r>
            <a:r>
              <a:rPr lang="cs-CZ" sz="2400" dirty="0" smtClean="0"/>
              <a:t>pozvolné</a:t>
            </a:r>
            <a:r>
              <a:rPr lang="cs-CZ" sz="2400" dirty="0"/>
              <a:t>, ale zato stále sílící </a:t>
            </a:r>
            <a:r>
              <a:rPr lang="cs-CZ" sz="2400" u="sng" dirty="0" smtClean="0"/>
              <a:t>změně paradigmatu</a:t>
            </a:r>
            <a:r>
              <a:rPr lang="cs-CZ" sz="2400" dirty="0"/>
              <a:t>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    ZMĚNA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Objekt </a:t>
            </a:r>
            <a:r>
              <a:rPr lang="cs-CZ" sz="2400" dirty="0"/>
              <a:t>se mění v subjekt; člověk s postižením již není </a:t>
            </a:r>
            <a:r>
              <a:rPr lang="cs-CZ" sz="2400" dirty="0" smtClean="0"/>
              <a:t>příjemcem, objektem péče, a </a:t>
            </a:r>
            <a:r>
              <a:rPr lang="cs-CZ" sz="2400" dirty="0"/>
              <a:t>až v druhé řadě </a:t>
            </a:r>
            <a:r>
              <a:rPr lang="cs-CZ" sz="2400" dirty="0" smtClean="0"/>
              <a:t>člověkem, </a:t>
            </a:r>
            <a:endParaRPr lang="cs-CZ" sz="2400" dirty="0" smtClean="0"/>
          </a:p>
          <a:p>
            <a:r>
              <a:rPr lang="cs-CZ" sz="2400" dirty="0" smtClean="0"/>
              <a:t>ale </a:t>
            </a:r>
            <a:r>
              <a:rPr lang="cs-CZ" sz="2400" dirty="0"/>
              <a:t>je především na prvním místě člověkem a až druhotně </a:t>
            </a:r>
            <a:r>
              <a:rPr lang="cs-CZ" sz="2400" dirty="0" smtClean="0"/>
              <a:t>zdravotně postiženým</a:t>
            </a:r>
            <a:r>
              <a:rPr lang="cs-CZ" sz="2400" dirty="0"/>
              <a:t>. Tak jako všem ostatním lidem mu náleží, a vždy </a:t>
            </a:r>
            <a:r>
              <a:rPr lang="cs-CZ" sz="2400" dirty="0" smtClean="0"/>
              <a:t>náležela, lidská práva</a:t>
            </a:r>
            <a:r>
              <a:rPr lang="cs-CZ" sz="2400" dirty="0"/>
              <a:t>. </a:t>
            </a:r>
            <a:r>
              <a:rPr lang="cs-CZ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0690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1. 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Vybrané historické pozadí a souvislosti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/>
              <a:t>Lidská práva jsou nezávislá na skutečnosti, zda je osobě se zdravotním postižením ostatní přiřknou či udělí ostatní lidé – lidská práva jsou každému člověku </a:t>
            </a:r>
            <a:r>
              <a:rPr lang="cs-CZ" sz="2800" i="1" dirty="0"/>
              <a:t>daná bez rozdílu </a:t>
            </a:r>
            <a:r>
              <a:rPr lang="cs-CZ" sz="2800" dirty="0"/>
              <a:t>již od jeho narození (resp. i před narozením).</a:t>
            </a:r>
          </a:p>
          <a:p>
            <a:r>
              <a:rPr lang="cs-CZ" sz="2800" dirty="0" smtClean="0"/>
              <a:t>Osoba </a:t>
            </a:r>
            <a:r>
              <a:rPr lang="cs-CZ" sz="2800" dirty="0"/>
              <a:t>se zdravotním postižením má nárok zapojit se do společnosti v </a:t>
            </a:r>
            <a:r>
              <a:rPr lang="cs-CZ" sz="2800" i="1" dirty="0"/>
              <a:t>maximální možné míře</a:t>
            </a:r>
            <a:r>
              <a:rPr lang="cs-CZ" sz="2800" dirty="0"/>
              <a:t>; ostatní osoby, které postižení nemají, jí neprokazují svou podporou v tomto snažení dobrodiní, nýbrž umožňují realizaci jejích lidských práv. </a:t>
            </a:r>
            <a:endParaRPr lang="cs-CZ" sz="2800" dirty="0" smtClean="0"/>
          </a:p>
          <a:p>
            <a:r>
              <a:rPr lang="cs-CZ" sz="2800" dirty="0" smtClean="0"/>
              <a:t>Proto </a:t>
            </a:r>
            <a:r>
              <a:rPr lang="cs-CZ" sz="2800" dirty="0"/>
              <a:t>se již </a:t>
            </a:r>
            <a:r>
              <a:rPr lang="cs-CZ" sz="2800" dirty="0" smtClean="0"/>
              <a:t>přestává </a:t>
            </a:r>
            <a:r>
              <a:rPr lang="cs-CZ" sz="2800" dirty="0"/>
              <a:t>hovořit o invalidech či zdravotně postižených osobách, ale začíná se hovořit o </a:t>
            </a:r>
            <a:r>
              <a:rPr lang="cs-CZ" sz="2800" dirty="0" smtClean="0"/>
              <a:t>‚osobách </a:t>
            </a:r>
            <a:r>
              <a:rPr lang="cs-CZ" sz="2800" i="1" dirty="0"/>
              <a:t>se</a:t>
            </a:r>
            <a:r>
              <a:rPr lang="cs-CZ" sz="2800" dirty="0"/>
              <a:t> zdravotním </a:t>
            </a:r>
            <a:r>
              <a:rPr lang="cs-CZ" sz="2800" dirty="0" smtClean="0"/>
              <a:t>postižením‘, záměrem </a:t>
            </a:r>
            <a:r>
              <a:rPr lang="cs-CZ" sz="2800" dirty="0"/>
              <a:t>je zdůraznit, že na prvním místě je lidství, </a:t>
            </a:r>
            <a:r>
              <a:rPr lang="cs-CZ" sz="2800" dirty="0" smtClean="0"/>
              <a:t>a </a:t>
            </a:r>
            <a:r>
              <a:rPr lang="cs-CZ" sz="2800" dirty="0"/>
              <a:t>až na druhém místě je řečeno, že tyto osoby jsou nositeli zdravotního postižení.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6346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1. 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Vybrané historické pozadí a souvislosti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686800" cy="4937760"/>
          </a:xfrm>
        </p:spPr>
        <p:txBody>
          <a:bodyPr>
            <a:normAutofit/>
          </a:bodyPr>
          <a:lstStyle/>
          <a:p>
            <a:r>
              <a:rPr lang="cs-CZ" dirty="0"/>
              <a:t>Z</a:t>
            </a:r>
            <a:r>
              <a:rPr lang="cs-CZ" dirty="0" smtClean="0"/>
              <a:t>ačíná </a:t>
            </a:r>
            <a:r>
              <a:rPr lang="cs-CZ" dirty="0"/>
              <a:t>převládat tzv. </a:t>
            </a:r>
            <a:r>
              <a:rPr lang="cs-CZ" b="1" dirty="0" smtClean="0"/>
              <a:t>přístup sociální</a:t>
            </a:r>
            <a:r>
              <a:rPr lang="cs-CZ" dirty="0"/>
              <a:t>, pro který je charakteristický důraz na co nejširší zapojení </a:t>
            </a:r>
            <a:r>
              <a:rPr lang="cs-CZ" dirty="0" smtClean="0"/>
              <a:t>osob se </a:t>
            </a:r>
            <a:r>
              <a:rPr lang="cs-CZ" dirty="0"/>
              <a:t>zdravotním postižením do všech složek </a:t>
            </a:r>
            <a:r>
              <a:rPr lang="cs-CZ" dirty="0" smtClean="0"/>
              <a:t>celospolečenského </a:t>
            </a:r>
            <a:r>
              <a:rPr lang="cs-CZ" dirty="0"/>
              <a:t>života. </a:t>
            </a:r>
            <a:r>
              <a:rPr lang="cs-CZ" dirty="0" smtClean="0"/>
              <a:t>/ Na významu získává </a:t>
            </a:r>
            <a:r>
              <a:rPr lang="cs-CZ" dirty="0"/>
              <a:t>princip rovnosti </a:t>
            </a:r>
            <a:r>
              <a:rPr lang="cs-CZ" i="1" dirty="0"/>
              <a:t>příležitostí</a:t>
            </a:r>
            <a:r>
              <a:rPr lang="cs-CZ" dirty="0"/>
              <a:t>, tj. zajištění </a:t>
            </a:r>
            <a:r>
              <a:rPr lang="cs-CZ" dirty="0" smtClean="0"/>
              <a:t>situace</a:t>
            </a:r>
            <a:r>
              <a:rPr lang="cs-CZ" dirty="0"/>
              <a:t>, </a:t>
            </a:r>
            <a:r>
              <a:rPr lang="cs-CZ" dirty="0" smtClean="0"/>
              <a:t>aby všichni </a:t>
            </a:r>
            <a:r>
              <a:rPr lang="cs-CZ" dirty="0"/>
              <a:t>lidé měli možnost „stát na stejné startovní čáře</a:t>
            </a:r>
            <a:r>
              <a:rPr lang="cs-CZ" dirty="0" smtClean="0"/>
              <a:t>“.</a:t>
            </a:r>
          </a:p>
          <a:p>
            <a:r>
              <a:rPr lang="cs-CZ" dirty="0"/>
              <a:t>Pomoc se mění v </a:t>
            </a:r>
            <a:r>
              <a:rPr lang="cs-CZ" b="1" dirty="0"/>
              <a:t>podporu</a:t>
            </a:r>
            <a:r>
              <a:rPr lang="cs-CZ" dirty="0"/>
              <a:t>, respektive pomoc může být jednou z </a:t>
            </a:r>
            <a:r>
              <a:rPr lang="cs-CZ" dirty="0" smtClean="0"/>
              <a:t>řady složek</a:t>
            </a:r>
            <a:r>
              <a:rPr lang="cs-CZ" dirty="0"/>
              <a:t>, ze kterých se podpora osobě se zdravotním postižením skládá. </a:t>
            </a:r>
            <a:r>
              <a:rPr lang="cs-CZ" dirty="0" smtClean="0"/>
              <a:t> / Úkolem společnosti </a:t>
            </a:r>
            <a:r>
              <a:rPr lang="cs-CZ" dirty="0"/>
              <a:t>již není zajistit přežití těchto osob, ale umožnit jim, aby v </a:t>
            </a:r>
            <a:r>
              <a:rPr lang="cs-CZ" dirty="0" smtClean="0"/>
              <a:t>co nejvyšší </a:t>
            </a:r>
            <a:r>
              <a:rPr lang="cs-CZ" dirty="0"/>
              <a:t>možné míře mohlo docházet k naplňování jejich celkového potenciálu.</a:t>
            </a:r>
          </a:p>
        </p:txBody>
      </p:sp>
    </p:spTree>
    <p:extLst>
      <p:ext uri="{BB962C8B-B14F-4D97-AF65-F5344CB8AC3E}">
        <p14:creationId xmlns:p14="http://schemas.microsoft.com/office/powerpoint/2010/main" val="4187470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2. </a:t>
            </a: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L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idé s postižením - legislativa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Všechny současné právní dokumenty -</a:t>
            </a:r>
            <a:r>
              <a:rPr lang="cs-CZ" dirty="0" smtClean="0">
                <a:latin typeface="Times New Roman"/>
                <a:cs typeface="Times New Roman"/>
              </a:rPr>
              <a:t>&gt; </a:t>
            </a:r>
            <a:r>
              <a:rPr lang="cs-CZ" dirty="0" smtClean="0"/>
              <a:t>snaha o trvalé zlepšování životních podmínek, zajištění rovnoprávného postavení a naplnění jejich základních a specifických potřeb.</a:t>
            </a:r>
          </a:p>
          <a:p>
            <a:endParaRPr lang="cs-CZ" dirty="0" smtClean="0"/>
          </a:p>
          <a:p>
            <a:r>
              <a:rPr lang="cs-CZ" b="1" dirty="0"/>
              <a:t>Všeobecná deklarace lidských práv (1948)</a:t>
            </a:r>
          </a:p>
          <a:p>
            <a:endParaRPr lang="cs-CZ" b="1" dirty="0"/>
          </a:p>
          <a:p>
            <a:r>
              <a:rPr lang="cs-CZ" dirty="0"/>
              <a:t>čl. 1: </a:t>
            </a:r>
            <a:r>
              <a:rPr lang="cs-CZ" i="1" dirty="0"/>
              <a:t>„všichni lidé se rodí svobodní a rovní v důstojnosti a právech“</a:t>
            </a:r>
            <a:endParaRPr lang="cs-CZ" dirty="0"/>
          </a:p>
          <a:p>
            <a:r>
              <a:rPr lang="cs-CZ" dirty="0"/>
              <a:t>cíl: přimět každého jednotlivce i příslušné orgány k prosazování úcty k právům a svobodám občanů prostřednictvím výchovy a vzdělávání</a:t>
            </a:r>
          </a:p>
          <a:p>
            <a:endParaRPr lang="cs-CZ" dirty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2. Lidé s postižením - 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Evropská sociální charta</a:t>
            </a:r>
            <a:r>
              <a:rPr lang="cs-CZ" dirty="0" smtClean="0"/>
              <a:t> (1961, </a:t>
            </a:r>
            <a:r>
              <a:rPr lang="cs-CZ" dirty="0" err="1" smtClean="0"/>
              <a:t>rev</a:t>
            </a:r>
            <a:r>
              <a:rPr lang="cs-CZ" dirty="0" smtClean="0"/>
              <a:t>. 1996):</a:t>
            </a:r>
          </a:p>
          <a:p>
            <a:endParaRPr lang="cs-CZ" dirty="0" smtClean="0"/>
          </a:p>
          <a:p>
            <a:r>
              <a:rPr lang="cs-CZ" dirty="0" smtClean="0"/>
              <a:t>vymezuje a definuje obsah jednotlivých práv a zvlášť zdůrazňuje práva určitých kategorií osob vyžadujících zvláštní ochranu</a:t>
            </a:r>
          </a:p>
          <a:p>
            <a:r>
              <a:rPr lang="cs-CZ" dirty="0" smtClean="0"/>
              <a:t>výslovně zmiňuje právo na </a:t>
            </a:r>
            <a:r>
              <a:rPr lang="cs-CZ" i="1" dirty="0" smtClean="0"/>
              <a:t>zaměstnání</a:t>
            </a:r>
            <a:r>
              <a:rPr lang="cs-CZ" dirty="0" smtClean="0"/>
              <a:t> osob se zdravotním postižením: </a:t>
            </a:r>
          </a:p>
          <a:p>
            <a:pPr>
              <a:buNone/>
            </a:pPr>
            <a:r>
              <a:rPr lang="cs-CZ" i="1" dirty="0" smtClean="0"/>
              <a:t>   „Osoby zdravotně postižené mají právo na přípravu k výkonu zaměstnání a na profesní a sociální </a:t>
            </a:r>
            <a:r>
              <a:rPr lang="cs-CZ" i="1" dirty="0" err="1" smtClean="0"/>
              <a:t>readaptaci</a:t>
            </a:r>
            <a:r>
              <a:rPr lang="cs-CZ" i="1" dirty="0" smtClean="0"/>
              <a:t>, bez ohledu na původ a povahu jejich postižení.“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3232</Words>
  <Application>Microsoft Office PowerPoint</Application>
  <PresentationFormat>Předvádění na obrazovce (4:3)</PresentationFormat>
  <Paragraphs>261</Paragraphs>
  <Slides>43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51" baseType="lpstr">
      <vt:lpstr>Arial</vt:lpstr>
      <vt:lpstr>Bookman Old Style</vt:lpstr>
      <vt:lpstr>Calibri</vt:lpstr>
      <vt:lpstr>Gill Sans MT</vt:lpstr>
      <vt:lpstr>Times New Roman</vt:lpstr>
      <vt:lpstr>Wingdings</vt:lpstr>
      <vt:lpstr>Wingdings 3</vt:lpstr>
      <vt:lpstr>Původ</vt:lpstr>
      <vt:lpstr>Práva osob se zdravotním postižením </vt:lpstr>
      <vt:lpstr>Hlavní struktura:</vt:lpstr>
      <vt:lpstr>1. Vybrané historické pozadí a souvislosti</vt:lpstr>
      <vt:lpstr>1. Vybrané historické pozadí a souvislosti</vt:lpstr>
      <vt:lpstr>1. Vybrané historické pozadí a souvislosti</vt:lpstr>
      <vt:lpstr>1. Vybrané historické pozadí a souvislosti</vt:lpstr>
      <vt:lpstr>1. Vybrané historické pozadí a souvislosti</vt:lpstr>
      <vt:lpstr>2. Lidé s postižením - legislativa</vt:lpstr>
      <vt:lpstr>2. Lidé s postižením - legislativa</vt:lpstr>
      <vt:lpstr>2. Lidé s postižením - legislativa</vt:lpstr>
      <vt:lpstr>2. Lidé s postižením - legislativa</vt:lpstr>
      <vt:lpstr>2. Lidé s postižením - legislativa</vt:lpstr>
      <vt:lpstr>2. Lidé s postižením - legislativa</vt:lpstr>
      <vt:lpstr>2. Lidé s postižením - legislativa</vt:lpstr>
      <vt:lpstr>2. Lidé s postižením - legislativa</vt:lpstr>
      <vt:lpstr>2. Lidé s postižením - legislativa</vt:lpstr>
      <vt:lpstr>3. Úmluva OSN o právech osob se zdravotním postižením</vt:lpstr>
      <vt:lpstr>3. Úmluva OSN o právech osob se zdravotním postižením</vt:lpstr>
      <vt:lpstr>3. Úmluva OSN o právech osob se zdravotním postižením</vt:lpstr>
      <vt:lpstr>3. Úmluva OSN o právech osob se zdravotním postižením</vt:lpstr>
      <vt:lpstr>3. Úmluva OSN o právech osob se zdravotním postižením</vt:lpstr>
      <vt:lpstr>3. Úmluva OSN o právech osob se zdravotním postižením</vt:lpstr>
      <vt:lpstr>3. Úmluva OSN o právech osob se zdravotním postižením</vt:lpstr>
      <vt:lpstr>3. Úmluva OSN o právech osob se zdravotním postižením</vt:lpstr>
      <vt:lpstr>3. Úmluva OSN o právech osob se zdravotním postižením</vt:lpstr>
      <vt:lpstr>3. Úmluva OSN o právech osob se zdravotním postižením</vt:lpstr>
      <vt:lpstr>3. Úmluva OSN o právech osob se zdravotním postižením</vt:lpstr>
      <vt:lpstr>3. Úmluva OSN o právech osob se zdravotním postižením</vt:lpstr>
      <vt:lpstr>3. Úmluva OSN o právech osob se zdravotním postižením</vt:lpstr>
      <vt:lpstr>3. Úmluva OSN o právech osob se zdravotním postižením</vt:lpstr>
      <vt:lpstr>3. Úmluva OSN o právech osob se zdravotním postižením</vt:lpstr>
      <vt:lpstr>3. Úmluva OSN o právech osob se zdravotním postižením</vt:lpstr>
      <vt:lpstr>3. Úmluva OSN o právech osob se zdravotním postižením</vt:lpstr>
      <vt:lpstr>3. Úmluva OSN o právech osob se zdravotním postižením</vt:lpstr>
      <vt:lpstr>3. Úmluva OSN o právech osob se zdravotním postižením</vt:lpstr>
      <vt:lpstr>3. Úmluva OSN o právech osob se zdravotním postižením</vt:lpstr>
      <vt:lpstr>3. Úmluva OSN o právech osob se zdravotním postižením</vt:lpstr>
      <vt:lpstr>4. Biblická inspirace</vt:lpstr>
      <vt:lpstr>4. Biblická inspirace</vt:lpstr>
      <vt:lpstr>4. Biblická inspirace</vt:lpstr>
      <vt:lpstr>4. Biblická inspirace</vt:lpstr>
      <vt:lpstr>4. Biblická inspirace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2016-02-16T02:06:26Z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