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3"/>
  </p:notesMasterIdLst>
  <p:sldIdLst>
    <p:sldId id="256" r:id="rId3"/>
    <p:sldId id="303" r:id="rId4"/>
    <p:sldId id="304" r:id="rId5"/>
    <p:sldId id="305" r:id="rId6"/>
    <p:sldId id="306" r:id="rId7"/>
    <p:sldId id="307" r:id="rId8"/>
    <p:sldId id="308" r:id="rId9"/>
    <p:sldId id="313" r:id="rId10"/>
    <p:sldId id="314" r:id="rId11"/>
    <p:sldId id="339" r:id="rId12"/>
    <p:sldId id="315" r:id="rId13"/>
    <p:sldId id="327" r:id="rId14"/>
    <p:sldId id="328" r:id="rId15"/>
    <p:sldId id="309" r:id="rId16"/>
    <p:sldId id="310" r:id="rId17"/>
    <p:sldId id="340" r:id="rId18"/>
    <p:sldId id="311" r:id="rId19"/>
    <p:sldId id="312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41" r:id="rId41"/>
    <p:sldId id="302" r:id="rId42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4"/>
            <p14:sldId id="305"/>
            <p14:sldId id="306"/>
            <p14:sldId id="307"/>
            <p14:sldId id="308"/>
            <p14:sldId id="313"/>
            <p14:sldId id="314"/>
            <p14:sldId id="339"/>
            <p14:sldId id="315"/>
            <p14:sldId id="327"/>
            <p14:sldId id="328"/>
            <p14:sldId id="309"/>
            <p14:sldId id="310"/>
            <p14:sldId id="340"/>
            <p14:sldId id="311"/>
            <p14:sldId id="312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41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4/15/2016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4/15/2016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v lidské sexualitě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12.04.2016,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Katalog cností a neřestí</a:t>
            </a:r>
          </a:p>
          <a:p>
            <a:r>
              <a:rPr lang="cs-CZ" dirty="0"/>
              <a:t>Prostituce: souvislost s pohanskými kulty</a:t>
            </a:r>
          </a:p>
          <a:p>
            <a:r>
              <a:rPr lang="cs-CZ" dirty="0"/>
              <a:t>„Muži, milujte své ženy, jako si Kristus zamiloval církev a sám se za ni obětoval, “ (</a:t>
            </a:r>
            <a:r>
              <a:rPr lang="cs-CZ" dirty="0" err="1"/>
              <a:t>Ef</a:t>
            </a:r>
            <a:r>
              <a:rPr lang="cs-CZ" dirty="0"/>
              <a:t> 5, 21)</a:t>
            </a:r>
          </a:p>
          <a:p>
            <a:r>
              <a:rPr lang="cs-CZ" dirty="0"/>
              <a:t>Rada zachovat si panenství.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2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Komplexnost fenoménu lidské sexuality:</a:t>
            </a:r>
          </a:p>
          <a:p>
            <a:r>
              <a:rPr lang="cs-CZ" dirty="0"/>
              <a:t>Fenomén sexuality jako vyraz lásky zahrnuje všechny roviny, dimenze a funkce sexuality, tzn. ve zkratce řečeno: tělesně-biologickou, psychickou, meziosobní a sociální rovinu, dimenzi vztahu, rozkoše, reprodukce, funkce regulace vztahu, a psychické organizace.</a:t>
            </a:r>
          </a:p>
          <a:p>
            <a:r>
              <a:rPr lang="cs-CZ" dirty="0"/>
              <a:t>Sexualita je tím zasazena do vztahů, mezi lidmi, vůbec do lidského života a jeho koncepce, a je vyňata z izolace.</a:t>
            </a:r>
          </a:p>
          <a:p>
            <a:r>
              <a:rPr lang="cs-CZ" dirty="0"/>
              <a:t>Pohlavnost se tyká celého člověka, tzn. i celého dítěte a souvisí s jádrem jeho osobnosti.</a:t>
            </a:r>
          </a:p>
        </p:txBody>
      </p:sp>
    </p:spTree>
    <p:extLst>
      <p:ext uri="{BB962C8B-B14F-4D97-AF65-F5344CB8AC3E}">
        <p14:creationId xmlns:p14="http://schemas.microsoft.com/office/powerpoint/2010/main" val="2839913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</a:t>
            </a:r>
            <a:r>
              <a:rPr lang="sk-SK"/>
              <a:t>. </a:t>
            </a:r>
            <a:r>
              <a:rPr lang="cs-CZ" dirty="0"/>
              <a:t>Teologické</a:t>
            </a:r>
            <a:r>
              <a:rPr lang="sk-SK" dirty="0"/>
              <a:t>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faktorů, které určuji smysl lidské sexuality, lze počítat skutečnost a zkušenost, že lidská sexualita: „určuje celou existenci člověka, ovlivňuje jeho bytí muže a bytí ženy.</a:t>
            </a:r>
          </a:p>
          <a:p>
            <a:r>
              <a:rPr lang="cs-CZ" dirty="0"/>
              <a:t>Zprostředkovává člověku existenciální zkušenosti:</a:t>
            </a:r>
          </a:p>
          <a:p>
            <a:pPr marL="0" indent="0">
              <a:buNone/>
            </a:pPr>
            <a:r>
              <a:rPr lang="cs-CZ" dirty="0"/>
              <a:t>• v sebepotvrzení a v potvrzení partnerem, </a:t>
            </a:r>
            <a:r>
              <a:rPr lang="cs-CZ"/>
              <a:t>přiznaní sociálních </a:t>
            </a:r>
            <a:r>
              <a:rPr lang="cs-CZ" dirty="0"/>
              <a:t>roli a podporou osobního rozvoje;</a:t>
            </a:r>
          </a:p>
          <a:p>
            <a:pPr marL="0" indent="0">
              <a:buNone/>
            </a:pPr>
            <a:r>
              <a:rPr lang="cs-CZ" dirty="0"/>
              <a:t>• v zážitku rozkoše;</a:t>
            </a:r>
          </a:p>
          <a:p>
            <a:pPr marL="0" indent="0">
              <a:buNone/>
            </a:pPr>
            <a:r>
              <a:rPr lang="cs-CZ" dirty="0"/>
              <a:t>• v lásce k partnerovi, v přijeti partnerem a v sexuálních výrazových formách lásky;</a:t>
            </a:r>
          </a:p>
          <a:p>
            <a:pPr marL="0" indent="0">
              <a:buNone/>
            </a:pPr>
            <a:r>
              <a:rPr lang="cs-CZ" dirty="0"/>
              <a:t>• v plozeni a výchově dítěte, v ovlivněni dítětem a skrze zkušenost byt otcem a matkou.</a:t>
            </a:r>
          </a:p>
        </p:txBody>
      </p:sp>
    </p:spTree>
    <p:extLst>
      <p:ext uri="{BB962C8B-B14F-4D97-AF65-F5344CB8AC3E}">
        <p14:creationId xmlns:p14="http://schemas.microsoft.com/office/powerpoint/2010/main" val="1182466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Hlediska</a:t>
            </a:r>
            <a:r>
              <a:rPr lang="cs-CZ" dirty="0"/>
              <a:t>, která jsou důležitá pro orientaci v oblasti sexuálního jednaní a chovaní, a to v kontextu celkového jednaní v průběhu života:</a:t>
            </a:r>
          </a:p>
          <a:p>
            <a:r>
              <a:rPr lang="cs-CZ" dirty="0"/>
              <a:t>- princip lásky k sobě (vyjádřeni a uskutečněni vlastních oprávněných prav, zájmů, přáni a cílů), </a:t>
            </a:r>
          </a:p>
          <a:p>
            <a:r>
              <a:rPr lang="cs-CZ" dirty="0"/>
              <a:t>- lásky k bližnímu (zohledněni oprávněných prav, zájmů, přáni a cílů partnera) </a:t>
            </a:r>
          </a:p>
          <a:p>
            <a:r>
              <a:rPr lang="cs-CZ" dirty="0"/>
              <a:t>- a sociální zodpovědnosti (respektovaní sociálních aspektů lidské sexuality).</a:t>
            </a:r>
          </a:p>
          <a:p>
            <a:r>
              <a:rPr lang="pt-BR" dirty="0"/>
              <a:t>Jednoticim a utvařejicim principem tohoto</a:t>
            </a:r>
            <a:r>
              <a:rPr lang="cs-CZ" dirty="0"/>
              <a:t> </a:t>
            </a:r>
            <a:r>
              <a:rPr lang="pl-PL" dirty="0"/>
              <a:t>celkoveho jednani je laska, resp. přikazani lasky (</a:t>
            </a:r>
            <a:r>
              <a:rPr lang="cs-CZ" dirty="0"/>
              <a:t>osoba </a:t>
            </a:r>
            <a:r>
              <a:rPr lang="pl-PL" dirty="0"/>
              <a:t>neni objektem nebo nastrojem vlastniho ja).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10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Odkud tedy představa sexuality jako nutného zla?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Více důvodů.</a:t>
            </a:r>
          </a:p>
          <a:p>
            <a:r>
              <a:rPr lang="cs-CZ" dirty="0"/>
              <a:t>Eschatologická povaha křesťanství (ap. Pavel)</a:t>
            </a:r>
          </a:p>
          <a:p>
            <a:r>
              <a:rPr lang="cs-CZ" dirty="0"/>
              <a:t>Vliv stoicizmu (nemá pochopení pro afekty) a manicheizmu (zamítavé stanovisko k hmotě a tělu).</a:t>
            </a:r>
          </a:p>
          <a:p>
            <a:r>
              <a:rPr lang="cs-CZ" dirty="0"/>
              <a:t>Vliv Sv. Augustina.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Princip nerozděleného daru.</a:t>
            </a:r>
          </a:p>
          <a:p>
            <a:r>
              <a:rPr lang="cs-CZ" dirty="0"/>
              <a:t>Člověk obrazem podle podoby Tvůrce – ale jak?</a:t>
            </a:r>
          </a:p>
          <a:p>
            <a:r>
              <a:rPr lang="cs-CZ" dirty="0"/>
              <a:t>Setkávají se osoby a ne odosobnělá těla – setkání osob v lidské sféře (muž + žena) je obrazem setkání v božské sféře (</a:t>
            </a:r>
            <a:r>
              <a:rPr lang="cs-CZ" dirty="0" err="1"/>
              <a:t>Otec+Syn+Duch</a:t>
            </a:r>
            <a:r>
              <a:rPr lang="cs-CZ" dirty="0"/>
              <a:t> Svatý).</a:t>
            </a:r>
          </a:p>
          <a:p>
            <a:r>
              <a:rPr lang="pl-PL" dirty="0"/>
              <a:t>Biblicke podani sexualitě jako daru od Boha, ktery </a:t>
            </a:r>
            <a:r>
              <a:rPr lang="cs-CZ" dirty="0"/>
              <a:t>střízlivě uznává, netabuizuje jej, </a:t>
            </a:r>
            <a:r>
              <a:rPr lang="cs-CZ" dirty="0" err="1"/>
              <a:t>nesakralizuje</a:t>
            </a:r>
            <a:r>
              <a:rPr lang="cs-CZ" dirty="0"/>
              <a:t> ani nezbožšťuje</a:t>
            </a:r>
          </a:p>
          <a:p>
            <a:r>
              <a:rPr lang="cs-CZ" dirty="0"/>
              <a:t>Pojem daru. Žena jak dar a ne jako mzda či odměna. Darování a přijímání.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Biblické porozuměni ve zněni „Proto opustí muž svého otce i matku a přilne ke své ženě a stanou se jedním tělem“ (Gen 2,24) znamená psychickou, duševní i duchovni celistvost včetně sexuality.</a:t>
            </a:r>
          </a:p>
          <a:p>
            <a:r>
              <a:rPr lang="cs-CZ" dirty="0"/>
              <a:t>Podstatná funkce sexuality je obohacení člověka člověkem (a ne reprodukce).</a:t>
            </a:r>
          </a:p>
          <a:p>
            <a:r>
              <a:rPr lang="cs-CZ" dirty="0"/>
              <a:t>Další funkce je: darující a obdarovaný je nejen dárce sebe sama, ale i dárce nového života. </a:t>
            </a:r>
          </a:p>
          <a:p>
            <a:r>
              <a:rPr lang="cs-CZ" dirty="0"/>
              <a:t>Problém není darovat sebe sama, ale darovat v možnosti zároveň nový život.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337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Obrácená podoba nerozděleného daru:</a:t>
            </a:r>
          </a:p>
          <a:p>
            <a:r>
              <a:rPr lang="cs-CZ" dirty="0"/>
              <a:t>„ženě řekl: „Velice rozmnožím tvé trápení i bolesti těhotenství, syny budeš rodit v utrpení, budeš dychtit po svém muži, ale on nad tebou bude vládnout.“ (Gen 3,16)</a:t>
            </a:r>
          </a:p>
          <a:p>
            <a:r>
              <a:rPr lang="cs-CZ" dirty="0"/>
              <a:t>Proč bude žena dychtit? Ne psychologicky a sociologicky.</a:t>
            </a:r>
          </a:p>
          <a:p>
            <a:r>
              <a:rPr lang="cs-CZ" dirty="0"/>
              <a:t>Ale, touha po dítěti jako duchovná náprava a obnova věcí pomoci nového života, žena jako iniciátor.</a:t>
            </a:r>
          </a:p>
          <a:p>
            <a:r>
              <a:rPr lang="cs-CZ" dirty="0"/>
              <a:t>Muž bude vládnut? Stav po pádu, zrcadlí patriarchální poměry v Orientu.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Stav po pádu</a:t>
            </a:r>
            <a:r>
              <a:rPr lang="cs-CZ" dirty="0"/>
              <a:t>:</a:t>
            </a:r>
          </a:p>
          <a:p>
            <a:r>
              <a:rPr lang="cs-CZ" dirty="0"/>
              <a:t>Sexualita se stala překážkou – vznik žádostivosti – </a:t>
            </a:r>
            <a:r>
              <a:rPr lang="cs-CZ" i="1" dirty="0"/>
              <a:t>ztráta</a:t>
            </a:r>
            <a:r>
              <a:rPr lang="cs-CZ" dirty="0"/>
              <a:t> osoby a vznik těla – dar je ohrožen a přestává být darem. Vznik studu. </a:t>
            </a:r>
          </a:p>
          <a:p>
            <a:r>
              <a:rPr lang="cs-CZ" dirty="0"/>
              <a:t>Náprava vztahu možná jenom vykoupením. </a:t>
            </a:r>
          </a:p>
          <a:p>
            <a:r>
              <a:rPr lang="pl-PL" dirty="0"/>
              <a:t>muž  se chová jako vlastnik ženy:</a:t>
            </a:r>
          </a:p>
          <a:p>
            <a:r>
              <a:rPr lang="cs-CZ" dirty="0"/>
              <a:t>„Když někdo svede pannu, která nebyla zasnoubena, a vyspi se s ni, vezme si ji za ženu a da za ni plné věno. Jestliže by se její otec rozhodně zdráhal mu ji dat, zaplati svůdce obnos ve výši věna panen“ (Ex 22,16)</a:t>
            </a:r>
          </a:p>
          <a:p>
            <a:r>
              <a:rPr lang="cs-CZ" dirty="0"/>
              <a:t>Nezcizoložíš!“ (Ex 20,14); „Nebudeš dychtit po domě svého bližního. Nebudeš dychtit po ženě svého bližního (...) </a:t>
            </a:r>
            <a:r>
              <a:rPr lang="pl-PL" dirty="0"/>
              <a:t>vůbec po ničem, co patři tvemu bližnimu“</a:t>
            </a:r>
            <a:r>
              <a:rPr lang="cs-CZ" dirty="0"/>
              <a:t>(Ex 20,17)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Commercial Sexual Exploitation of Children</a:t>
            </a:r>
            <a:r>
              <a:rPr lang="cs-CZ" dirty="0"/>
              <a:t> (1990)</a:t>
            </a:r>
          </a:p>
          <a:p>
            <a:r>
              <a:rPr lang="cs-CZ" dirty="0"/>
              <a:t>Forma sexuálního zneužívání dětí / každé užiti dítěte k sexuálnímu </a:t>
            </a:r>
            <a:r>
              <a:rPr lang="pl-PL" dirty="0"/>
              <a:t>učelu za finančni či jinou odměnu / zahrňuje prvek obchodu ako aj prvek zneužívání.</a:t>
            </a:r>
          </a:p>
          <a:p>
            <a:r>
              <a:rPr lang="pl-PL" dirty="0"/>
              <a:t>Tri formy:</a:t>
            </a:r>
          </a:p>
          <a:p>
            <a:r>
              <a:rPr lang="pl-PL" dirty="0"/>
              <a:t>- </a:t>
            </a:r>
            <a:r>
              <a:rPr lang="cs-CZ" dirty="0"/>
              <a:t>dětská prostituce</a:t>
            </a:r>
          </a:p>
          <a:p>
            <a:r>
              <a:rPr lang="cs-CZ" dirty="0"/>
              <a:t>- dětská pornografie</a:t>
            </a:r>
          </a:p>
          <a:p>
            <a:r>
              <a:rPr lang="cs-CZ" dirty="0"/>
              <a:t>- obchod s dětmi pro sexuální průmysl.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85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Biblické a teologické východisko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Komerční sexuální zneužívaní děti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Podpora sexuality a vztahu osob s mentálním postižením (literatura používá také trochu zastaralý pojem „retardací“)</a:t>
            </a:r>
          </a:p>
        </p:txBody>
      </p:sp>
    </p:spTree>
    <p:extLst>
      <p:ext uri="{BB962C8B-B14F-4D97-AF65-F5344CB8AC3E}">
        <p14:creationId xmlns:p14="http://schemas.microsoft.com/office/powerpoint/2010/main" val="2699666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Úmluva o Pravech dítěte: Čl.34</a:t>
            </a:r>
          </a:p>
          <a:p>
            <a:r>
              <a:rPr lang="cs-CZ" dirty="0"/>
              <a:t>Státy, které jsou smluvní stranou úmluvy, se zavazují chránit dítě před všemi formami sexuálního </a:t>
            </a:r>
            <a:r>
              <a:rPr lang="cs-CZ" i="1" dirty="0"/>
              <a:t>vykořisťování</a:t>
            </a:r>
            <a:r>
              <a:rPr lang="cs-CZ" dirty="0"/>
              <a:t> a sexuálního </a:t>
            </a:r>
            <a:r>
              <a:rPr lang="cs-CZ" i="1" dirty="0"/>
              <a:t>zneužívání</a:t>
            </a:r>
            <a:r>
              <a:rPr lang="cs-CZ" dirty="0"/>
              <a:t>. K zabezpečení tohoto závazku státy zejména přijímají nezbytná vnitrostátní, dvoustranná a mnohostranná mezinárodní opatření k zabránění:</a:t>
            </a:r>
          </a:p>
          <a:p>
            <a:r>
              <a:rPr lang="cs-CZ" dirty="0"/>
              <a:t>a) svádění nebo donucování dětí k jakékoli nezákonné sexuální činnosti;</a:t>
            </a:r>
          </a:p>
          <a:p>
            <a:r>
              <a:rPr lang="cs-CZ" dirty="0"/>
              <a:t>b) využívání dětí k prostituci nebo k jiným nezákonným sexuálním praktikám za účelem finančního obohacování;</a:t>
            </a:r>
          </a:p>
          <a:p>
            <a:r>
              <a:rPr lang="cs-CZ" dirty="0"/>
              <a:t>c) využívání dětí v pornografii a při výrobě pornografických materiálů za účelem finančního obohacování.</a:t>
            </a:r>
          </a:p>
        </p:txBody>
      </p:sp>
    </p:spTree>
    <p:extLst>
      <p:ext uri="{BB962C8B-B14F-4D97-AF65-F5344CB8AC3E}">
        <p14:creationId xmlns:p14="http://schemas.microsoft.com/office/powerpoint/2010/main" val="422587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Úmluva o Pravech dítěte: Čl.35</a:t>
            </a:r>
          </a:p>
          <a:p>
            <a:r>
              <a:rPr lang="cs-CZ" dirty="0"/>
              <a:t>Státy, které jsou smluvní stranou úmluvy, přijímají všechna nezbytná vnitrostátní, dvoustranná a mnohostranná opatření k zabránění únosů dětí, prodávání dětí a obchodování s nimi za </a:t>
            </a:r>
            <a:r>
              <a:rPr lang="pl-PL" dirty="0"/>
              <a:t>jakýmkoli účelem a v jakékoli podobě.</a:t>
            </a:r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20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Opční protokol k Úmluvě o Pravech dítěte </a:t>
            </a:r>
            <a:r>
              <a:rPr lang="cs-CZ" dirty="0"/>
              <a:t>tykající se prodeje děti, dětské prostituce a dětské pornografie (2002):</a:t>
            </a:r>
          </a:p>
          <a:p>
            <a:r>
              <a:rPr lang="cs-CZ" dirty="0"/>
              <a:t>- znepokojení nad pokračující praxí sexuální turistiky</a:t>
            </a:r>
          </a:p>
          <a:p>
            <a:r>
              <a:rPr lang="cs-CZ" dirty="0"/>
              <a:t>- znepokojení nad rostoucí dostupnosti dětské pornografie na internetu.</a:t>
            </a:r>
          </a:p>
          <a:p>
            <a:r>
              <a:rPr lang="cs-CZ" dirty="0"/>
              <a:t>Důvod: všechny praktiky sexuálního zneužívaní děti způsobuji dětem krátkodobé i dlouhodobé závažné následky, které se tykají všech rozměrů celostně chápané osobnosti</a:t>
            </a:r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689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Zajímavost: </a:t>
            </a:r>
          </a:p>
          <a:p>
            <a:r>
              <a:rPr lang="cs-CZ" dirty="0"/>
              <a:t>výzkum Růžové linky 3. LF UK v Praze, který byl proveden v roce 2006 mezi 1200 studenty a studentkami posledních ročníků pražských gymnázii, poskytly tyto údaje: peníze za sex v životě přijalo 3,6 % devatenáctiletých dívek a 1,8 % chlapců; čtvrtina dívek a třetina chlapců si přitom dovede představit, že by složitou situaci případně řešila sexem za peníze.</a:t>
            </a:r>
          </a:p>
          <a:p>
            <a:r>
              <a:rPr lang="cs-CZ" dirty="0"/>
              <a:t>Výzkumy:</a:t>
            </a:r>
          </a:p>
          <a:p>
            <a:r>
              <a:rPr lang="cs-CZ" dirty="0"/>
              <a:t>- silná souvislost mezi sexuálním zneužitím v dětství a dalším zapojením do praktik komerčního sexu,</a:t>
            </a:r>
          </a:p>
          <a:p>
            <a:r>
              <a:rPr lang="cs-CZ" dirty="0"/>
              <a:t>- sexualita dítěte jako prostředek k prospěchu.</a:t>
            </a:r>
          </a:p>
        </p:txBody>
      </p:sp>
    </p:spTree>
    <p:extLst>
      <p:ext uri="{BB962C8B-B14F-4D97-AF65-F5344CB8AC3E}">
        <p14:creationId xmlns:p14="http://schemas.microsoft.com/office/powerpoint/2010/main" val="74856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Lidská důstojnost v sexuální oblasti: </a:t>
            </a:r>
          </a:p>
          <a:p>
            <a:r>
              <a:rPr lang="cs-CZ" b="1" dirty="0"/>
              <a:t>Trestný zákoník ČR </a:t>
            </a:r>
            <a:r>
              <a:rPr lang="cs-CZ" dirty="0"/>
              <a:t>(Hl. 3):</a:t>
            </a:r>
          </a:p>
          <a:p>
            <a:r>
              <a:rPr lang="cs-CZ" dirty="0"/>
              <a:t>Trestné činy proti lidské důstojnosti v sexuální oblasti se dotýká jen trestných činů, jimiž „byla ohrožena lidská důstojnost v sexuální oblasti“.</a:t>
            </a:r>
          </a:p>
          <a:p>
            <a:r>
              <a:rPr lang="cs-CZ" dirty="0"/>
              <a:t>Proto poskytuje zvýšenou ochranu lidské důstojnosti v oblasti sexuálních vztahů.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510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Deklarace sexuálních práv </a:t>
            </a:r>
            <a:r>
              <a:rPr lang="cs-CZ" dirty="0"/>
              <a:t>(Valencia,1997), vznikla jako následek porušování sexuálních práv:</a:t>
            </a:r>
          </a:p>
          <a:p>
            <a:r>
              <a:rPr lang="cs-CZ" b="1" dirty="0"/>
              <a:t>1. </a:t>
            </a:r>
            <a:r>
              <a:rPr lang="cs-CZ" dirty="0"/>
              <a:t>práva na svobodu, která vylučuje všechny formy sexuálního donucováni či nátlaku, našili, vykořisťovaní a zneužívaní v jakoukoli dobu a v jakýchkoli životních situacích, přičemž je boj proti našili považován za sociální prioritu;</a:t>
            </a:r>
          </a:p>
          <a:p>
            <a:r>
              <a:rPr lang="cs-CZ" b="1" dirty="0"/>
              <a:t>2. </a:t>
            </a:r>
            <a:r>
              <a:rPr lang="cs-CZ" dirty="0"/>
              <a:t>práva na autonomii, integritu a bezpečnost těla, které garantuje pocit radosti </a:t>
            </a:r>
            <a:r>
              <a:rPr lang="pl-PL" dirty="0"/>
              <a:t>ze sveho těla a radost z těla bez nasili, zahrnuje kontrolu nad vlastnim tělem </a:t>
            </a:r>
            <a:r>
              <a:rPr lang="cs-CZ" dirty="0"/>
              <a:t>a potěšeni z vlastního těla bez mučeni, zohaveni a jakéhokoliv našili;</a:t>
            </a:r>
          </a:p>
          <a:p>
            <a:r>
              <a:rPr lang="cs-CZ" b="1" dirty="0"/>
              <a:t>3. </a:t>
            </a:r>
            <a:r>
              <a:rPr lang="cs-CZ" dirty="0"/>
              <a:t>práva na sexuální rovnost, které se vztahuje na osvobozeni od všech druhů diskriminace;</a:t>
            </a:r>
          </a:p>
        </p:txBody>
      </p:sp>
    </p:spTree>
    <p:extLst>
      <p:ext uri="{BB962C8B-B14F-4D97-AF65-F5344CB8AC3E}">
        <p14:creationId xmlns:p14="http://schemas.microsoft.com/office/powerpoint/2010/main" val="2509252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4. </a:t>
            </a:r>
            <a:r>
              <a:rPr lang="cs-CZ" dirty="0"/>
              <a:t>práva na sexuální zdraví, včetně diagnostiky, léčby a nezbytných znalosti HIVAIDS-STD; </a:t>
            </a:r>
          </a:p>
          <a:p>
            <a:r>
              <a:rPr lang="cs-CZ" b="1" dirty="0"/>
              <a:t>5. </a:t>
            </a:r>
            <a:r>
              <a:rPr lang="cs-CZ" dirty="0"/>
              <a:t>práva na široké, objektivní a faktické informace o lidské sexualitě, která vytváří předpoklad pro správné rozhodovaní v oblasti sexuálního života;</a:t>
            </a:r>
          </a:p>
          <a:p>
            <a:r>
              <a:rPr lang="cs-CZ" b="1" dirty="0"/>
              <a:t>6. </a:t>
            </a:r>
            <a:r>
              <a:rPr lang="cs-CZ" dirty="0"/>
              <a:t>práva na dostatečnou sexuální výchovu, která vytváří předpoklad pro naplněni kvality života, tyká se děti i dospělých a tohoto procesu by se měly zúčastnit všechny společenské instituce;</a:t>
            </a:r>
          </a:p>
          <a:p>
            <a:r>
              <a:rPr lang="cs-CZ" b="1" dirty="0"/>
              <a:t>7. </a:t>
            </a:r>
            <a:r>
              <a:rPr lang="cs-CZ" dirty="0"/>
              <a:t>práva svobodně se stýkat, které zahrnuje možnost uzavřít manželství nebo je neuzavřít;</a:t>
            </a:r>
          </a:p>
        </p:txBody>
      </p:sp>
    </p:spTree>
    <p:extLst>
      <p:ext uri="{BB962C8B-B14F-4D97-AF65-F5344CB8AC3E}">
        <p14:creationId xmlns:p14="http://schemas.microsoft.com/office/powerpoint/2010/main" val="1458486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Komerční sexuální zneužívaní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8. </a:t>
            </a:r>
            <a:r>
              <a:rPr lang="cs-CZ" dirty="0"/>
              <a:t>práva svobodné a odpovědné volby s tím cílem, aby všechny děti byly chtěné a milované; </a:t>
            </a:r>
          </a:p>
          <a:p>
            <a:r>
              <a:rPr lang="cs-CZ" b="1" dirty="0"/>
              <a:t>9. </a:t>
            </a:r>
            <a:r>
              <a:rPr lang="cs-CZ" dirty="0"/>
              <a:t>práva na soukromí a schopnost činit samostatná rozhodnuti o sexuálním životě v kontextu morálky jednotlivce a společnosti (sexualita je zde formulovaná jako proměnlivý a dynamicky rozměr člověka vytvářeny interakci mezi jednotlivcem a společnosti) s tím, že racionální a uspokojivé zkušenosti ze sexuality jsou požadavkem pro lidsky rozvoj (opačné zkušenosti jej narušuji).</a:t>
            </a:r>
          </a:p>
        </p:txBody>
      </p:sp>
    </p:spTree>
    <p:extLst>
      <p:ext uri="{BB962C8B-B14F-4D97-AF65-F5344CB8AC3E}">
        <p14:creationId xmlns:p14="http://schemas.microsoft.com/office/powerpoint/2010/main" val="138719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Sexualita: souhrn postojů, představ a vztahů k jiným lidem, který zahrnuje naše představy o muži, ženě, ale i o sobě samém. Součásti sexuality je naše sexuální chovaní, očekávaní, připadne úspěchy či neúspěchy.</a:t>
            </a:r>
          </a:p>
          <a:p>
            <a:r>
              <a:rPr lang="cs-CZ" dirty="0"/>
              <a:t>Překážky a mýty při naplňovaní svých sexuálních práv:</a:t>
            </a:r>
          </a:p>
          <a:p>
            <a:r>
              <a:rPr lang="cs-CZ" dirty="0"/>
              <a:t>- společenské představy (věčné děti, nezralí)</a:t>
            </a:r>
          </a:p>
          <a:p>
            <a:r>
              <a:rPr lang="cs-CZ" dirty="0"/>
              <a:t>- mýty: osoby s mentálním postižením mají zvýšeny nebo naopak sníženy sexuální pud</a:t>
            </a:r>
          </a:p>
          <a:p>
            <a:r>
              <a:rPr lang="cs-CZ" dirty="0"/>
              <a:t>- účinnou metodou pro utlumeni jejich sexuální aktivity </a:t>
            </a:r>
            <a:r>
              <a:rPr lang="pl-PL" dirty="0"/>
              <a:t>je vhodna fyzicky naročna prace </a:t>
            </a:r>
          </a:p>
          <a:p>
            <a:r>
              <a:rPr lang="pl-PL" dirty="0"/>
              <a:t>- </a:t>
            </a:r>
            <a:r>
              <a:rPr lang="cs-CZ" dirty="0"/>
              <a:t>sexualita daného člověka je rovněž nějakým způsobem postižena</a:t>
            </a:r>
          </a:p>
          <a:p>
            <a:r>
              <a:rPr lang="cs-CZ" dirty="0"/>
              <a:t>- součásti plnohodnotného intimního vztahu musí byt pohlavní styk</a:t>
            </a:r>
          </a:p>
        </p:txBody>
      </p:sp>
    </p:spTree>
    <p:extLst>
      <p:ext uri="{BB962C8B-B14F-4D97-AF65-F5344CB8AC3E}">
        <p14:creationId xmlns:p14="http://schemas.microsoft.com/office/powerpoint/2010/main" val="2837876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Hlavní překážky:</a:t>
            </a:r>
          </a:p>
          <a:p>
            <a:r>
              <a:rPr lang="cs-CZ" dirty="0"/>
              <a:t>-Nedostatek příležitosti k seznámeni, </a:t>
            </a:r>
          </a:p>
          <a:p>
            <a:r>
              <a:rPr lang="cs-CZ" dirty="0"/>
              <a:t>-nedostatek soukromí, </a:t>
            </a:r>
          </a:p>
          <a:p>
            <a:r>
              <a:rPr lang="cs-CZ" dirty="0"/>
              <a:t>-nesrozumitelnost informaci z oblasti </a:t>
            </a:r>
            <a:r>
              <a:rPr lang="pl-PL" dirty="0"/>
              <a:t>sexuality, </a:t>
            </a:r>
          </a:p>
          <a:p>
            <a:r>
              <a:rPr lang="pl-PL" dirty="0"/>
              <a:t>-mala mira podpory ze strany okoli, </a:t>
            </a:r>
          </a:p>
          <a:p>
            <a:r>
              <a:rPr lang="pl-PL" dirty="0"/>
              <a:t>-ale předevšim celkova nedůvěra </a:t>
            </a:r>
            <a:r>
              <a:rPr lang="cs-CZ" dirty="0"/>
              <a:t>v jejich sexuální práva a nedůvěra v jejich schopnosti je vhodným způsobem naplňovat.</a:t>
            </a:r>
          </a:p>
        </p:txBody>
      </p:sp>
    </p:spTree>
    <p:extLst>
      <p:ext uri="{BB962C8B-B14F-4D97-AF65-F5344CB8AC3E}">
        <p14:creationId xmlns:p14="http://schemas.microsoft.com/office/powerpoint/2010/main" val="146780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Sexuálni etika</a:t>
            </a:r>
          </a:p>
          <a:p>
            <a:r>
              <a:rPr lang="cs-CZ" dirty="0"/>
              <a:t>Téma je důležitou součástí vztahů. Je předmětem trestněprávní úpravy, předmětem diskusi o sexuální výchově v pluralitní společnosti a právním statě. </a:t>
            </a:r>
          </a:p>
          <a:p>
            <a:r>
              <a:rPr lang="cs-CZ" dirty="0"/>
              <a:t>Naleží k lidskoprávním úvahám. Křesťané a církve se k ní vyjadřují / rozdílné pohledy na to co je eticky přijatelné a nepřijatelné.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Úmluva o právech osob s postižením:</a:t>
            </a:r>
          </a:p>
          <a:p>
            <a:r>
              <a:rPr lang="cs-CZ" dirty="0"/>
              <a:t>Čl. 23: právo osob s postižením prožívat svou sexualitou či právo založit rodinu.</a:t>
            </a:r>
          </a:p>
          <a:p>
            <a:endParaRPr lang="cs-CZ" dirty="0"/>
          </a:p>
          <a:p>
            <a:r>
              <a:rPr lang="cs-CZ" dirty="0"/>
              <a:t>Nutnost zakomponovat </a:t>
            </a:r>
            <a:r>
              <a:rPr lang="cs-CZ" i="1" dirty="0"/>
              <a:t>dvě roviny</a:t>
            </a:r>
            <a:r>
              <a:rPr lang="cs-CZ" dirty="0"/>
              <a:t>:</a:t>
            </a:r>
          </a:p>
          <a:p>
            <a:r>
              <a:rPr lang="cs-CZ" dirty="0"/>
              <a:t>- interní pohled: </a:t>
            </a:r>
            <a:r>
              <a:rPr lang="pl-PL" dirty="0"/>
              <a:t>obsahuje znalosti o konkretni osobě s mentalnim postiženim, ktere je možne ziskat pouze na zakladě osobniho poznani</a:t>
            </a:r>
            <a:endParaRPr lang="cs-CZ" dirty="0"/>
          </a:p>
          <a:p>
            <a:r>
              <a:rPr lang="cs-CZ" dirty="0"/>
              <a:t>- externí pohled: v sobě zahrnuje teoretickou rovinu znalosti o diagnóze mentální retardace.</a:t>
            </a:r>
          </a:p>
        </p:txBody>
      </p:sp>
    </p:spTree>
    <p:extLst>
      <p:ext uri="{BB962C8B-B14F-4D97-AF65-F5344CB8AC3E}">
        <p14:creationId xmlns:p14="http://schemas.microsoft.com/office/powerpoint/2010/main" val="2763299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Lehká mentální retardace: osoby s lehkou mentální retardaci mohou uvažovat v tom nejlepším případě na úrovni děti středního školního věku. Objevuji se u nich problémy s abstraktním myšlením, mají jednodušší jazykový projev, myšleni a řeč jsou </a:t>
            </a:r>
            <a:r>
              <a:rPr lang="pl-PL" dirty="0"/>
              <a:t>velmi konkretni. Tyto osoby obvykle dosahnou samostatnosti v peči o vlastni </a:t>
            </a:r>
            <a:r>
              <a:rPr lang="cs-CZ" dirty="0"/>
              <a:t>osobu, ale i v praktických dovednostech svého života souvisejících především s péči o domácnost. </a:t>
            </a:r>
          </a:p>
          <a:p>
            <a:r>
              <a:rPr lang="cs-CZ" dirty="0"/>
              <a:t>Příklad.</a:t>
            </a:r>
          </a:p>
          <a:p>
            <a:r>
              <a:rPr lang="cs-CZ" dirty="0"/>
              <a:t>Interně: </a:t>
            </a:r>
            <a:r>
              <a:rPr lang="pl-PL" dirty="0"/>
              <a:t>U každe osoby s mentalni retardaci se diagnoza projevuje odlišnym způsobem, </a:t>
            </a:r>
            <a:r>
              <a:rPr lang="cs-CZ" dirty="0"/>
              <a:t>každá osoba potřebuje podporu v jine oblasti a v jine míre. Našim úkolem je tuto oblast identifikovat.</a:t>
            </a:r>
          </a:p>
        </p:txBody>
      </p:sp>
    </p:spTree>
    <p:extLst>
      <p:ext uri="{BB962C8B-B14F-4D97-AF65-F5344CB8AC3E}">
        <p14:creationId xmlns:p14="http://schemas.microsoft.com/office/powerpoint/2010/main" val="2218491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Podpora sebeurčení:</a:t>
            </a:r>
          </a:p>
          <a:p>
            <a:r>
              <a:rPr lang="cs-CZ" dirty="0"/>
              <a:t>mravní autonomie člověka, tj. příležitost vlastními úkony utvářet svůj život na základě svých preferenci a schopnosti rozhodovat se.</a:t>
            </a:r>
          </a:p>
          <a:p>
            <a:r>
              <a:rPr lang="cs-CZ" dirty="0"/>
              <a:t>Sebeurčeni potvrzuje hodnotu člověka byt nezávislým aktérem vlastního života</a:t>
            </a:r>
          </a:p>
          <a:p>
            <a:r>
              <a:rPr lang="cs-CZ" dirty="0"/>
              <a:t>Sebeurčeni je do jisté míry závisle na příležitostech, které jsou definovaný podmínkami daného prostředí.</a:t>
            </a:r>
          </a:p>
          <a:p>
            <a:r>
              <a:rPr lang="cs-CZ" dirty="0"/>
              <a:t>ALE jejich závislost na okolí je vystavuje riziku / nedostatkem srozumitelných informaci.</a:t>
            </a:r>
          </a:p>
          <a:p>
            <a:r>
              <a:rPr lang="cs-CZ" dirty="0"/>
              <a:t>Výsledek: Osoby s mentálním postižením mají výrazně menši prostor k uplatňovaní svého práva na sebeurčeni než většinová společnost.</a:t>
            </a:r>
          </a:p>
        </p:txBody>
      </p:sp>
    </p:spTree>
    <p:extLst>
      <p:ext uri="{BB962C8B-B14F-4D97-AF65-F5344CB8AC3E}">
        <p14:creationId xmlns:p14="http://schemas.microsoft.com/office/powerpoint/2010/main" val="1711194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Uměle snižovaní každodenního rizika nést následky svých rozhodnuti upírá osobám s mentálním postižením jeden z nejdůležitějších zdrojů učeni. Ve snaze chránit je, tak bráníme přirozenému rozvoji osobnosti.</a:t>
            </a:r>
          </a:p>
          <a:p>
            <a:r>
              <a:rPr lang="cs-CZ" dirty="0"/>
              <a:t>Právo na sebeurčeni významným způsobem narušuje institut náhradního rozhodovaní, </a:t>
            </a:r>
            <a:r>
              <a:rPr lang="pl-PL" dirty="0"/>
              <a:t>ktery je v České republice v oblasti peče o osoby s mentalnim postiženim </a:t>
            </a:r>
            <a:r>
              <a:rPr lang="cs-CZ" dirty="0"/>
              <a:t>hojně nadužíván.</a:t>
            </a:r>
          </a:p>
        </p:txBody>
      </p:sp>
    </p:spTree>
    <p:extLst>
      <p:ext uri="{BB962C8B-B14F-4D97-AF65-F5344CB8AC3E}">
        <p14:creationId xmlns:p14="http://schemas.microsoft.com/office/powerpoint/2010/main" val="355830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0614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Empowerment a jeho principy (Úmluva osob s postižením):</a:t>
            </a:r>
          </a:p>
          <a:p>
            <a:r>
              <a:rPr lang="cs-CZ" dirty="0"/>
              <a:t>Mít moc rozhodovat</a:t>
            </a:r>
          </a:p>
          <a:p>
            <a:r>
              <a:rPr lang="cs-CZ" dirty="0"/>
              <a:t>Mít přistup k informacím a zdrojům</a:t>
            </a:r>
          </a:p>
          <a:p>
            <a:r>
              <a:rPr lang="cs-CZ" dirty="0"/>
              <a:t>Mít na výběr z vice možnosti, které nejsou omezeny pouze na odpověď „ano/ne, buď/anebo“</a:t>
            </a:r>
          </a:p>
          <a:p>
            <a:r>
              <a:rPr lang="cs-CZ" dirty="0"/>
              <a:t>Asertivita</a:t>
            </a:r>
          </a:p>
          <a:p>
            <a:r>
              <a:rPr lang="pl-PL" dirty="0"/>
              <a:t>Pocit, že mam svou hodnotu</a:t>
            </a:r>
          </a:p>
          <a:p>
            <a:r>
              <a:rPr lang="cs-CZ" dirty="0"/>
              <a:t>Myslet kriticky</a:t>
            </a:r>
          </a:p>
          <a:p>
            <a:r>
              <a:rPr lang="cs-CZ" dirty="0"/>
              <a:t>Naučit se vyjádřit svůj vztek</a:t>
            </a:r>
          </a:p>
          <a:p>
            <a:r>
              <a:rPr lang="pl-PL" dirty="0"/>
              <a:t>Necitit se sam, ale jako součast společnosti</a:t>
            </a:r>
          </a:p>
          <a:p>
            <a:r>
              <a:rPr lang="cs-CZ" dirty="0"/>
              <a:t>Pochopit, že lide mají svá pravá</a:t>
            </a:r>
          </a:p>
          <a:p>
            <a:r>
              <a:rPr lang="cs-CZ" dirty="0"/>
              <a:t>Mít možnost ovlivňovat svůj život a život společnosti</a:t>
            </a:r>
          </a:p>
          <a:p>
            <a:r>
              <a:rPr lang="cs-CZ" dirty="0"/>
              <a:t>Učit se dovednostem, které považuji za důležité</a:t>
            </a:r>
          </a:p>
          <a:p>
            <a:r>
              <a:rPr lang="cs-CZ" dirty="0"/>
              <a:t>Uvědomovat si, že růst a vývoj osobnosti je nekončicí proces.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155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Informovaný souhlas se sexuální aktivitou:</a:t>
            </a:r>
          </a:p>
          <a:p>
            <a:r>
              <a:rPr lang="cs-CZ" dirty="0"/>
              <a:t>- ideální stav vědomého souhlasu</a:t>
            </a:r>
          </a:p>
          <a:p>
            <a:r>
              <a:rPr lang="cs-CZ" dirty="0"/>
              <a:t>- člověk poučeny o pohlavně přenosných chorobách a možnosti jejich přenosu, o způsobu ochrany, o možnosti neplánovaného početí, o nutnosti a způsobech dodržovaní hygieny apod. </a:t>
            </a:r>
          </a:p>
          <a:p>
            <a:r>
              <a:rPr lang="cs-CZ" dirty="0"/>
              <a:t>- souhlas dává osoba, která chce byt sexuálně aktivní a souhlasí tak s případnými riziky, která může sexuální aktivita přinášet</a:t>
            </a:r>
          </a:p>
          <a:p>
            <a:r>
              <a:rPr lang="cs-CZ" dirty="0"/>
              <a:t>- Souhlas musí byt oboustranný, aby se zamezilo případnému sexuálnímu zneužívaní.</a:t>
            </a:r>
          </a:p>
        </p:txBody>
      </p:sp>
    </p:spTree>
    <p:extLst>
      <p:ext uri="{BB962C8B-B14F-4D97-AF65-F5344CB8AC3E}">
        <p14:creationId xmlns:p14="http://schemas.microsoft.com/office/powerpoint/2010/main" val="295075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Klient musí mít k vyjádřeni informovaného souhlasu tyto předpoklady:</a:t>
            </a:r>
          </a:p>
          <a:p>
            <a:r>
              <a:rPr lang="pl-PL" dirty="0"/>
              <a:t>– musí mit zakladni sexualni znalost;</a:t>
            </a:r>
          </a:p>
          <a:p>
            <a:r>
              <a:rPr lang="cs-CZ" dirty="0"/>
              <a:t>– musí rozumět důsledkům sexuální aktivity;</a:t>
            </a:r>
          </a:p>
          <a:p>
            <a:r>
              <a:rPr lang="cs-CZ" dirty="0"/>
              <a:t>– musí mít základní schopnosti, jak se ubránit a zajistit si bezpečí.</a:t>
            </a:r>
          </a:p>
          <a:p>
            <a:endParaRPr lang="cs-CZ" dirty="0"/>
          </a:p>
          <a:p>
            <a:r>
              <a:rPr lang="cs-CZ" dirty="0"/>
              <a:t>Podmínka: nutnost zapojit interní pohled do posuzování, vč. jeho osobní historii.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6252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Osoby s mentalnim postiženim stejně jako ostatni lide maji </a:t>
            </a:r>
            <a:r>
              <a:rPr lang="pl-PL" b="1" dirty="0"/>
              <a:t>pravo na vzdělani v oblasti </a:t>
            </a:r>
            <a:r>
              <a:rPr lang="cs-CZ" b="1" dirty="0"/>
              <a:t>sexuality</a:t>
            </a:r>
            <a:r>
              <a:rPr lang="cs-CZ" dirty="0"/>
              <a:t>. Jak </a:t>
            </a:r>
            <a:r>
              <a:rPr lang="cs-CZ" dirty="0" err="1"/>
              <a:t>edukovat</a:t>
            </a:r>
            <a:r>
              <a:rPr lang="cs-CZ" dirty="0"/>
              <a:t>?</a:t>
            </a:r>
          </a:p>
          <a:p>
            <a:r>
              <a:rPr lang="cs-CZ" dirty="0"/>
              <a:t>Běžné informační zdroje jsou hůře využitelné (ba i škodlivé).</a:t>
            </a:r>
          </a:p>
          <a:p>
            <a:r>
              <a:rPr lang="cs-CZ" dirty="0"/>
              <a:t>Sexuální výchova může pomoci eliminovat nevhodné sexuální chovaní daných osob na veřejnosti, které vzniká důsledkem neinformovanosti.</a:t>
            </a:r>
          </a:p>
          <a:p>
            <a:r>
              <a:rPr lang="cs-CZ" dirty="0"/>
              <a:t>Měla by směřovat k tomu, aby si klient kromě informaci odnášel i nějaký soubor dovednosti a návyků.</a:t>
            </a:r>
          </a:p>
          <a:p>
            <a:r>
              <a:rPr lang="cs-CZ" dirty="0"/>
              <a:t>neměla by zůstávat pouze u anatomických znalosti, ale měla by podporovat partnerské </a:t>
            </a:r>
            <a:r>
              <a:rPr lang="pl-PL" dirty="0"/>
              <a:t>vztahy, vest k respektovani ostatnich osob, ale i sebe sama,</a:t>
            </a:r>
          </a:p>
          <a:p>
            <a:r>
              <a:rPr lang="cs-CZ" dirty="0"/>
              <a:t>nechávat velký prostor pro otázky. Doporučuje se provádět osvětu v menši skupině s nabídkou individuálních schůzek.</a:t>
            </a:r>
          </a:p>
        </p:txBody>
      </p:sp>
    </p:spTree>
    <p:extLst>
      <p:ext uri="{BB962C8B-B14F-4D97-AF65-F5344CB8AC3E}">
        <p14:creationId xmlns:p14="http://schemas.microsoft.com/office/powerpoint/2010/main" val="30053743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pouhá teorie je nedostatečná, jelikož tito lide nedokáži přenést zkušenost na typovou situaci, klade to větší požadavek na konkretizaci a názornost.</a:t>
            </a:r>
          </a:p>
          <a:p>
            <a:r>
              <a:rPr lang="cs-CZ" dirty="0"/>
              <a:t>Součásti edukace by měl byt nácvik sociálních dovednosti. Dále, představy klientů bez sexuální výchovy a přirozeného kontaktu s opačným </a:t>
            </a:r>
            <a:r>
              <a:rPr lang="pl-PL" dirty="0"/>
              <a:t>pohlavim, jsou nerealne. Klienti se často potykaji s problemy při komunikaci </a:t>
            </a:r>
            <a:r>
              <a:rPr lang="cs-CZ" dirty="0"/>
              <a:t>a při snaze obhájit své zájmy před ostatními lidmi.</a:t>
            </a:r>
          </a:p>
          <a:p>
            <a:endParaRPr lang="cs-CZ" dirty="0"/>
          </a:p>
          <a:p>
            <a:r>
              <a:rPr lang="cs-CZ" dirty="0"/>
              <a:t>Příklad.</a:t>
            </a:r>
          </a:p>
        </p:txBody>
      </p:sp>
    </p:spTree>
    <p:extLst>
      <p:ext uri="{BB962C8B-B14F-4D97-AF65-F5344CB8AC3E}">
        <p14:creationId xmlns:p14="http://schemas.microsoft.com/office/powerpoint/2010/main" val="336260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Podpora sexuality a vztahu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Podpora osob s mentalnim postiženim </a:t>
            </a:r>
            <a:r>
              <a:rPr lang="cs-CZ" dirty="0"/>
              <a:t>v oblasti sexuality a partnerských vztahů, která zohledňuje lidskou důstojnost, je možná skrze </a:t>
            </a:r>
            <a:r>
              <a:rPr lang="cs-CZ" i="1" dirty="0"/>
              <a:t>empowerment</a:t>
            </a:r>
            <a:r>
              <a:rPr lang="cs-CZ" dirty="0"/>
              <a:t> přistup, který těmto osobám přiznává morálně právní status osoby.</a:t>
            </a:r>
          </a:p>
          <a:p>
            <a:r>
              <a:rPr lang="cs-CZ" dirty="0"/>
              <a:t>Zaměřuje se na rozvoj dílčích schopnosti a dovednosti osob s mentálním postižením, čímž podporuje jejich nezávislost, pozitivně utváří jejich sebepojetí, a to v důsledku podporuje rozvoj zdravých mezilidských vztahů.</a:t>
            </a:r>
          </a:p>
          <a:p>
            <a:r>
              <a:rPr lang="cs-CZ" dirty="0"/>
              <a:t>Základem podpory je však absolutní přijeti a víra ve schopnosti dane osoby byt aktivním strůjcem svého života.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49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Kniha Genesis - průběh a obsah stvoření, vč. sexuality</a:t>
            </a:r>
          </a:p>
          <a:p>
            <a:r>
              <a:rPr lang="cs-CZ" dirty="0"/>
              <a:t>„</a:t>
            </a:r>
            <a:r>
              <a:rPr lang="pl-PL" dirty="0"/>
              <a:t>Bůh viděl, že to je dobré. </a:t>
            </a:r>
            <a:r>
              <a:rPr lang="cs-CZ" dirty="0"/>
              <a:t>“ Jestli tvorba dobrá, tak vše dobré (zákaz znehodnocování). Hřích?</a:t>
            </a:r>
          </a:p>
          <a:p>
            <a:endParaRPr lang="cs-CZ" dirty="0"/>
          </a:p>
          <a:p>
            <a:r>
              <a:rPr lang="cs-CZ" dirty="0"/>
              <a:t>„I řekl Hospodin Bůh: „Není dobré, aby člověk byl sám. Učiním mu pomoc jemu rovnou.“ (Gen 2,18a)</a:t>
            </a:r>
          </a:p>
          <a:p>
            <a:r>
              <a:rPr lang="cs-CZ" dirty="0"/>
              <a:t>Sociální význam (ne-numerické rozlišení)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 Bůh jim požehnal a řekl jim: „</a:t>
            </a:r>
            <a:r>
              <a:rPr lang="cs-CZ" i="1" dirty="0"/>
              <a:t>Ploďte a množte </a:t>
            </a:r>
            <a:r>
              <a:rPr lang="cs-CZ" dirty="0"/>
              <a:t>se a naplňte zemi. Podmaňte ji a panujte nad mořskými rybami, nad nebeským ptactvem, nade vším živým, co se na zemi hýbe.“  (Gen 1,28b)</a:t>
            </a:r>
          </a:p>
          <a:p>
            <a:r>
              <a:rPr lang="cs-CZ" dirty="0"/>
              <a:t>Biologický význam: tvorba nového člověka.</a:t>
            </a:r>
          </a:p>
          <a:p>
            <a:endParaRPr lang="cs-CZ" dirty="0"/>
          </a:p>
          <a:p>
            <a:r>
              <a:rPr lang="cs-CZ" dirty="0"/>
              <a:t>Dva konstitutivní prvky člověka jako osoby:</a:t>
            </a:r>
          </a:p>
          <a:p>
            <a:r>
              <a:rPr lang="cs-CZ" dirty="0"/>
              <a:t>- sebeuvědomění rozlišením sebe od živočišné tvorby (sexualita umístněna  do </a:t>
            </a:r>
            <a:r>
              <a:rPr lang="cs-CZ" i="1" dirty="0" err="1"/>
              <a:t>agapé</a:t>
            </a:r>
            <a:r>
              <a:rPr lang="cs-CZ" dirty="0"/>
              <a:t>)</a:t>
            </a:r>
          </a:p>
          <a:p>
            <a:r>
              <a:rPr lang="cs-CZ" dirty="0"/>
              <a:t>- sebeurčení výzvou k volbě správného jednání („nesesmilníš“, rozdíl mezi můžeš a smíš).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Kladné ocenění sexuality :</a:t>
            </a:r>
          </a:p>
          <a:p>
            <a:pPr>
              <a:buNone/>
            </a:pPr>
            <a:r>
              <a:rPr lang="cs-CZ" dirty="0"/>
              <a:t>A.</a:t>
            </a:r>
          </a:p>
          <a:p>
            <a:r>
              <a:rPr lang="cs-CZ" dirty="0"/>
              <a:t>Postesknutí před tvorbou ženy</a:t>
            </a:r>
          </a:p>
          <a:p>
            <a:pPr>
              <a:buNone/>
            </a:pPr>
            <a:r>
              <a:rPr lang="cs-CZ" dirty="0"/>
              <a:t> „Ale pro člověka se nenašla pomoc jemu rovná.“ (Gen 2,20b)</a:t>
            </a:r>
          </a:p>
          <a:p>
            <a:r>
              <a:rPr lang="cs-CZ" dirty="0"/>
              <a:t>Rovnou ≠ podrobenou, diskriminovanou</a:t>
            </a:r>
          </a:p>
          <a:p>
            <a:r>
              <a:rPr lang="cs-CZ" dirty="0"/>
              <a:t>LXX: muž jako </a:t>
            </a:r>
            <a:r>
              <a:rPr lang="cs-CZ" i="1" dirty="0" err="1"/>
              <a:t>boethos</a:t>
            </a:r>
            <a:r>
              <a:rPr lang="cs-CZ" i="1" dirty="0"/>
              <a:t> (ten, kdo přispěchá na pomoc kvůli úpěnlivému volání)</a:t>
            </a:r>
            <a:r>
              <a:rPr lang="cs-CZ" dirty="0"/>
              <a:t> </a:t>
            </a:r>
            <a:r>
              <a:rPr lang="cs-CZ" i="1" dirty="0"/>
              <a:t>/ </a:t>
            </a:r>
            <a:r>
              <a:rPr lang="cs-CZ" dirty="0"/>
              <a:t>partnerka plašící samotu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</a:t>
            </a:r>
          </a:p>
          <a:p>
            <a:r>
              <a:rPr lang="cs-CZ" dirty="0"/>
              <a:t>Jméno „Eva“ – „Člověk svou ženu pojmenoval Eva (to je Živa) , protože se stala</a:t>
            </a:r>
            <a:r>
              <a:rPr lang="cs-CZ" i="1" dirty="0"/>
              <a:t> matkou všech živých</a:t>
            </a:r>
            <a:r>
              <a:rPr lang="cs-CZ" dirty="0"/>
              <a:t>. “</a:t>
            </a:r>
          </a:p>
          <a:p>
            <a:r>
              <a:rPr lang="cs-CZ" dirty="0"/>
              <a:t>Po pádu – vládne již smrt</a:t>
            </a:r>
          </a:p>
          <a:p>
            <a:r>
              <a:rPr lang="cs-CZ" dirty="0"/>
              <a:t>Matka všech živých: smrt jako důsledek hříchu vs. překonávání smrti novým životem (podmíněným sexuální aktivitou </a:t>
            </a:r>
            <a:r>
              <a:rPr lang="cs-CZ" dirty="0">
                <a:cs typeface="Times New Roman"/>
              </a:rPr>
              <a:t>−&gt; nový život jako symbol odpuštění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C</a:t>
            </a:r>
          </a:p>
          <a:p>
            <a:r>
              <a:rPr lang="cs-CZ" dirty="0"/>
              <a:t>Píseň Písní: ne-alegoricky je to výraz díky za dar sexuality.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</a:t>
            </a:r>
          </a:p>
          <a:p>
            <a:r>
              <a:rPr lang="cs-CZ" dirty="0"/>
              <a:t>V SZ proroci užívají manželství jako analogie ke vztahů mezi Hospodinem a jeho lidem.</a:t>
            </a:r>
          </a:p>
          <a:p>
            <a:r>
              <a:rPr lang="cs-CZ" dirty="0"/>
              <a:t>„Hospodin se mi ukázal zdaleka: „Miloval jsem tě odvěkou láskou, proto jsem ti tak trpělivě prokazoval milosrdenství. Znovu tě zbuduji a budeš zbudována, panno izraelská. Znovu se ozdobíš bubínky a vyjdeš k tanci s těmi, kdo se smějí.“ Jer 31,3-4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 Teologické a biblické východisko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Jak je to v NZ?</a:t>
            </a:r>
          </a:p>
          <a:p>
            <a:r>
              <a:rPr lang="cs-CZ" dirty="0"/>
              <a:t>Odmítá starozákonní nařízení o kultovní čistotě. </a:t>
            </a:r>
          </a:p>
          <a:p>
            <a:r>
              <a:rPr lang="cs-CZ" dirty="0"/>
              <a:t>Ježíš se k  sexualitě nestaví dualisticko-</a:t>
            </a:r>
            <a:r>
              <a:rPr lang="cs-CZ" dirty="0" err="1"/>
              <a:t>manicheisticky</a:t>
            </a:r>
            <a:r>
              <a:rPr lang="cs-CZ" dirty="0"/>
              <a:t> / k ženám se chová s úctou a neomezuje se židovskými tradicemi.</a:t>
            </a:r>
          </a:p>
          <a:p>
            <a:r>
              <a:rPr lang="cs-CZ" dirty="0"/>
              <a:t>ALE, v rané církvi záleželo na sebekontrole a disciplíně v sexuálním životě.  Vystřídala tak starořímskou bezuzdnost.</a:t>
            </a:r>
          </a:p>
          <a:p>
            <a:r>
              <a:rPr lang="cs-CZ" dirty="0"/>
              <a:t> „Což nevíte, že nespravedliví nebudou mít účast v Božím království? Nemylte se: Ani smilníci, ani modláři, ani cizoložníci, ani nemravní, ani zvrácení“ (1Kor 6,9)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3126</Words>
  <Application>Microsoft Office PowerPoint</Application>
  <PresentationFormat>Předvádění na obrazovce (4:3)</PresentationFormat>
  <Paragraphs>232</Paragraphs>
  <Slides>40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Lidská práva v lidské sexualitě </vt:lpstr>
      <vt:lpstr>Struktura:</vt:lpstr>
      <vt:lpstr>Úvod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1. Teologické a biblické východisko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2. Komerční sexuální zneužívaní děti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3. Podpora sexuality a vztahu osob s mentálním postižením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2016-04-15T16:43:31Z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