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41"/>
  </p:notesMasterIdLst>
  <p:sldIdLst>
    <p:sldId id="256" r:id="rId3"/>
    <p:sldId id="304" r:id="rId4"/>
    <p:sldId id="347" r:id="rId5"/>
    <p:sldId id="348" r:id="rId6"/>
    <p:sldId id="317" r:id="rId7"/>
    <p:sldId id="306" r:id="rId8"/>
    <p:sldId id="313" r:id="rId9"/>
    <p:sldId id="314" r:id="rId10"/>
    <p:sldId id="329" r:id="rId11"/>
    <p:sldId id="324" r:id="rId12"/>
    <p:sldId id="315" r:id="rId13"/>
    <p:sldId id="316" r:id="rId14"/>
    <p:sldId id="318" r:id="rId15"/>
    <p:sldId id="349" r:id="rId16"/>
    <p:sldId id="319" r:id="rId17"/>
    <p:sldId id="350" r:id="rId18"/>
    <p:sldId id="320" r:id="rId19"/>
    <p:sldId id="325" r:id="rId20"/>
    <p:sldId id="326" r:id="rId21"/>
    <p:sldId id="328" r:id="rId22"/>
    <p:sldId id="332" r:id="rId23"/>
    <p:sldId id="333" r:id="rId24"/>
    <p:sldId id="334" r:id="rId25"/>
    <p:sldId id="335" r:id="rId26"/>
    <p:sldId id="307" r:id="rId27"/>
    <p:sldId id="308" r:id="rId28"/>
    <p:sldId id="309" r:id="rId29"/>
    <p:sldId id="310" r:id="rId30"/>
    <p:sldId id="311" r:id="rId31"/>
    <p:sldId id="336" r:id="rId32"/>
    <p:sldId id="337" r:id="rId33"/>
    <p:sldId id="338" r:id="rId34"/>
    <p:sldId id="339" r:id="rId35"/>
    <p:sldId id="340" r:id="rId36"/>
    <p:sldId id="341" r:id="rId37"/>
    <p:sldId id="342" r:id="rId38"/>
    <p:sldId id="343" r:id="rId39"/>
    <p:sldId id="302" r:id="rId40"/>
  </p:sldIdLst>
  <p:sldSz cx="9144000" cy="6858000" type="screen4x3"/>
  <p:notesSz cx="6797675" cy="9926638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3D840D-A647-4707-8A4D-81573DA2FFA5}">
          <p14:sldIdLst>
            <p14:sldId id="256"/>
            <p14:sldId id="304"/>
            <p14:sldId id="347"/>
            <p14:sldId id="348"/>
            <p14:sldId id="317"/>
            <p14:sldId id="306"/>
            <p14:sldId id="313"/>
            <p14:sldId id="314"/>
            <p14:sldId id="329"/>
            <p14:sldId id="324"/>
            <p14:sldId id="315"/>
            <p14:sldId id="316"/>
            <p14:sldId id="318"/>
            <p14:sldId id="349"/>
            <p14:sldId id="319"/>
            <p14:sldId id="350"/>
            <p14:sldId id="320"/>
            <p14:sldId id="325"/>
            <p14:sldId id="326"/>
            <p14:sldId id="328"/>
            <p14:sldId id="332"/>
            <p14:sldId id="333"/>
            <p14:sldId id="334"/>
            <p14:sldId id="335"/>
            <p14:sldId id="307"/>
            <p14:sldId id="308"/>
            <p14:sldId id="309"/>
            <p14:sldId id="310"/>
            <p14:sldId id="311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02"/>
          </p14:sldIdLst>
        </p14:section>
        <p14:section name="Oddíl bez názvu" id="{1E33ECAF-0E81-472B-B84F-EFDABC2C6A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4599" autoAdjust="0"/>
  </p:normalViewPr>
  <p:slideViewPr>
    <p:cSldViewPr>
      <p:cViewPr>
        <p:scale>
          <a:sx n="75" d="100"/>
          <a:sy n="75" d="100"/>
        </p:scale>
        <p:origin x="126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4/18/2016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650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42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9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4/18/2016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4/18/2016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4/18/2016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4/18/2016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4/18/2016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4/18/2016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sirka@jabok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899592" y="3645024"/>
            <a:ext cx="7344816" cy="1224136"/>
          </a:xfrm>
        </p:spPr>
        <p:txBody>
          <a:bodyPr>
            <a:normAutofit/>
          </a:bodyPr>
          <a:lstStyle/>
          <a:p>
            <a:r>
              <a:rPr lang="cs-CZ" b="1" dirty="0"/>
              <a:t>Lidská práva v bioetické diskusi</a:t>
            </a:r>
            <a:br>
              <a:rPr lang="cs-CZ" dirty="0"/>
            </a:br>
            <a:endParaRPr lang="cs-CZ" sz="2500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427341" y="5815561"/>
            <a:ext cx="6858000" cy="533400"/>
          </a:xfrm>
        </p:spPr>
        <p:txBody>
          <a:bodyPr/>
          <a:lstStyle/>
          <a:p>
            <a:r>
              <a:rPr lang="cs-CZ" sz="2000" kern="1200" dirty="0">
                <a:solidFill>
                  <a:schemeClr val="tx2"/>
                </a:solidFill>
              </a:rPr>
              <a:t>Mgr. Zdenko Š Širka, </a:t>
            </a:r>
            <a:r>
              <a:rPr lang="cs-CZ" sz="2000" kern="1200" dirty="0" err="1">
                <a:solidFill>
                  <a:schemeClr val="tx2"/>
                </a:solidFill>
              </a:rPr>
              <a:t>ThD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27827" y="4983269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400" dirty="0"/>
              <a:t>Teologická etika 2</a:t>
            </a:r>
            <a:br>
              <a:rPr lang="cs-CZ" sz="2400" dirty="0"/>
            </a:br>
            <a:r>
              <a:rPr lang="cs-CZ" sz="2400" dirty="0"/>
              <a:t>19.04.2016, Jabok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Bioetika jako otázka po etice života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Genetická technologie a biomedicína</a:t>
            </a:r>
          </a:p>
          <a:p>
            <a:r>
              <a:rPr lang="cs-CZ" u="sng" dirty="0"/>
              <a:t>Zelená</a:t>
            </a:r>
            <a:r>
              <a:rPr lang="cs-CZ" dirty="0"/>
              <a:t> genová technika (zvýšení produkce potravin) v Evropě naráží na odpor, v USA nikoliv.</a:t>
            </a:r>
          </a:p>
          <a:p>
            <a:r>
              <a:rPr lang="cs-CZ" u="sng" dirty="0"/>
              <a:t>Červená</a:t>
            </a:r>
            <a:r>
              <a:rPr lang="cs-CZ" dirty="0"/>
              <a:t> genová technologie: v oblasti zvířat a lidí / lidský genom je zkoumán za účelům porozumění biologickým procesům a možnosti je ovlivňovat (zamezení vzniku nemocí, nové léky, apod.)</a:t>
            </a:r>
          </a:p>
          <a:p>
            <a:r>
              <a:rPr lang="cs-CZ" dirty="0"/>
              <a:t>Jaké účinky na společnost a otázku člověka bude mít červená genová technologie?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Následky: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Vznik etických komisí: dialog mezi právníky, lékaři, biology, filosofy a teology.</a:t>
            </a:r>
          </a:p>
          <a:p>
            <a:r>
              <a:rPr lang="cs-CZ" dirty="0"/>
              <a:t>Dopad: </a:t>
            </a:r>
            <a:r>
              <a:rPr lang="cs-CZ" i="1" dirty="0" err="1"/>
              <a:t>patient</a:t>
            </a:r>
            <a:r>
              <a:rPr lang="cs-CZ" dirty="0"/>
              <a:t> -</a:t>
            </a:r>
            <a:r>
              <a:rPr lang="cs-CZ" dirty="0">
                <a:cs typeface="Times New Roman"/>
              </a:rPr>
              <a:t>&gt; netrpělivý (pomoc za každou cenu)</a:t>
            </a:r>
          </a:p>
          <a:p>
            <a:r>
              <a:rPr lang="cs-CZ" dirty="0">
                <a:cs typeface="Times New Roman"/>
              </a:rPr>
              <a:t>Příklad: umělé oplodnění (od 1978):</a:t>
            </a:r>
          </a:p>
          <a:p>
            <a:r>
              <a:rPr lang="cs-CZ" dirty="0">
                <a:cs typeface="Times New Roman"/>
              </a:rPr>
              <a:t>- tlak netrpělivé veřejnosti</a:t>
            </a:r>
          </a:p>
          <a:p>
            <a:r>
              <a:rPr lang="cs-CZ" dirty="0">
                <a:cs typeface="Times New Roman"/>
              </a:rPr>
              <a:t>- je léčba neplodnosti lékařský úkol?</a:t>
            </a:r>
          </a:p>
          <a:p>
            <a:r>
              <a:rPr lang="cs-CZ" dirty="0">
                <a:cs typeface="Times New Roman"/>
              </a:rPr>
              <a:t>- hormonální stimulace současně ohrožuje zdraví ženy (porušení primárného principu </a:t>
            </a:r>
            <a:r>
              <a:rPr lang="cs-CZ" i="1" dirty="0" err="1">
                <a:cs typeface="Times New Roman"/>
              </a:rPr>
              <a:t>numquam</a:t>
            </a:r>
            <a:r>
              <a:rPr lang="cs-CZ" i="1" dirty="0">
                <a:cs typeface="Times New Roman"/>
              </a:rPr>
              <a:t> </a:t>
            </a:r>
            <a:r>
              <a:rPr lang="cs-CZ" i="1" dirty="0" err="1">
                <a:cs typeface="Times New Roman"/>
              </a:rPr>
              <a:t>nocere</a:t>
            </a:r>
            <a:r>
              <a:rPr lang="cs-CZ" dirty="0">
                <a:cs typeface="Times New Roman"/>
              </a:rPr>
              <a:t>, především neškodit)</a:t>
            </a:r>
          </a:p>
          <a:p>
            <a:r>
              <a:rPr lang="cs-CZ" dirty="0">
                <a:cs typeface="Times New Roman"/>
              </a:rPr>
              <a:t>- co s embryi o které není zájem? (mají lidskou důstojnost?)</a:t>
            </a:r>
          </a:p>
          <a:p>
            <a:r>
              <a:rPr lang="cs-CZ" dirty="0">
                <a:cs typeface="Times New Roman"/>
              </a:rPr>
              <a:t>- smějí rodiče rozhodnout o genetické kvalitě svých dětí?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Bioetika jako </a:t>
            </a:r>
            <a:r>
              <a:rPr lang="cs-CZ" u="sng" dirty="0"/>
              <a:t>odpověď</a:t>
            </a:r>
            <a:r>
              <a:rPr lang="cs-CZ" dirty="0"/>
              <a:t> na ohrožení lidstva a na možnost rozpadu mravního řádu</a:t>
            </a:r>
          </a:p>
          <a:p>
            <a:r>
              <a:rPr lang="cs-CZ" dirty="0"/>
              <a:t>Bioetika není jenom pro lékařskou etiku, ale je </a:t>
            </a:r>
            <a:r>
              <a:rPr lang="cs-CZ" u="sng" dirty="0"/>
              <a:t>také pro </a:t>
            </a:r>
            <a:r>
              <a:rPr lang="cs-CZ" dirty="0"/>
              <a:t>teology a filosofy. / není jenom o zdraví pacienta, ale o etických problémech.</a:t>
            </a:r>
          </a:p>
          <a:p>
            <a:r>
              <a:rPr lang="cs-CZ" dirty="0"/>
              <a:t>Z důvodu názorové plurality, </a:t>
            </a:r>
            <a:r>
              <a:rPr lang="cs-CZ" u="sng" dirty="0"/>
              <a:t>teologie a filozofie </a:t>
            </a:r>
            <a:r>
              <a:rPr lang="cs-CZ" dirty="0"/>
              <a:t>ztratili výlučnost názoru / I když je příspěvek katolické morální teologie významný (např. upozorňuje na zvěcnění vztahu mezi pacienty a lékaři)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Pokrok vědy a techniky musí jít ruka v ruce s rozvíjením svobody / plnost života je jenom v společnosti, díky vztahům a velkému úsilí.</a:t>
            </a:r>
          </a:p>
          <a:p>
            <a:r>
              <a:rPr lang="cs-CZ" dirty="0"/>
              <a:t>Technika nejenom umožňuje život, ale je nástroj poškozování života a ohrožuje globálně život.</a:t>
            </a:r>
          </a:p>
          <a:p>
            <a:r>
              <a:rPr lang="cs-CZ" dirty="0"/>
              <a:t>K čemu dlouhý život, jestli sám a s obviňujícím svědomím?</a:t>
            </a:r>
          </a:p>
          <a:p>
            <a:r>
              <a:rPr lang="cs-CZ" dirty="0"/>
              <a:t>Bioetika proto musí mít na obzoru sociální rozměr lidského života a prosazovat umístnění člověka do sítě vztahů.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situace: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fontScale="92500"/>
          </a:bodyPr>
          <a:lstStyle/>
          <a:p>
            <a:r>
              <a:rPr lang="cs-CZ" dirty="0"/>
              <a:t>Studium bioetiky jako </a:t>
            </a:r>
            <a:r>
              <a:rPr lang="cs-CZ" u="sng" dirty="0"/>
              <a:t>dlouhodobý</a:t>
            </a:r>
            <a:r>
              <a:rPr lang="cs-CZ" dirty="0"/>
              <a:t> úkol: oblast výzkumu vyžaduje trpělivost, život je komplexní veličina</a:t>
            </a:r>
          </a:p>
          <a:p>
            <a:r>
              <a:rPr lang="cs-CZ" dirty="0"/>
              <a:t>Bioetika nemá vždy připravené otázky na témata nastolené vedou, </a:t>
            </a:r>
            <a:r>
              <a:rPr lang="cs-CZ" u="sng" dirty="0"/>
              <a:t>dialog</a:t>
            </a:r>
            <a:r>
              <a:rPr lang="cs-CZ" dirty="0"/>
              <a:t> je potřebný.</a:t>
            </a:r>
          </a:p>
          <a:p>
            <a:r>
              <a:rPr lang="cs-CZ" dirty="0"/>
              <a:t>Dál, nutnost </a:t>
            </a:r>
            <a:r>
              <a:rPr lang="cs-CZ" u="sng" dirty="0"/>
              <a:t>rozlišovat</a:t>
            </a:r>
            <a:r>
              <a:rPr lang="cs-CZ" dirty="0"/>
              <a:t> mezi mnohočetnými pojetími morálních principů a teorií: diskurzivní etika, normativní etika, narativní etika, kontextualizmus, kazuistický způsob uvažování….</a:t>
            </a:r>
          </a:p>
          <a:p>
            <a:r>
              <a:rPr lang="cs-CZ" dirty="0"/>
              <a:t>Bioetika se nesmí stát intelektuálním cvičením, ale musí být orientována do praxe a služby člověku.</a:t>
            </a:r>
          </a:p>
          <a:p>
            <a:r>
              <a:rPr lang="cs-CZ" dirty="0"/>
              <a:t>Při </a:t>
            </a:r>
            <a:r>
              <a:rPr lang="cs-CZ" b="1" dirty="0"/>
              <a:t>argumentaci a dialogu </a:t>
            </a:r>
            <a:r>
              <a:rPr lang="cs-CZ" dirty="0"/>
              <a:t>vyvažovat mezi profesionalitou a silnou emocionalitou a varovat se zbytečným střetům biologů a etiků</a:t>
            </a:r>
          </a:p>
        </p:txBody>
      </p:sp>
    </p:spTree>
    <p:extLst>
      <p:ext uri="{BB962C8B-B14F-4D97-AF65-F5344CB8AC3E}">
        <p14:creationId xmlns:p14="http://schemas.microsoft.com/office/powerpoint/2010/main" val="514831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situace: úkoly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Bio vědy mají dnes velký rozvoj / velké naděje pro zlepšení kvality života / finančně jsou podporovány</a:t>
            </a:r>
          </a:p>
          <a:p>
            <a:r>
              <a:rPr lang="cs-CZ" dirty="0"/>
              <a:t>Ekonomický a sociální charakter / zdraví jako obchodný </a:t>
            </a:r>
            <a:r>
              <a:rPr lang="cs-CZ" dirty="0" err="1"/>
              <a:t>artikel</a:t>
            </a:r>
            <a:endParaRPr lang="cs-CZ" dirty="0"/>
          </a:p>
          <a:p>
            <a:r>
              <a:rPr lang="cs-CZ" dirty="0"/>
              <a:t>Nutnost interpretační dovednosti výsledku (např. pro změnu právních předpisů).</a:t>
            </a:r>
          </a:p>
          <a:p>
            <a:r>
              <a:rPr lang="cs-CZ" dirty="0"/>
              <a:t>Bioetika bude muset získat prosto v sdělovacích prostředcích, aby získala veřejnost pro respektování úcty k lidskému životu a uznání důstojnosti.</a:t>
            </a:r>
          </a:p>
          <a:p>
            <a:r>
              <a:rPr lang="cs-CZ" dirty="0"/>
              <a:t>Každopádně, etika se musí usilovat o to, aby se nezměnili vztahy mezi pacienty a lékaři a aby výzkum nebyl odosobněn (výzkum pro výzkum)</a:t>
            </a:r>
          </a:p>
          <a:p>
            <a:r>
              <a:rPr lang="cs-CZ" dirty="0"/>
              <a:t>Musí bránit redukci pojetí člověka a jeho důstojnosti.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Bioetika a hodnotový pluralizmus: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/>
          </a:bodyPr>
          <a:lstStyle/>
          <a:p>
            <a:r>
              <a:rPr lang="cs-CZ" dirty="0"/>
              <a:t>Společenství v 21 st. musí vnímat hodnotovou pluralitu</a:t>
            </a:r>
          </a:p>
          <a:p>
            <a:r>
              <a:rPr lang="cs-CZ" dirty="0"/>
              <a:t>Globalizovaná společnost – sekularizovaná generace – islámská populace – jiné náboženské tradice</a:t>
            </a:r>
          </a:p>
          <a:p>
            <a:r>
              <a:rPr lang="cs-CZ" dirty="0"/>
              <a:t>Neexistuje jednolitý hodnotový a normující mravní systém</a:t>
            </a:r>
          </a:p>
          <a:p>
            <a:r>
              <a:rPr lang="cs-CZ" dirty="0"/>
              <a:t>Problém: </a:t>
            </a:r>
          </a:p>
          <a:p>
            <a:r>
              <a:rPr lang="cs-CZ" dirty="0"/>
              <a:t>- vznik nejistoty, co je dobré a správně? (opuštění náboženského systému, který nabízel jistotu)</a:t>
            </a:r>
          </a:p>
          <a:p>
            <a:r>
              <a:rPr lang="cs-CZ" dirty="0"/>
              <a:t>- nedostateční mravná orientace, absence základních mravních kritérií</a:t>
            </a:r>
          </a:p>
          <a:p>
            <a:r>
              <a:rPr lang="cs-CZ" dirty="0"/>
              <a:t>Změna Všeobecné deklarace práv a svobod? Snad ne.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07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bioetiky: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Témata, kterých by se bioetická argumentace měla týkat:</a:t>
            </a:r>
          </a:p>
          <a:p>
            <a:r>
              <a:rPr lang="cs-CZ" dirty="0"/>
              <a:t>- Vztah filosofie a medicíny</a:t>
            </a:r>
          </a:p>
          <a:p>
            <a:r>
              <a:rPr lang="cs-CZ" dirty="0"/>
              <a:t>- filosofie a výzkumu v biologii</a:t>
            </a:r>
          </a:p>
          <a:p>
            <a:r>
              <a:rPr lang="cs-CZ" dirty="0"/>
              <a:t>- etika v psychiatrii a psychoterapii</a:t>
            </a:r>
          </a:p>
          <a:p>
            <a:r>
              <a:rPr lang="cs-CZ" dirty="0"/>
              <a:t>- etické aspekty vzdělávání sester a lékařů</a:t>
            </a:r>
          </a:p>
          <a:p>
            <a:r>
              <a:rPr lang="cs-CZ" dirty="0"/>
              <a:t>- etické aspekty paliativní medicíny</a:t>
            </a:r>
          </a:p>
          <a:p>
            <a:r>
              <a:rPr lang="cs-CZ" dirty="0"/>
              <a:t>- etické aspekty plastické medicíny</a:t>
            </a:r>
          </a:p>
          <a:p>
            <a:r>
              <a:rPr lang="cs-CZ" dirty="0"/>
              <a:t>- etické aspekty experimentů na lidech</a:t>
            </a:r>
          </a:p>
          <a:p>
            <a:r>
              <a:rPr lang="cs-CZ" dirty="0"/>
              <a:t>- etické aspekty umělého oplodňovaní a prenatálních diagnóz</a:t>
            </a:r>
          </a:p>
          <a:p>
            <a:r>
              <a:rPr lang="cs-CZ" dirty="0"/>
              <a:t>- etické problémy počátku a konce lidského života</a:t>
            </a:r>
          </a:p>
          <a:p>
            <a:r>
              <a:rPr lang="cs-CZ" dirty="0"/>
              <a:t>- etické problémy embryonálního výzkumu</a:t>
            </a:r>
          </a:p>
          <a:p>
            <a:r>
              <a:rPr lang="cs-CZ" dirty="0"/>
              <a:t>- etické problémy genového výzkumů.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937760"/>
          </a:xfrm>
        </p:spPr>
        <p:txBody>
          <a:bodyPr>
            <a:normAutofit/>
          </a:bodyPr>
          <a:lstStyle/>
          <a:p>
            <a:r>
              <a:rPr lang="cs-CZ" dirty="0"/>
              <a:t>Bioetika při hledání specifických etických kritérií vychází z nějaké koncepce obecné etiky</a:t>
            </a:r>
          </a:p>
          <a:p>
            <a:r>
              <a:rPr lang="cs-CZ" dirty="0"/>
              <a:t>Specifické principy bioetiky sú odvozovaný jako aplikace a konkretizace principy obecné etiky a konkrétní oblasti lidského jednání v souvislosti s biologickou či medicinskou stránkou.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 jakého etického základu má bioetika vycházet?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Východiska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1. antropologické východisko: svébytná hodnota člověka / ochrana přírody je jenom odvozenou hodnotou</a:t>
            </a:r>
          </a:p>
          <a:p>
            <a:r>
              <a:rPr lang="cs-CZ" dirty="0"/>
              <a:t>2. </a:t>
            </a:r>
            <a:r>
              <a:rPr lang="cs-CZ" dirty="0" err="1"/>
              <a:t>pathocentrický</a:t>
            </a:r>
            <a:r>
              <a:rPr lang="cs-CZ" dirty="0"/>
              <a:t> přístup: bytí, které cítí bolest má vlastní hodnotu a musíme s ním morálně jednat</a:t>
            </a:r>
          </a:p>
          <a:p>
            <a:r>
              <a:rPr lang="cs-CZ" dirty="0"/>
              <a:t>3. biocentrický přístup: každý živý tvor má svébytní hodnotu</a:t>
            </a:r>
          </a:p>
          <a:p>
            <a:r>
              <a:rPr lang="cs-CZ" dirty="0"/>
              <a:t>4. holistický přístup: zohledňuje i neživé přírody / všechno v přírodě je hodnotné.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Žádný nenabízí úplné řešení, tedy: relativní antropocentrický přístup (zastupuje také zájmy zvířecí říše, protože je schopná trpět, vyžaduje úctu a šetrnost k životnému prostředí) = biblický přístup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392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lidských prav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4937760"/>
          </a:xfrm>
        </p:spPr>
        <p:txBody>
          <a:bodyPr>
            <a:normAutofit/>
          </a:bodyPr>
          <a:lstStyle/>
          <a:p>
            <a:r>
              <a:rPr lang="cs-CZ" dirty="0"/>
              <a:t>Lidská práva – základná součást právního a morálního řádu v politice</a:t>
            </a:r>
          </a:p>
          <a:p>
            <a:r>
              <a:rPr lang="cs-CZ" dirty="0"/>
              <a:t>Z jednej strany: formulována v 18 st. v Americe a Francii, rozmach po II sv. války</a:t>
            </a:r>
          </a:p>
          <a:p>
            <a:r>
              <a:rPr lang="cs-CZ" dirty="0"/>
              <a:t>Z druhé strany: zbavila se svého historického vzniku / stojí nad pozitivním právem / jako transnacionální univerzální právní normy, které platí pro každého</a:t>
            </a:r>
          </a:p>
          <a:p>
            <a:r>
              <a:rPr lang="cs-CZ" dirty="0"/>
              <a:t>Tak (nezmiňuje historii vzniku) </a:t>
            </a:r>
            <a:r>
              <a:rPr lang="cs-CZ" i="1" dirty="0"/>
              <a:t>Všeobecná deklarace lidských práv</a:t>
            </a:r>
            <a:r>
              <a:rPr lang="cs-CZ" dirty="0"/>
              <a:t> 1948 </a:t>
            </a:r>
          </a:p>
          <a:p>
            <a:r>
              <a:rPr lang="cs-CZ" dirty="0"/>
              <a:t>Dva směry: směr do </a:t>
            </a:r>
            <a:r>
              <a:rPr lang="cs-CZ" i="1" dirty="0"/>
              <a:t>minulosti</a:t>
            </a:r>
            <a:r>
              <a:rPr lang="cs-CZ" dirty="0"/>
              <a:t> (reakce na bezpráví) a směr do buducnosti (práva musí být chráněna)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81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Lidská důstojnost jako východisko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Lidská důstojnost jako kritérium mravních hodnot v bioetice</a:t>
            </a:r>
          </a:p>
          <a:p>
            <a:r>
              <a:rPr lang="cs-CZ" dirty="0"/>
              <a:t>Je regulativem mravního jednání / dynamický pojem</a:t>
            </a:r>
          </a:p>
          <a:p>
            <a:r>
              <a:rPr lang="cs-CZ" dirty="0"/>
              <a:t>Obsahuje významný filozofický princip: „nedotknutelnost lidské důstojnosti“ a „základní lidská práva“. </a:t>
            </a:r>
          </a:p>
          <a:p>
            <a:r>
              <a:rPr lang="cs-CZ" u="sng" dirty="0"/>
              <a:t>Konkrétny způsoby jednání v bioetice na základe různých etických přístupech:</a:t>
            </a:r>
          </a:p>
          <a:p>
            <a:r>
              <a:rPr lang="cs-CZ" dirty="0"/>
              <a:t>- deontologický: z morálních principů, ale neuznává hodnotovou pluralitu</a:t>
            </a:r>
          </a:p>
          <a:p>
            <a:r>
              <a:rPr lang="cs-CZ" dirty="0"/>
              <a:t>- teleologický (</a:t>
            </a:r>
            <a:r>
              <a:rPr lang="cs-CZ" i="1" dirty="0" err="1"/>
              <a:t>telos</a:t>
            </a:r>
            <a:r>
              <a:rPr lang="cs-CZ" i="1" dirty="0"/>
              <a:t>=cíl</a:t>
            </a:r>
            <a:r>
              <a:rPr lang="cs-CZ" dirty="0"/>
              <a:t>): v prospěch lidských potřeb / příliš </a:t>
            </a:r>
            <a:r>
              <a:rPr lang="cs-CZ" dirty="0" err="1"/>
              <a:t>instrumentalizuje</a:t>
            </a:r>
            <a:r>
              <a:rPr lang="cs-CZ" dirty="0"/>
              <a:t> spravedlnost</a:t>
            </a:r>
          </a:p>
          <a:p>
            <a:r>
              <a:rPr lang="cs-CZ" dirty="0"/>
              <a:t>- principiální: v USA rozšířen, 4 principy: dobro pacienta, vyhnut se poškození pacienta, spravedlnost, sebeurčení. Jenomže, má se v oblasti bioetiky člověk stát vlastním stvořitelem? </a:t>
            </a:r>
          </a:p>
        </p:txBody>
      </p:sp>
    </p:spTree>
    <p:extLst>
      <p:ext uri="{BB962C8B-B14F-4D97-AF65-F5344CB8AC3E}">
        <p14:creationId xmlns:p14="http://schemas.microsoft.com/office/powerpoint/2010/main" val="374971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Východisko Teologické 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Teologická etika jako taková nebyla velmi odlišná od filozofické etiky </a:t>
            </a:r>
          </a:p>
          <a:p>
            <a:r>
              <a:rPr lang="cs-CZ" dirty="0"/>
              <a:t>Poskytuje další rozvinutí pomoci zkušenosti ne z racionální sféry, ale z teologických tvrzení zakotvených v autoritě Písma.</a:t>
            </a:r>
          </a:p>
          <a:p>
            <a:r>
              <a:rPr lang="cs-CZ" dirty="0"/>
              <a:t>Nejde o nahrazení rozumu argumenty víry a Písma</a:t>
            </a:r>
          </a:p>
          <a:p>
            <a:r>
              <a:rPr lang="cs-CZ" dirty="0"/>
              <a:t>Spíš jde o uvědomení, že morální usuzování nemůže postihnout všechny aspekty života, především zkušenost transcendentna a vztah k Bohu. Víra vrhá nový vhled na </a:t>
            </a:r>
            <a:r>
              <a:rPr lang="cs-CZ" dirty="0" err="1"/>
              <a:t>zmysel</a:t>
            </a:r>
            <a:r>
              <a:rPr lang="cs-CZ" dirty="0"/>
              <a:t> života (</a:t>
            </a:r>
            <a:r>
              <a:rPr lang="cs-CZ" i="1" dirty="0" err="1"/>
              <a:t>Gaudium</a:t>
            </a:r>
            <a:r>
              <a:rPr lang="cs-CZ" i="1" dirty="0"/>
              <a:t> et </a:t>
            </a:r>
            <a:r>
              <a:rPr lang="cs-CZ" i="1" dirty="0" err="1"/>
              <a:t>Spes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8251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Východisko Teologické 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Teologická etika tak přináší </a:t>
            </a:r>
            <a:r>
              <a:rPr lang="cs-CZ" i="1" dirty="0"/>
              <a:t>nové argumenty </a:t>
            </a:r>
            <a:r>
              <a:rPr lang="cs-CZ" dirty="0"/>
              <a:t>na otázky, jako: zda je život absolutno hodnotou, zda lze rodícímu se životu přisuzovat lidskou důstojnost, jakou primární funkci má lidská sexualita, atd.</a:t>
            </a:r>
          </a:p>
          <a:p>
            <a:r>
              <a:rPr lang="cs-CZ" dirty="0"/>
              <a:t>Teologická etika umožňuje nové hodnocení integrity člověka a vnímaní  smrti či bolesti.</a:t>
            </a:r>
          </a:p>
        </p:txBody>
      </p:sp>
    </p:spTree>
    <p:extLst>
      <p:ext uri="{BB962C8B-B14F-4D97-AF65-F5344CB8AC3E}">
        <p14:creationId xmlns:p14="http://schemas.microsoft.com/office/powerpoint/2010/main" val="797772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Teologické východisko: Kristus a zlo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Postava Krista – model dokonalého lidství</a:t>
            </a:r>
          </a:p>
          <a:p>
            <a:r>
              <a:rPr lang="cs-CZ" i="1" dirty="0" err="1"/>
              <a:t>Gaudium</a:t>
            </a:r>
            <a:r>
              <a:rPr lang="cs-CZ" i="1" dirty="0"/>
              <a:t> et </a:t>
            </a:r>
            <a:r>
              <a:rPr lang="cs-CZ" i="1" dirty="0" err="1"/>
              <a:t>spes</a:t>
            </a:r>
            <a:r>
              <a:rPr lang="cs-CZ" dirty="0"/>
              <a:t>: jenom Bůh, který stvořil člověka ke svému obrazu,  muže dokonale vysvětlit co je člověk, tým, že skrze Krista zjevil svého syna, který se stal člověkem. </a:t>
            </a:r>
          </a:p>
          <a:p>
            <a:r>
              <a:rPr lang="cs-CZ" dirty="0"/>
              <a:t>Písmo: poskytuje základní perspektivy při řešení etických problémů.</a:t>
            </a:r>
          </a:p>
          <a:p>
            <a:r>
              <a:rPr lang="cs-CZ" dirty="0"/>
              <a:t>Např. chápaní fyzického zla. Nemoc, bolest, utrpení je spojeno s hříchem prvotních lidí, nebylo v Božím záměru.  Avšak, je tu naděje a očekávaní, že jednou bude lidstvo osvobozeno od strádaní.</a:t>
            </a:r>
          </a:p>
          <a:p>
            <a:r>
              <a:rPr lang="cs-CZ" dirty="0"/>
              <a:t>V NZ je táto naděj posilněna: uzdravovaní nemocných, vyhánění démonu, vzkříšení -</a:t>
            </a:r>
            <a:r>
              <a:rPr lang="cs-CZ" dirty="0">
                <a:cs typeface="Times New Roman" panose="02020603050405020304" pitchFamily="18" charset="0"/>
              </a:rPr>
              <a:t>&gt; eliminace nemoci a fyzického strádaní je součástí komického očekávaní a budoucího věku.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104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Teologické východisko: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Teologická etika má tedy dva prameny:</a:t>
            </a:r>
          </a:p>
          <a:p>
            <a:r>
              <a:rPr lang="cs-CZ" dirty="0"/>
              <a:t>- přirozený zákon pramenící  z racionální reflexe lidské přirozenosti</a:t>
            </a:r>
          </a:p>
          <a:p>
            <a:r>
              <a:rPr lang="cs-CZ" dirty="0"/>
              <a:t>- teologické tvrzení pramenící v Písmu, která jsou předmětem víry.</a:t>
            </a:r>
          </a:p>
          <a:p>
            <a:r>
              <a:rPr lang="cs-CZ" dirty="0"/>
              <a:t>Tyto dvě roviny by si neměli odporovat.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359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Nástroje na ochranu lidských prav v bioetice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 můžu byt lidé chráněny před novým možným nebezpečím, které vychází z genové technologie a reprodukční etiky?</a:t>
            </a:r>
          </a:p>
          <a:p>
            <a:r>
              <a:rPr lang="cs-CZ" dirty="0"/>
              <a:t>Dva </a:t>
            </a:r>
            <a:r>
              <a:rPr lang="cs-CZ" u="sng" dirty="0"/>
              <a:t>dokumenty</a:t>
            </a:r>
            <a:r>
              <a:rPr lang="cs-CZ" dirty="0"/>
              <a:t>:</a:t>
            </a:r>
          </a:p>
          <a:p>
            <a:r>
              <a:rPr lang="cs-CZ" dirty="0"/>
              <a:t>- Úmluva o ochraně lidských prav a lidské důstojnosti s ohledem na použití biologie a medicíny (1998)</a:t>
            </a:r>
          </a:p>
          <a:p>
            <a:r>
              <a:rPr lang="cs-CZ" dirty="0"/>
              <a:t>- Všeobecné prohlášení o lidském genomu a lidských právech (1997):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0581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Úmluva o ochraně lidských prav a lidské důstojnosti s ohledem na použití biologie a medicíny </a:t>
            </a:r>
            <a:r>
              <a:rPr lang="cs-CZ" dirty="0"/>
              <a:t>(1998)</a:t>
            </a:r>
          </a:p>
          <a:p>
            <a:r>
              <a:rPr lang="cs-CZ" dirty="0"/>
              <a:t>- úmluva na evropské úrovni</a:t>
            </a:r>
          </a:p>
          <a:p>
            <a:r>
              <a:rPr lang="cs-CZ" dirty="0"/>
              <a:t>- tzv. Konvence o bioetiky</a:t>
            </a:r>
          </a:p>
          <a:p>
            <a:r>
              <a:rPr lang="cs-CZ" dirty="0"/>
              <a:t>- prvý a jediný dokument, který doporučuje a požaduje hranice dovoleného v oblasti medicíny a stanovuje pro smluvní státy se závaznosti mezinárodního práva</a:t>
            </a:r>
          </a:p>
          <a:p>
            <a:r>
              <a:rPr lang="cs-CZ" dirty="0"/>
              <a:t>- obsahuje dvě oblasti: regulace činnosti lékárníků a výzkumníků, a ochrana práva pacientů</a:t>
            </a:r>
          </a:p>
        </p:txBody>
      </p:sp>
    </p:spTree>
    <p:extLst>
      <p:ext uri="{BB962C8B-B14F-4D97-AF65-F5344CB8AC3E}">
        <p14:creationId xmlns:p14="http://schemas.microsoft.com/office/powerpoint/2010/main" val="3424548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Všeobecné prohlášení o lidském genomu a lidských právech </a:t>
            </a:r>
            <a:r>
              <a:rPr lang="cs-CZ" dirty="0"/>
              <a:t>(1997)</a:t>
            </a:r>
          </a:p>
          <a:p>
            <a:r>
              <a:rPr lang="cs-CZ" dirty="0"/>
              <a:t>- vypracovalo UNESCO</a:t>
            </a:r>
          </a:p>
          <a:p>
            <a:r>
              <a:rPr lang="cs-CZ" dirty="0"/>
              <a:t>- není závazným právem, ale jenom důrazným prohlášením politické vůle, a proto má univerzální dopad – může vyžadovat od státu minimum přiznaných zásad</a:t>
            </a:r>
          </a:p>
        </p:txBody>
      </p:sp>
    </p:spTree>
    <p:extLst>
      <p:ext uri="{BB962C8B-B14F-4D97-AF65-F5344CB8AC3E}">
        <p14:creationId xmlns:p14="http://schemas.microsoft.com/office/powerpoint/2010/main" val="775373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Společné důrazy obou dokumentů: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- v preambule: návaznost na jiné texty a dějinný/společenský kontext</a:t>
            </a:r>
          </a:p>
          <a:p>
            <a:r>
              <a:rPr lang="cs-CZ" dirty="0"/>
              <a:t>- vázanost medicinského zákroku na předchozí souhlas</a:t>
            </a:r>
          </a:p>
          <a:p>
            <a:r>
              <a:rPr lang="cs-CZ" dirty="0"/>
              <a:t>- zákaz diskriminace je rozšířen na genetické vlastnosti</a:t>
            </a:r>
          </a:p>
          <a:p>
            <a:r>
              <a:rPr lang="cs-CZ" dirty="0"/>
              <a:t>- Pečlivé zacházení s embryem</a:t>
            </a:r>
          </a:p>
          <a:p>
            <a:r>
              <a:rPr lang="cs-CZ" dirty="0"/>
              <a:t>- vytvoření embrya k výzkumným účelem</a:t>
            </a:r>
          </a:p>
          <a:p>
            <a:r>
              <a:rPr lang="cs-CZ" dirty="0"/>
              <a:t>- podmínky Odebírání orgánu</a:t>
            </a:r>
          </a:p>
          <a:p>
            <a:r>
              <a:rPr lang="cs-CZ" dirty="0"/>
              <a:t> - zákaz obchodu s orgány</a:t>
            </a:r>
          </a:p>
          <a:p>
            <a:r>
              <a:rPr lang="cs-CZ" dirty="0"/>
              <a:t>- zákaz reprodukčního klonování</a:t>
            </a:r>
          </a:p>
          <a:p>
            <a:r>
              <a:rPr lang="cs-CZ" dirty="0"/>
              <a:t>- přednost zájmu jedinců před zájmy společnosti a védy</a:t>
            </a:r>
          </a:p>
          <a:p>
            <a:r>
              <a:rPr lang="cs-CZ" dirty="0"/>
              <a:t>- zdůrazněna integrita a identita každého člověka</a:t>
            </a:r>
          </a:p>
        </p:txBody>
      </p:sp>
    </p:spTree>
    <p:extLst>
      <p:ext uri="{BB962C8B-B14F-4D97-AF65-F5344CB8AC3E}">
        <p14:creationId xmlns:p14="http://schemas.microsoft.com/office/powerpoint/2010/main" val="366114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Mezery a hranice v bioetické diskusi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Německo a Rakousko Úmluvu nepodepsaly:</a:t>
            </a:r>
          </a:p>
          <a:p>
            <a:r>
              <a:rPr lang="cs-CZ" dirty="0"/>
              <a:t>- největší spor ohledně medicinského výzkumu na osobách, které nejsou způsobilé poskytnout souhlas</a:t>
            </a:r>
          </a:p>
          <a:p>
            <a:r>
              <a:rPr lang="cs-CZ" dirty="0"/>
              <a:t>- i když neslouží jejich prospěchu, a jestli přináší minimální riziko a zátěž,  je možno zkoumat příčiny nemoc, které můžu pomoct jiným osobám, mělo by byt povoleno.</a:t>
            </a:r>
          </a:p>
          <a:p>
            <a:r>
              <a:rPr lang="cs-CZ" dirty="0"/>
              <a:t>Další mezera: v současní době neexistuju žádné ustanovení ochladne eutanázie, potratů, transplantace orgánů, prenatální diagnostika, apod. </a:t>
            </a:r>
          </a:p>
        </p:txBody>
      </p:sp>
    </p:spTree>
    <p:extLst>
      <p:ext uri="{BB962C8B-B14F-4D97-AF65-F5344CB8AC3E}">
        <p14:creationId xmlns:p14="http://schemas.microsoft.com/office/powerpoint/2010/main" val="1085751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bioetika?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Skutečnost: lidská práva nesou dodržována a zajištěna. </a:t>
            </a:r>
          </a:p>
          <a:p>
            <a:r>
              <a:rPr lang="cs-CZ" dirty="0"/>
              <a:t>A proto: bioetika je oblast, která se dotýká lidskoprávních otázek.</a:t>
            </a:r>
          </a:p>
          <a:p>
            <a:r>
              <a:rPr lang="cs-CZ" dirty="0"/>
              <a:t>Co je BIOETIKA?</a:t>
            </a:r>
          </a:p>
          <a:p>
            <a:r>
              <a:rPr lang="cs-CZ" dirty="0"/>
              <a:t>Bioetika: veda o životě (Bio: vztahuje se na všechno živé, lidé a příroda)</a:t>
            </a:r>
          </a:p>
          <a:p>
            <a:r>
              <a:rPr lang="cs-CZ" dirty="0"/>
              <a:t>Související pojmy: biomedicína,  biotechnologie, </a:t>
            </a:r>
            <a:r>
              <a:rPr lang="cs-CZ" dirty="0" err="1"/>
              <a:t>healtcare</a:t>
            </a:r>
            <a:r>
              <a:rPr lang="cs-CZ" dirty="0"/>
              <a:t> </a:t>
            </a:r>
            <a:r>
              <a:rPr lang="cs-CZ" dirty="0" err="1"/>
              <a:t>ethics</a:t>
            </a:r>
            <a:r>
              <a:rPr lang="cs-CZ" dirty="0"/>
              <a:t>,  morální medicína</a:t>
            </a:r>
          </a:p>
          <a:p>
            <a:r>
              <a:rPr lang="cs-CZ" dirty="0"/>
              <a:t>Pojem „bioetika“ se ustálil, je obecnější: nezahrnuje jenom léčení ale i péče o zdraví. 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7698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Bioetické rozhodování = aplikace nějakého etického principu na konkrétní případ</a:t>
            </a:r>
          </a:p>
          <a:p>
            <a:r>
              <a:rPr lang="cs-CZ" dirty="0"/>
              <a:t>Rozhodování se má řídit principy, které vyplývají ze základní koncepce bioetiky.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3149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A. Princip lidské důstojnosti</a:t>
            </a:r>
          </a:p>
          <a:p>
            <a:endParaRPr lang="cs-CZ" b="1" dirty="0"/>
          </a:p>
          <a:p>
            <a:r>
              <a:rPr lang="cs-CZ" dirty="0"/>
              <a:t>Člověk jakožto základní kategorie / všechna rozhodnutí musí uspokojovat potřeby člověka</a:t>
            </a:r>
          </a:p>
          <a:p>
            <a:r>
              <a:rPr lang="cs-CZ" dirty="0"/>
              <a:t>Zdravotní péče je otázkou s poločeského zájmu (už 1948 v Chartě LP)</a:t>
            </a:r>
          </a:p>
          <a:p>
            <a:r>
              <a:rPr lang="cs-CZ" dirty="0"/>
              <a:t>důstojnost je dána tím, že člověk je stvoří Bohem k Božímu obrazu / že má schopnost hledat pravdu / že je morální bytostí / </a:t>
            </a:r>
          </a:p>
        </p:txBody>
      </p:sp>
    </p:spTree>
    <p:extLst>
      <p:ext uri="{BB962C8B-B14F-4D97-AF65-F5344CB8AC3E}">
        <p14:creationId xmlns:p14="http://schemas.microsoft.com/office/powerpoint/2010/main" val="40880965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B. princip totality a integrity</a:t>
            </a:r>
          </a:p>
          <a:p>
            <a:endParaRPr lang="cs-CZ" b="1" dirty="0"/>
          </a:p>
          <a:p>
            <a:r>
              <a:rPr lang="cs-CZ" dirty="0"/>
              <a:t>integrita= soulad všech funkcí</a:t>
            </a:r>
          </a:p>
          <a:p>
            <a:r>
              <a:rPr lang="cs-CZ" dirty="0"/>
              <a:t>Psychosomatická jednota člověka / lidské zdraví není jenom záležitostí funkčnosti orgánů</a:t>
            </a:r>
          </a:p>
          <a:p>
            <a:r>
              <a:rPr lang="cs-CZ" dirty="0"/>
              <a:t>Princip totality a integrity se aplikuje např. při preventivné medicíně, chirurgické operační praxi, transsexualizmu, apod.</a:t>
            </a:r>
          </a:p>
        </p:txBody>
      </p:sp>
    </p:spTree>
    <p:extLst>
      <p:ext uri="{BB962C8B-B14F-4D97-AF65-F5344CB8AC3E}">
        <p14:creationId xmlns:p14="http://schemas.microsoft.com/office/powerpoint/2010/main" val="14565195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C. Princip služebnosti (</a:t>
            </a:r>
            <a:r>
              <a:rPr lang="cs-CZ" b="1" i="1" dirty="0" err="1"/>
              <a:t>stewardship</a:t>
            </a:r>
            <a:r>
              <a:rPr lang="cs-CZ" b="1" dirty="0"/>
              <a:t>) a kreativity</a:t>
            </a:r>
          </a:p>
          <a:p>
            <a:endParaRPr lang="cs-CZ" b="1" dirty="0"/>
          </a:p>
          <a:p>
            <a:r>
              <a:rPr lang="cs-CZ" dirty="0"/>
              <a:t>Etický vztah člověka k přírodě a životnému prostředí</a:t>
            </a:r>
          </a:p>
          <a:p>
            <a:r>
              <a:rPr lang="cs-CZ" dirty="0"/>
              <a:t>Člověk nemá dominium nad přírodou, má ji chránit</a:t>
            </a:r>
          </a:p>
          <a:p>
            <a:r>
              <a:rPr lang="cs-CZ" dirty="0"/>
              <a:t>Tento vztah má také náboženskou konotaci</a:t>
            </a:r>
          </a:p>
          <a:p>
            <a:r>
              <a:rPr lang="cs-CZ" dirty="0"/>
              <a:t>Kreativita = aktivitu a člověka vytvářejíc nové prostředky k zlepšení kvality života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7141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r>
              <a:rPr lang="cs-CZ" b="1" dirty="0"/>
              <a:t>D. Princip nepomýleného svědomí a informovaného souhlasu</a:t>
            </a:r>
          </a:p>
          <a:p>
            <a:endParaRPr lang="cs-CZ" dirty="0"/>
          </a:p>
          <a:p>
            <a:r>
              <a:rPr lang="cs-CZ" dirty="0"/>
              <a:t>Obojí je zapotřebí při etických rozhodováních (např. při genové terapii, změně pohlaví, eutanázii)</a:t>
            </a:r>
          </a:p>
          <a:p>
            <a:r>
              <a:rPr lang="cs-CZ" dirty="0"/>
              <a:t>Správné svědomí je důležité tam, kde rozhodování závisí na posouzeni řady faktorů a určení priorit (např. kvalita života, poměr škody a užitku)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4308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E. Princip profesionální komunikace</a:t>
            </a:r>
          </a:p>
          <a:p>
            <a:endParaRPr lang="cs-CZ" dirty="0"/>
          </a:p>
          <a:p>
            <a:r>
              <a:rPr lang="cs-CZ" dirty="0"/>
              <a:t>Týká se léčebného personálu: naslouchat pacientovi, věřit mu a říkat mu pravdu</a:t>
            </a:r>
          </a:p>
          <a:p>
            <a:r>
              <a:rPr lang="cs-CZ" dirty="0"/>
              <a:t>Respektovat soukromí / uchovat sdělené tajemství</a:t>
            </a:r>
          </a:p>
        </p:txBody>
      </p:sp>
    </p:spTree>
    <p:extLst>
      <p:ext uri="{BB962C8B-B14F-4D97-AF65-F5344CB8AC3E}">
        <p14:creationId xmlns:p14="http://schemas.microsoft.com/office/powerpoint/2010/main" val="10958015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F.  Princip společného dobra a subsidiarity</a:t>
            </a:r>
          </a:p>
          <a:p>
            <a:endParaRPr lang="cs-CZ" b="1" dirty="0"/>
          </a:p>
          <a:p>
            <a:r>
              <a:rPr lang="cs-CZ" dirty="0"/>
              <a:t>Důstojnost osoby předpokládá společenství, kde každý přispívá dobru</a:t>
            </a:r>
          </a:p>
          <a:p>
            <a:r>
              <a:rPr lang="cs-CZ" dirty="0"/>
              <a:t>Subsidiarita: rozdělení prostředků podle potřeby a ze solidarity (ne podle zásluhy)</a:t>
            </a:r>
          </a:p>
        </p:txBody>
      </p:sp>
    </p:spTree>
    <p:extLst>
      <p:ext uri="{BB962C8B-B14F-4D97-AF65-F5344CB8AC3E}">
        <p14:creationId xmlns:p14="http://schemas.microsoft.com/office/powerpoint/2010/main" val="9648075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Bioetické principy: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G. Princip dvojího účinku</a:t>
            </a:r>
          </a:p>
          <a:p>
            <a:endParaRPr lang="cs-CZ" dirty="0"/>
          </a:p>
          <a:p>
            <a:r>
              <a:rPr lang="cs-CZ" dirty="0"/>
              <a:t>Známy z tradiční etiky: cíl léčebného zákroku sám o sobě je etický, ale v dané situaci může vést k výsledku, který je neetický (odstranění rakoviny, hrozba usmrcení plodu těhotné ženy)</a:t>
            </a:r>
          </a:p>
          <a:p>
            <a:r>
              <a:rPr lang="cs-CZ" dirty="0"/>
              <a:t>Možné za jistých podmínek.</a:t>
            </a:r>
          </a:p>
        </p:txBody>
      </p:sp>
    </p:spTree>
    <p:extLst>
      <p:ext uri="{BB962C8B-B14F-4D97-AF65-F5344CB8AC3E}">
        <p14:creationId xmlns:p14="http://schemas.microsoft.com/office/powerpoint/2010/main" val="17671841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Případné otázky, konzultace, dodatečné informace na </a:t>
            </a:r>
            <a:r>
              <a:rPr lang="cs-CZ" dirty="0">
                <a:hlinkClick r:id="rId3"/>
              </a:rPr>
              <a:t>sirka@jabok.cz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53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bioetika?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obor vyrostl z lékařské etiky.</a:t>
            </a:r>
          </a:p>
          <a:p>
            <a:r>
              <a:rPr lang="cs-CZ" dirty="0"/>
              <a:t>První zmínka: Práce o bioetiky Van </a:t>
            </a:r>
            <a:r>
              <a:rPr lang="cs-CZ" dirty="0" err="1"/>
              <a:t>Pottera</a:t>
            </a:r>
            <a:r>
              <a:rPr lang="cs-CZ" dirty="0"/>
              <a:t> (1957): bioetika jako etická teorie medicinských problémů</a:t>
            </a:r>
          </a:p>
          <a:p>
            <a:r>
              <a:rPr lang="cs-CZ" dirty="0"/>
              <a:t>Definice: Bioetika je kritická analýza morálních dimenzí u rozhodnutí souvisejících se zdravím člověka a sice v kontextu s biologickými a medicinskými vědami“ (</a:t>
            </a:r>
            <a:r>
              <a:rPr lang="cs-CZ" i="1" dirty="0" err="1"/>
              <a:t>Gorowitz</a:t>
            </a:r>
            <a:r>
              <a:rPr lang="cs-CZ" dirty="0"/>
              <a:t>, 1977)</a:t>
            </a:r>
          </a:p>
          <a:p>
            <a:r>
              <a:rPr lang="cs-CZ" dirty="0"/>
              <a:t>Definice: Systematické studium lidského chování na poli vědy  v oborech týkajících se života a péče o lidské zdraví, kde se toto lidské jednání snaží vědci eticky posoudit ve světle morálních hodnot. (J. </a:t>
            </a:r>
            <a:r>
              <a:rPr lang="cs-CZ" i="1" dirty="0" err="1"/>
              <a:t>Dolista</a:t>
            </a:r>
            <a:r>
              <a:rPr lang="cs-CZ" dirty="0"/>
              <a:t>)</a:t>
            </a:r>
          </a:p>
          <a:p>
            <a:r>
              <a:rPr lang="cs-CZ" b="1" dirty="0"/>
              <a:t>Bioetika: hledá odpovědi na morální otázky, které vyplývají z pokroku vědy v biologii a medicíně. </a:t>
            </a:r>
          </a:p>
          <a:p>
            <a:r>
              <a:rPr lang="cs-CZ" b="1" dirty="0"/>
              <a:t>Bioetik: expert na morální posouzení jednání, hledá etické normy vůči novým vědeckým objevům </a:t>
            </a:r>
          </a:p>
        </p:txBody>
      </p:sp>
    </p:spTree>
    <p:extLst>
      <p:ext uri="{BB962C8B-B14F-4D97-AF65-F5344CB8AC3E}">
        <p14:creationId xmlns:p14="http://schemas.microsoft.com/office/powerpoint/2010/main" val="548794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II sv. válka</a:t>
            </a:r>
            <a:r>
              <a:rPr lang="cs-CZ" dirty="0"/>
              <a:t>: zapojení medicíny v nacizme a pokusy na lidech (nucené sterilizace, zavraždění 20 tisíc mentálně postižených…..)</a:t>
            </a:r>
          </a:p>
          <a:p>
            <a:r>
              <a:rPr lang="cs-CZ" b="1" dirty="0"/>
              <a:t>Poválečné</a:t>
            </a:r>
            <a:r>
              <a:rPr lang="cs-CZ" dirty="0"/>
              <a:t> přesvědčení:</a:t>
            </a:r>
          </a:p>
          <a:p>
            <a:r>
              <a:rPr lang="cs-CZ" dirty="0"/>
              <a:t>- formulace lidských prav jako účinný nástroj k ochraně člověka (univerzální platnost)</a:t>
            </a:r>
          </a:p>
          <a:p>
            <a:r>
              <a:rPr lang="cs-CZ" dirty="0"/>
              <a:t>- naléhavá záležitost: znemožnění diskriminace na základe rasy, zákaz pokusů, respektování lidí jako subjektů a zákaz zabíjení lidí s mentálním postižením.</a:t>
            </a:r>
          </a:p>
          <a:p>
            <a:r>
              <a:rPr lang="sk-SK" dirty="0"/>
              <a:t>- </a:t>
            </a:r>
            <a:r>
              <a:rPr lang="sk-SK" dirty="0" err="1"/>
              <a:t>potřeba</a:t>
            </a:r>
            <a:r>
              <a:rPr lang="sk-SK" dirty="0"/>
              <a:t> etického kódexu </a:t>
            </a:r>
            <a:r>
              <a:rPr lang="sk-SK" dirty="0" err="1"/>
              <a:t>jako</a:t>
            </a:r>
            <a:r>
              <a:rPr lang="sk-SK" dirty="0"/>
              <a:t> </a:t>
            </a:r>
            <a:r>
              <a:rPr lang="sk-SK" dirty="0" err="1"/>
              <a:t>morálního</a:t>
            </a:r>
            <a:r>
              <a:rPr lang="sk-SK" dirty="0"/>
              <a:t> </a:t>
            </a:r>
            <a:r>
              <a:rPr lang="sk-SK" dirty="0" err="1"/>
              <a:t>pincípu</a:t>
            </a:r>
            <a:endParaRPr lang="sk-SK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Vznik bioetiky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Výsledek</a:t>
            </a:r>
            <a:r>
              <a:rPr lang="cs-CZ" dirty="0"/>
              <a:t> norimberského procesu (1947): vyjádření podmínek pro přípustnost medicinských pokusu na člověku (např.. souhlas osoby)</a:t>
            </a:r>
          </a:p>
          <a:p>
            <a:r>
              <a:rPr lang="cs-CZ" dirty="0"/>
              <a:t>Vyústilo to v </a:t>
            </a:r>
            <a:r>
              <a:rPr lang="cs-CZ" b="1" dirty="0"/>
              <a:t>Ženevské přísahy </a:t>
            </a:r>
            <a:r>
              <a:rPr lang="cs-CZ" dirty="0"/>
              <a:t>(1948, pár týdnu před VDLP): podpora zdraví, závazek lékaře nečinit rozdíl, zákaz pokusu, nutnost souhlasu, zákaz diskriminace.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840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Vznik napětí mezi étosem lékařů, kteří bojují za současné zdraví lidí a mezi étosem lékařů, kteří bojují za zdraví lidstva vzhledem k medicínskému pokroku.</a:t>
            </a:r>
          </a:p>
          <a:p>
            <a:r>
              <a:rPr lang="cs-CZ" dirty="0"/>
              <a:t>Pokusy pokračovali aj po války (při použití nových léků, radiační záření na vojácích, apod.)</a:t>
            </a:r>
          </a:p>
          <a:p>
            <a:r>
              <a:rPr lang="cs-CZ" u="sng" dirty="0"/>
              <a:t>Vzniklý stav</a:t>
            </a:r>
            <a:r>
              <a:rPr lang="cs-CZ" dirty="0"/>
              <a:t>: narušování lidské důstojnosti / vznikla nutnost zastavit tento trend – tak vznikal obor </a:t>
            </a:r>
            <a:r>
              <a:rPr lang="cs-CZ" i="1" dirty="0"/>
              <a:t>bioetika</a:t>
            </a:r>
            <a:r>
              <a:rPr lang="cs-CZ" dirty="0"/>
              <a:t>.</a:t>
            </a:r>
          </a:p>
          <a:p>
            <a:r>
              <a:rPr lang="cs-CZ" u="sng" dirty="0"/>
              <a:t>Kontext vzniku</a:t>
            </a:r>
            <a:r>
              <a:rPr lang="cs-CZ" dirty="0"/>
              <a:t>: rychlý rozvoj techniky otevřel nové </a:t>
            </a:r>
            <a:r>
              <a:rPr lang="cs-CZ" i="1" dirty="0"/>
              <a:t>možnosti</a:t>
            </a:r>
            <a:r>
              <a:rPr lang="cs-CZ" dirty="0"/>
              <a:t> ovládaní přírody, ale přinesl nové </a:t>
            </a:r>
            <a:r>
              <a:rPr lang="cs-CZ" i="1" dirty="0"/>
              <a:t>nebezpečí</a:t>
            </a:r>
            <a:r>
              <a:rPr lang="cs-CZ" dirty="0"/>
              <a:t> a narušil tradiční pojetí lidského života.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Jaký rozvoj techniky?</a:t>
            </a:r>
          </a:p>
          <a:p>
            <a:r>
              <a:rPr lang="cs-CZ" dirty="0"/>
              <a:t>Po 1960: pokroky v lékařské vede (transplantace ledvin, ochrany proti početí, genetická diagnostika, rozšíření možností intenzivní péče)</a:t>
            </a:r>
          </a:p>
          <a:p>
            <a:r>
              <a:rPr lang="cs-CZ" b="1" dirty="0"/>
              <a:t>Následky</a:t>
            </a:r>
            <a:r>
              <a:rPr lang="cs-CZ" dirty="0"/>
              <a:t>:</a:t>
            </a:r>
          </a:p>
          <a:p>
            <a:r>
              <a:rPr lang="cs-CZ" dirty="0"/>
              <a:t>Změna kultury smrti: dříve se umíralo v okruhu nejbližších / teď masové umírání anonymně a opuštěně v nemocnicích.</a:t>
            </a:r>
          </a:p>
          <a:p>
            <a:r>
              <a:rPr lang="cs-CZ" dirty="0"/>
              <a:t>Nové otázky.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Nakolik lékař rozhoduje o smrti a živote? Je neeticky experimentovat na umírajícím člověku? Co znamená ochrana a respektování lidských prav v medicíně? Obsahuje vznikající genová technika nové možnosti diskriminace? Je potřeba lidskoprávní ochrany pro biologii a medicinský výzkum?</a:t>
            </a:r>
          </a:p>
          <a:p>
            <a:r>
              <a:rPr lang="cs-CZ" dirty="0"/>
              <a:t>Současná otázka: jak dalece musí být člověk perfektní? Kdy má už zasáhnout terapie a jaký je cíl našich snah?</a:t>
            </a:r>
          </a:p>
          <a:p>
            <a:r>
              <a:rPr lang="cs-CZ" dirty="0"/>
              <a:t>Jak nakládat s postiženým člověkem? Chceme vznik nadčlověka (F. Nietzsche)?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340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2528</Words>
  <Application>Microsoft Office PowerPoint</Application>
  <PresentationFormat>Předvádění na obrazovce (4:3)</PresentationFormat>
  <Paragraphs>226</Paragraphs>
  <Slides>38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5" baseType="lpstr"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Lidská práva v bioetické diskusi </vt:lpstr>
      <vt:lpstr>Charakteristika lidských prav</vt:lpstr>
      <vt:lpstr>Co je bioetika?</vt:lpstr>
      <vt:lpstr>Co je bioetika?</vt:lpstr>
      <vt:lpstr>Vznik bioetiky</vt:lpstr>
      <vt:lpstr>Vznik bioetiky</vt:lpstr>
      <vt:lpstr>Další vývoj</vt:lpstr>
      <vt:lpstr>Další vývoj</vt:lpstr>
      <vt:lpstr>Nové otázky</vt:lpstr>
      <vt:lpstr>Bioetika jako otázka po etice života</vt:lpstr>
      <vt:lpstr>Následky:</vt:lpstr>
      <vt:lpstr>Současná situace:</vt:lpstr>
      <vt:lpstr>Současná situace:</vt:lpstr>
      <vt:lpstr>Současná situace: úkoly</vt:lpstr>
      <vt:lpstr>Současná situace: úkoly</vt:lpstr>
      <vt:lpstr>Bioetika a hodnotový pluralizmus:</vt:lpstr>
      <vt:lpstr>Témata bioetiky:</vt:lpstr>
      <vt:lpstr>Východiska bioetiky</vt:lpstr>
      <vt:lpstr>Východiska bioetiky</vt:lpstr>
      <vt:lpstr>Lidská důstojnost jako východisko</vt:lpstr>
      <vt:lpstr>Východisko Teologické etiky</vt:lpstr>
      <vt:lpstr>Východisko Teologické etiky</vt:lpstr>
      <vt:lpstr>Teologické východisko: Kristus a zlo</vt:lpstr>
      <vt:lpstr>Teologické východisko:</vt:lpstr>
      <vt:lpstr>Nástroje na ochranu lidských prav v bioetice</vt:lpstr>
      <vt:lpstr>Prezentace aplikace PowerPoint</vt:lpstr>
      <vt:lpstr>Prezentace aplikace PowerPoint</vt:lpstr>
      <vt:lpstr>Společné důrazy obou dokumentů:</vt:lpstr>
      <vt:lpstr>Mezery a hranice v bioetické diskusi</vt:lpstr>
      <vt:lpstr>Bioetické principy:</vt:lpstr>
      <vt:lpstr>Bioetické principy:</vt:lpstr>
      <vt:lpstr>Bioetické principy:</vt:lpstr>
      <vt:lpstr>Bioetické principy:</vt:lpstr>
      <vt:lpstr>Bioetické principy:</vt:lpstr>
      <vt:lpstr>Bioetické principy:</vt:lpstr>
      <vt:lpstr>Bioetické principy:</vt:lpstr>
      <vt:lpstr>Bioetické principy: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2015-11-22T16:03:58Z</dcterms:created>
  <dcterms:modified xsi:type="dcterms:W3CDTF">2016-04-19T01:23:38Z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