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50"/>
  </p:notesMasterIdLst>
  <p:sldIdLst>
    <p:sldId id="256" r:id="rId3"/>
    <p:sldId id="267" r:id="rId4"/>
    <p:sldId id="303" r:id="rId5"/>
    <p:sldId id="381" r:id="rId6"/>
    <p:sldId id="382" r:id="rId7"/>
    <p:sldId id="304" r:id="rId8"/>
    <p:sldId id="383" r:id="rId9"/>
    <p:sldId id="327" r:id="rId10"/>
    <p:sldId id="328" r:id="rId11"/>
    <p:sldId id="331" r:id="rId12"/>
    <p:sldId id="385" r:id="rId13"/>
    <p:sldId id="333" r:id="rId14"/>
    <p:sldId id="334" r:id="rId15"/>
    <p:sldId id="336" r:id="rId16"/>
    <p:sldId id="337" r:id="rId17"/>
    <p:sldId id="338" r:id="rId18"/>
    <p:sldId id="340" r:id="rId19"/>
    <p:sldId id="339" r:id="rId20"/>
    <p:sldId id="342" r:id="rId21"/>
    <p:sldId id="344" r:id="rId22"/>
    <p:sldId id="346" r:id="rId23"/>
    <p:sldId id="352" r:id="rId24"/>
    <p:sldId id="355" r:id="rId25"/>
    <p:sldId id="357" r:id="rId26"/>
    <p:sldId id="354" r:id="rId27"/>
    <p:sldId id="353" r:id="rId28"/>
    <p:sldId id="356" r:id="rId29"/>
    <p:sldId id="360" r:id="rId30"/>
    <p:sldId id="359" r:id="rId31"/>
    <p:sldId id="362" r:id="rId32"/>
    <p:sldId id="308" r:id="rId33"/>
    <p:sldId id="309" r:id="rId34"/>
    <p:sldId id="310" r:id="rId35"/>
    <p:sldId id="312" r:id="rId36"/>
    <p:sldId id="313" r:id="rId37"/>
    <p:sldId id="315" r:id="rId38"/>
    <p:sldId id="320" r:id="rId39"/>
    <p:sldId id="319" r:id="rId40"/>
    <p:sldId id="321" r:id="rId41"/>
    <p:sldId id="318" r:id="rId42"/>
    <p:sldId id="317" r:id="rId43"/>
    <p:sldId id="322" r:id="rId44"/>
    <p:sldId id="323" r:id="rId45"/>
    <p:sldId id="368" r:id="rId46"/>
    <p:sldId id="370" r:id="rId47"/>
    <p:sldId id="372" r:id="rId48"/>
    <p:sldId id="302" r:id="rId49"/>
  </p:sldIdLst>
  <p:sldSz cx="9144000" cy="6858000" type="screen4x3"/>
  <p:notesSz cx="6797675" cy="9926638"/>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A3D840D-A647-4707-8A4D-81573DA2FFA5}">
          <p14:sldIdLst>
            <p14:sldId id="256"/>
            <p14:sldId id="267"/>
            <p14:sldId id="303"/>
            <p14:sldId id="381"/>
            <p14:sldId id="382"/>
            <p14:sldId id="304"/>
            <p14:sldId id="383"/>
            <p14:sldId id="327"/>
            <p14:sldId id="328"/>
            <p14:sldId id="331"/>
            <p14:sldId id="385"/>
            <p14:sldId id="333"/>
            <p14:sldId id="334"/>
            <p14:sldId id="336"/>
            <p14:sldId id="337"/>
            <p14:sldId id="338"/>
            <p14:sldId id="340"/>
            <p14:sldId id="339"/>
            <p14:sldId id="342"/>
            <p14:sldId id="344"/>
            <p14:sldId id="346"/>
            <p14:sldId id="352"/>
            <p14:sldId id="355"/>
            <p14:sldId id="357"/>
            <p14:sldId id="354"/>
            <p14:sldId id="353"/>
            <p14:sldId id="356"/>
            <p14:sldId id="360"/>
            <p14:sldId id="359"/>
            <p14:sldId id="362"/>
            <p14:sldId id="308"/>
            <p14:sldId id="309"/>
            <p14:sldId id="310"/>
            <p14:sldId id="312"/>
            <p14:sldId id="313"/>
            <p14:sldId id="315"/>
            <p14:sldId id="320"/>
            <p14:sldId id="319"/>
            <p14:sldId id="321"/>
            <p14:sldId id="318"/>
            <p14:sldId id="317"/>
            <p14:sldId id="322"/>
            <p14:sldId id="323"/>
            <p14:sldId id="368"/>
            <p14:sldId id="370"/>
            <p14:sldId id="372"/>
            <p14:sldId id="302"/>
          </p14:sldIdLst>
        </p14:section>
        <p14:section name="Oddíl bez názvu" id="{1E33ECAF-0E81-472B-B84F-EFDABC2C6A2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599" autoAdjust="0"/>
  </p:normalViewPr>
  <p:slideViewPr>
    <p:cSldViewPr>
      <p:cViewPr varScale="1">
        <p:scale>
          <a:sx n="72" d="100"/>
          <a:sy n="72" d="100"/>
        </p:scale>
        <p:origin x="13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A88129-4D5D-4BB7-B938-FDFA09CE530F}" type="doc">
      <dgm:prSet loTypeId="urn:microsoft.com/office/officeart/2005/8/layout/pyramid2" loCatId="pyramid" qsTypeId="urn:microsoft.com/office/officeart/2005/8/quickstyle/simple1" qsCatId="simple" csTypeId="urn:microsoft.com/office/officeart/2005/8/colors/accent1_2" csCatId="accent1" phldr="1"/>
      <dgm:spPr/>
    </dgm:pt>
    <dgm:pt modelId="{08403AEF-947F-4699-ACFB-B667B2A73924}">
      <dgm:prSet phldrT="[Text]"/>
      <dgm:spPr/>
      <dgm:t>
        <a:bodyPr/>
        <a:lstStyle/>
        <a:p>
          <a:r>
            <a:rPr lang="cs-CZ" b="1" dirty="0"/>
            <a:t>Občanská </a:t>
          </a:r>
          <a:br>
            <a:rPr lang="cs-CZ" b="1" dirty="0"/>
          </a:br>
          <a:r>
            <a:rPr lang="cs-CZ" b="1" dirty="0"/>
            <a:t>a politická</a:t>
          </a:r>
        </a:p>
      </dgm:t>
    </dgm:pt>
    <dgm:pt modelId="{3A29BAB0-A625-4CB0-A850-92FE1DF1CEB9}" type="sibTrans" cxnId="{C1738340-269F-4405-ADB5-97AA2AC87973}">
      <dgm:prSet/>
      <dgm:spPr/>
      <dgm:t>
        <a:bodyPr/>
        <a:lstStyle/>
        <a:p>
          <a:endParaRPr lang="cs-CZ"/>
        </a:p>
      </dgm:t>
    </dgm:pt>
    <dgm:pt modelId="{87D2D5E2-76FD-4A34-B921-A69AAF008F14}" type="parTrans" cxnId="{C1738340-269F-4405-ADB5-97AA2AC87973}">
      <dgm:prSet/>
      <dgm:spPr/>
      <dgm:t>
        <a:bodyPr/>
        <a:lstStyle/>
        <a:p>
          <a:endParaRPr lang="cs-CZ"/>
        </a:p>
      </dgm:t>
    </dgm:pt>
    <dgm:pt modelId="{55CFD985-5664-498B-AFFD-2D77BB893B33}">
      <dgm:prSet phldrT="[Text]"/>
      <dgm:spPr/>
      <dgm:t>
        <a:bodyPr/>
        <a:lstStyle/>
        <a:p>
          <a:r>
            <a:rPr lang="cs-CZ" b="1" dirty="0"/>
            <a:t>Hospodářská, sociální a kulturní</a:t>
          </a:r>
        </a:p>
      </dgm:t>
    </dgm:pt>
    <dgm:pt modelId="{858DAB08-1341-4374-BAEB-92FFD9880A3F}" type="sibTrans" cxnId="{7028819B-8184-42D4-8DBB-68A7C0253EAA}">
      <dgm:prSet/>
      <dgm:spPr/>
      <dgm:t>
        <a:bodyPr/>
        <a:lstStyle/>
        <a:p>
          <a:endParaRPr lang="cs-CZ"/>
        </a:p>
      </dgm:t>
    </dgm:pt>
    <dgm:pt modelId="{6A602E35-D01E-44E3-A0D4-57DEBFF225A3}" type="parTrans" cxnId="{7028819B-8184-42D4-8DBB-68A7C0253EAA}">
      <dgm:prSet/>
      <dgm:spPr/>
      <dgm:t>
        <a:bodyPr/>
        <a:lstStyle/>
        <a:p>
          <a:endParaRPr lang="cs-CZ"/>
        </a:p>
      </dgm:t>
    </dgm:pt>
    <dgm:pt modelId="{66BCB673-148A-48FF-BB1B-47BE227A32DE}">
      <dgm:prSet phldrT="[Text]"/>
      <dgm:spPr/>
      <dgm:t>
        <a:bodyPr/>
        <a:lstStyle/>
        <a:p>
          <a:r>
            <a:rPr lang="cs-CZ" dirty="0"/>
            <a:t>(Solidární)</a:t>
          </a:r>
        </a:p>
      </dgm:t>
    </dgm:pt>
    <dgm:pt modelId="{AC811706-9EC4-4833-8DA1-D6D1A762FCC9}" type="sibTrans" cxnId="{B4A72AB4-BAE2-41AF-B066-B021A5577889}">
      <dgm:prSet/>
      <dgm:spPr/>
      <dgm:t>
        <a:bodyPr/>
        <a:lstStyle/>
        <a:p>
          <a:endParaRPr lang="cs-CZ"/>
        </a:p>
      </dgm:t>
    </dgm:pt>
    <dgm:pt modelId="{AAFDB2A8-F02C-42AE-93AF-499FDD798E17}" type="parTrans" cxnId="{B4A72AB4-BAE2-41AF-B066-B021A5577889}">
      <dgm:prSet/>
      <dgm:spPr/>
      <dgm:t>
        <a:bodyPr/>
        <a:lstStyle/>
        <a:p>
          <a:endParaRPr lang="cs-CZ"/>
        </a:p>
      </dgm:t>
    </dgm:pt>
    <dgm:pt modelId="{946714AD-8317-4D5E-94D1-357115460B07}" type="pres">
      <dgm:prSet presAssocID="{6AA88129-4D5D-4BB7-B938-FDFA09CE530F}" presName="compositeShape" presStyleCnt="0">
        <dgm:presLayoutVars>
          <dgm:dir/>
          <dgm:resizeHandles/>
        </dgm:presLayoutVars>
      </dgm:prSet>
      <dgm:spPr/>
    </dgm:pt>
    <dgm:pt modelId="{48EE9E4A-F4DE-403A-AF29-A95B8979C7E7}" type="pres">
      <dgm:prSet presAssocID="{6AA88129-4D5D-4BB7-B938-FDFA09CE530F}" presName="pyramid" presStyleLbl="node1" presStyleIdx="0" presStyleCnt="1"/>
      <dgm:spPr/>
    </dgm:pt>
    <dgm:pt modelId="{9EC74A43-E1B5-4329-A425-A5243E6A564F}" type="pres">
      <dgm:prSet presAssocID="{6AA88129-4D5D-4BB7-B938-FDFA09CE530F}" presName="theList" presStyleCnt="0"/>
      <dgm:spPr/>
    </dgm:pt>
    <dgm:pt modelId="{41377BE2-571C-427C-A261-9CE7FE3E0C66}" type="pres">
      <dgm:prSet presAssocID="{08403AEF-947F-4699-ACFB-B667B2A73924}" presName="aNode" presStyleLbl="fgAcc1" presStyleIdx="0" presStyleCnt="3" custLinFactY="-417" custLinFactNeighborX="-700" custLinFactNeighborY="-100000">
        <dgm:presLayoutVars>
          <dgm:bulletEnabled val="1"/>
        </dgm:presLayoutVars>
      </dgm:prSet>
      <dgm:spPr/>
    </dgm:pt>
    <dgm:pt modelId="{4FE0CCAA-061A-4970-9624-5806D532F75F}" type="pres">
      <dgm:prSet presAssocID="{08403AEF-947F-4699-ACFB-B667B2A73924}" presName="aSpace" presStyleCnt="0"/>
      <dgm:spPr/>
    </dgm:pt>
    <dgm:pt modelId="{60EE5954-1578-479B-8DD3-770C34D98C99}" type="pres">
      <dgm:prSet presAssocID="{55CFD985-5664-498B-AFFD-2D77BB893B33}" presName="aNode" presStyleLbl="fgAcc1" presStyleIdx="1" presStyleCnt="3">
        <dgm:presLayoutVars>
          <dgm:bulletEnabled val="1"/>
        </dgm:presLayoutVars>
      </dgm:prSet>
      <dgm:spPr/>
    </dgm:pt>
    <dgm:pt modelId="{00131E6C-52CA-450D-BD66-3CEABC9BF0C2}" type="pres">
      <dgm:prSet presAssocID="{55CFD985-5664-498B-AFFD-2D77BB893B33}" presName="aSpace" presStyleCnt="0"/>
      <dgm:spPr/>
    </dgm:pt>
    <dgm:pt modelId="{F062F784-F4E9-48B1-8C5C-A0411C5E8F9E}" type="pres">
      <dgm:prSet presAssocID="{66BCB673-148A-48FF-BB1B-47BE227A32DE}" presName="aNode" presStyleLbl="fgAcc1" presStyleIdx="2" presStyleCnt="3">
        <dgm:presLayoutVars>
          <dgm:bulletEnabled val="1"/>
        </dgm:presLayoutVars>
      </dgm:prSet>
      <dgm:spPr/>
    </dgm:pt>
    <dgm:pt modelId="{BC5CEFEB-0F86-4837-9279-81861A615E4F}" type="pres">
      <dgm:prSet presAssocID="{66BCB673-148A-48FF-BB1B-47BE227A32DE}" presName="aSpace" presStyleCnt="0"/>
      <dgm:spPr/>
    </dgm:pt>
  </dgm:ptLst>
  <dgm:cxnLst>
    <dgm:cxn modelId="{B4A72AB4-BAE2-41AF-B066-B021A5577889}" srcId="{6AA88129-4D5D-4BB7-B938-FDFA09CE530F}" destId="{66BCB673-148A-48FF-BB1B-47BE227A32DE}" srcOrd="2" destOrd="0" parTransId="{AAFDB2A8-F02C-42AE-93AF-499FDD798E17}" sibTransId="{AC811706-9EC4-4833-8DA1-D6D1A762FCC9}"/>
    <dgm:cxn modelId="{EBDEB58E-0E9D-4E51-AFF3-6336D058984E}" type="presOf" srcId="{08403AEF-947F-4699-ACFB-B667B2A73924}" destId="{41377BE2-571C-427C-A261-9CE7FE3E0C66}" srcOrd="0" destOrd="0" presId="urn:microsoft.com/office/officeart/2005/8/layout/pyramid2"/>
    <dgm:cxn modelId="{F0098F5A-BCCE-47DE-81EE-749B0663C75D}" type="presOf" srcId="{66BCB673-148A-48FF-BB1B-47BE227A32DE}" destId="{F062F784-F4E9-48B1-8C5C-A0411C5E8F9E}" srcOrd="0" destOrd="0" presId="urn:microsoft.com/office/officeart/2005/8/layout/pyramid2"/>
    <dgm:cxn modelId="{7028819B-8184-42D4-8DBB-68A7C0253EAA}" srcId="{6AA88129-4D5D-4BB7-B938-FDFA09CE530F}" destId="{55CFD985-5664-498B-AFFD-2D77BB893B33}" srcOrd="1" destOrd="0" parTransId="{6A602E35-D01E-44E3-A0D4-57DEBFF225A3}" sibTransId="{858DAB08-1341-4374-BAEB-92FFD9880A3F}"/>
    <dgm:cxn modelId="{8225EB34-8943-4510-9AF8-CF7F5635A1D5}" type="presOf" srcId="{55CFD985-5664-498B-AFFD-2D77BB893B33}" destId="{60EE5954-1578-479B-8DD3-770C34D98C99}" srcOrd="0" destOrd="0" presId="urn:microsoft.com/office/officeart/2005/8/layout/pyramid2"/>
    <dgm:cxn modelId="{C1738340-269F-4405-ADB5-97AA2AC87973}" srcId="{6AA88129-4D5D-4BB7-B938-FDFA09CE530F}" destId="{08403AEF-947F-4699-ACFB-B667B2A73924}" srcOrd="0" destOrd="0" parTransId="{87D2D5E2-76FD-4A34-B921-A69AAF008F14}" sibTransId="{3A29BAB0-A625-4CB0-A850-92FE1DF1CEB9}"/>
    <dgm:cxn modelId="{97FC71E9-08D0-4DD5-BEA6-CC6ABF5524E4}" type="presOf" srcId="{6AA88129-4D5D-4BB7-B938-FDFA09CE530F}" destId="{946714AD-8317-4D5E-94D1-357115460B07}" srcOrd="0" destOrd="0" presId="urn:microsoft.com/office/officeart/2005/8/layout/pyramid2"/>
    <dgm:cxn modelId="{420960C1-1FED-4B9A-9855-FF6946B44861}" type="presParOf" srcId="{946714AD-8317-4D5E-94D1-357115460B07}" destId="{48EE9E4A-F4DE-403A-AF29-A95B8979C7E7}" srcOrd="0" destOrd="0" presId="urn:microsoft.com/office/officeart/2005/8/layout/pyramid2"/>
    <dgm:cxn modelId="{B3D70C26-3EC3-4F98-93EF-26C4F8EB9E04}" type="presParOf" srcId="{946714AD-8317-4D5E-94D1-357115460B07}" destId="{9EC74A43-E1B5-4329-A425-A5243E6A564F}" srcOrd="1" destOrd="0" presId="urn:microsoft.com/office/officeart/2005/8/layout/pyramid2"/>
    <dgm:cxn modelId="{F4556094-49FB-4ACD-B9F5-BE34E32669AB}" type="presParOf" srcId="{9EC74A43-E1B5-4329-A425-A5243E6A564F}" destId="{41377BE2-571C-427C-A261-9CE7FE3E0C66}" srcOrd="0" destOrd="0" presId="urn:microsoft.com/office/officeart/2005/8/layout/pyramid2"/>
    <dgm:cxn modelId="{DFC2DEB7-AF38-4A9F-BD7C-1ECB664E75CC}" type="presParOf" srcId="{9EC74A43-E1B5-4329-A425-A5243E6A564F}" destId="{4FE0CCAA-061A-4970-9624-5806D532F75F}" srcOrd="1" destOrd="0" presId="urn:microsoft.com/office/officeart/2005/8/layout/pyramid2"/>
    <dgm:cxn modelId="{94EB21F1-9F0A-4539-A0DF-587FC013B86E}" type="presParOf" srcId="{9EC74A43-E1B5-4329-A425-A5243E6A564F}" destId="{60EE5954-1578-479B-8DD3-770C34D98C99}" srcOrd="2" destOrd="0" presId="urn:microsoft.com/office/officeart/2005/8/layout/pyramid2"/>
    <dgm:cxn modelId="{44144DF9-3D1E-46DB-A0C7-D16422864AE4}" type="presParOf" srcId="{9EC74A43-E1B5-4329-A425-A5243E6A564F}" destId="{00131E6C-52CA-450D-BD66-3CEABC9BF0C2}" srcOrd="3" destOrd="0" presId="urn:microsoft.com/office/officeart/2005/8/layout/pyramid2"/>
    <dgm:cxn modelId="{38B413BF-51A6-4483-B7BE-46835F1424A4}" type="presParOf" srcId="{9EC74A43-E1B5-4329-A425-A5243E6A564F}" destId="{F062F784-F4E9-48B1-8C5C-A0411C5E8F9E}" srcOrd="4" destOrd="0" presId="urn:microsoft.com/office/officeart/2005/8/layout/pyramid2"/>
    <dgm:cxn modelId="{62D3AC7E-C5A8-4429-A1C6-3D846EA486A7}" type="presParOf" srcId="{9EC74A43-E1B5-4329-A425-A5243E6A564F}" destId="{BC5CEFEB-0F86-4837-9279-81861A615E4F}"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E9E4A-F4DE-403A-AF29-A95B8979C7E7}">
      <dsp:nvSpPr>
        <dsp:cNvPr id="0" name=""/>
        <dsp:cNvSpPr/>
      </dsp:nvSpPr>
      <dsp:spPr>
        <a:xfrm>
          <a:off x="1512371" y="0"/>
          <a:ext cx="4525963" cy="4525963"/>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377BE2-571C-427C-A261-9CE7FE3E0C66}">
      <dsp:nvSpPr>
        <dsp:cNvPr id="0" name=""/>
        <dsp:cNvSpPr/>
      </dsp:nvSpPr>
      <dsp:spPr>
        <a:xfrm>
          <a:off x="3754759" y="316637"/>
          <a:ext cx="2941875" cy="1071380"/>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cs-CZ" sz="2500" b="1" kern="1200" dirty="0"/>
            <a:t>Občanská </a:t>
          </a:r>
          <a:br>
            <a:rPr lang="cs-CZ" sz="2500" b="1" kern="1200" dirty="0"/>
          </a:br>
          <a:r>
            <a:rPr lang="cs-CZ" sz="2500" b="1" kern="1200" dirty="0"/>
            <a:t>a politická</a:t>
          </a:r>
        </a:p>
      </dsp:txBody>
      <dsp:txXfrm>
        <a:off x="3807059" y="368937"/>
        <a:ext cx="2837275" cy="966780"/>
      </dsp:txXfrm>
    </dsp:sp>
    <dsp:sp modelId="{60EE5954-1578-479B-8DD3-770C34D98C99}">
      <dsp:nvSpPr>
        <dsp:cNvPr id="0" name=""/>
        <dsp:cNvSpPr/>
      </dsp:nvSpPr>
      <dsp:spPr>
        <a:xfrm>
          <a:off x="3775352" y="1660330"/>
          <a:ext cx="2941875" cy="1071380"/>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cs-CZ" sz="2500" b="1" kern="1200" dirty="0"/>
            <a:t>Hospodářská, sociální a kulturní</a:t>
          </a:r>
        </a:p>
      </dsp:txBody>
      <dsp:txXfrm>
        <a:off x="3827652" y="1712630"/>
        <a:ext cx="2837275" cy="966780"/>
      </dsp:txXfrm>
    </dsp:sp>
    <dsp:sp modelId="{F062F784-F4E9-48B1-8C5C-A0411C5E8F9E}">
      <dsp:nvSpPr>
        <dsp:cNvPr id="0" name=""/>
        <dsp:cNvSpPr/>
      </dsp:nvSpPr>
      <dsp:spPr>
        <a:xfrm>
          <a:off x="3775352" y="2865632"/>
          <a:ext cx="2941875" cy="1071380"/>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cs-CZ" sz="2500" kern="1200" dirty="0"/>
            <a:t>(Solidární)</a:t>
          </a:r>
        </a:p>
      </dsp:txBody>
      <dsp:txXfrm>
        <a:off x="3827652" y="2917932"/>
        <a:ext cx="2837275" cy="96678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a:defRPr sz="1200"/>
            </a:lvl1pPr>
          </a:lstStyle>
          <a:p>
            <a:fld id="{888A7752-73DE-404C-BA6F-63DEF987950B}" type="datetimeFigureOut">
              <a:rPr lang="en-US" smtClean="0"/>
              <a:pPr/>
              <a:t>3/1/2016</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a:defRPr sz="1200"/>
            </a:lvl1pPr>
          </a:lstStyle>
          <a:p>
            <a:fld id="{AEC00428-765A-4708-ADE2-3AAB557AF17C}" type="slidenum">
              <a:rPr lang="en-US" smtClean="0"/>
              <a:pPr/>
              <a:t>‹#›</a:t>
            </a:fld>
            <a:endParaRPr lang="en-US" dirty="0"/>
          </a:p>
        </p:txBody>
      </p:sp>
    </p:spTree>
    <p:extLst>
      <p:ext uri="{BB962C8B-B14F-4D97-AF65-F5344CB8AC3E}">
        <p14:creationId xmlns:p14="http://schemas.microsoft.com/office/powerpoint/2010/main" val="221765074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a:p>
        </p:txBody>
      </p:sp>
    </p:spTree>
    <p:extLst>
      <p:ext uri="{BB962C8B-B14F-4D97-AF65-F5344CB8AC3E}">
        <p14:creationId xmlns:p14="http://schemas.microsoft.com/office/powerpoint/2010/main" val="576042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47</a:t>
            </a:fld>
            <a:endParaRPr lang="en-US" dirty="0"/>
          </a:p>
        </p:txBody>
      </p:sp>
    </p:spTree>
    <p:extLst>
      <p:ext uri="{BB962C8B-B14F-4D97-AF65-F5344CB8AC3E}">
        <p14:creationId xmlns:p14="http://schemas.microsoft.com/office/powerpoint/2010/main" val="1242669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lang="cs-CZ"/>
              <a:t>Kliknutím lze upravit styl.</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8B8E7D2-F905-46E3-BDD3-0258335A3216}" type="datetime1">
              <a:rPr lang="en-US" smtClean="0"/>
              <a:pPr/>
              <a:t>3/1/2016</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D4B5ADC2-7248-4799-8E52-477E151C3EE9}"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938BEC-55E3-4F9D-B5C5-76D23951C04A}" type="datetime1">
              <a:rPr lang="en-US" smtClean="0"/>
              <a:pPr/>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lang="cs-CZ"/>
              <a:t>Kliknutím lze upravit styl.</a:t>
            </a:r>
            <a:endParaRPr lang="en-US" dirty="0"/>
          </a:p>
        </p:txBody>
      </p:sp>
      <p:sp>
        <p:nvSpPr>
          <p:cNvPr id="3" name="Text Placeholder 2"/>
          <p:cNvSpPr>
            <a:spLocks noGrp="1"/>
          </p:cNvSpPr>
          <p:nvPr>
            <p:ph type="body" idx="1"/>
          </p:nvPr>
        </p:nvSpPr>
        <p:spPr>
          <a:xfrm>
            <a:off x="1295400" y="4267200"/>
            <a:ext cx="6781800" cy="1143000"/>
          </a:xfrm>
        </p:spPr>
        <p:txBody>
          <a:bodyPr anchor="t" anchorCtr="0"/>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a:xfrm>
            <a:off x="6400800" y="6355080"/>
            <a:ext cx="2286000" cy="365760"/>
          </a:xfrm>
        </p:spPr>
        <p:txBody>
          <a:bodyPr/>
          <a:lstStyle/>
          <a:p>
            <a:fld id="{2FB568A0-62B0-4129-95C4-7270BF844D61}" type="datetime1">
              <a:rPr lang="en-US" smtClean="0"/>
              <a:pPr/>
              <a:t>3/1/2016</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47C1B20-DEF4-46E3-B77F-0FB6B8193D90}"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A1D7F31A-E594-408B-8114-4F8438303DA3}" type="datetime1">
              <a:rPr lang="en-US" smtClean="0"/>
              <a:pPr/>
              <a:t>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Content Placeholder 10"/>
          <p:cNvSpPr>
            <a:spLocks noGrp="1"/>
          </p:cNvSpPr>
          <p:nvPr>
            <p:ph sz="quarter" idx="2"/>
          </p:nvPr>
        </p:nvSpPr>
        <p:spPr>
          <a:xfrm>
            <a:off x="4632198" y="1216152"/>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7" name="Date Placeholder 6"/>
          <p:cNvSpPr>
            <a:spLocks noGrp="1"/>
          </p:cNvSpPr>
          <p:nvPr>
            <p:ph type="dt" sz="half" idx="10"/>
          </p:nvPr>
        </p:nvSpPr>
        <p:spPr/>
        <p:txBody>
          <a:bodyPr/>
          <a:lstStyle/>
          <a:p>
            <a:fld id="{AD978398-2A5A-4309-94C2-82E465C1DCF8}" type="datetime1">
              <a:rPr lang="en-US" smtClean="0"/>
              <a:pPr/>
              <a:t>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33938BEC-55E3-4F9D-B5C5-76D23951C04A}" type="datetime1">
              <a:rPr lang="en-US" smtClean="0"/>
              <a:pPr/>
              <a:t>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B58F6-778A-46C2-BFC0-8FD9B04A99E8}" type="datetime1">
              <a:rPr lang="en-US" smtClean="0"/>
              <a:pPr/>
              <a:t>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lt"/>
                <a:cs typeface="+mn-lt"/>
              </a:defRPr>
            </a:lvl1pPr>
          </a:lstStyle>
          <a:p>
            <a:r>
              <a:rPr lang="cs-CZ"/>
              <a:t>Kliknutím lze upravit styl.</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Content Placeholder 11"/>
          <p:cNvSpPr>
            <a:spLocks noGrp="1"/>
          </p:cNvSpPr>
          <p:nvPr>
            <p:ph sz="quarter" idx="1"/>
          </p:nvPr>
        </p:nvSpPr>
        <p:spPr>
          <a:xfrm>
            <a:off x="304800" y="304800"/>
            <a:ext cx="5715000" cy="5715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a:t>Kliknutím lze upravit styl.</a:t>
            </a:r>
            <a:endParaRPr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lang="cs-CZ"/>
              <a:t>Kliknutím lze upravit styl.</a:t>
            </a:r>
            <a:endParaRPr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a:defRPr sz="1400">
                <a:solidFill>
                  <a:schemeClr val="tx2"/>
                </a:solidFill>
              </a:defRPr>
            </a:lvl1pPr>
          </a:lstStyle>
          <a:p>
            <a:fld id="{33938BEC-55E3-4F9D-B5C5-76D23951C04A}" type="datetime1">
              <a:rPr lang="en-US" smtClean="0"/>
              <a:pPr/>
              <a:t>3/1/2016</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a:defRPr sz="1400">
                <a:solidFill>
                  <a:schemeClr val="tx2"/>
                </a:solidFill>
              </a:defRPr>
            </a:lvl1pPr>
          </a:lstStyle>
          <a:p>
            <a:pPr algn="r"/>
            <a:endParaRPr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a:defRPr sz="1400">
                <a:solidFill>
                  <a:schemeClr val="tx2"/>
                </a:solidFill>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mailto:sirka@jabok.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899592" y="3645024"/>
            <a:ext cx="7344816" cy="1224136"/>
          </a:xfrm>
        </p:spPr>
        <p:txBody>
          <a:bodyPr>
            <a:normAutofit/>
          </a:bodyPr>
          <a:lstStyle/>
          <a:p>
            <a:r>
              <a:rPr lang="cs-CZ" b="1" dirty="0"/>
              <a:t>Lidská práva a teologická etika</a:t>
            </a:r>
            <a:br>
              <a:rPr lang="cs-CZ" dirty="0"/>
            </a:br>
            <a:endParaRPr lang="cs-CZ" sz="2500"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a:xfrm>
            <a:off x="1427341" y="5815561"/>
            <a:ext cx="6858000" cy="533400"/>
          </a:xfrm>
        </p:spPr>
        <p:txBody>
          <a:bodyPr/>
          <a:lstStyle/>
          <a:p>
            <a:r>
              <a:rPr lang="cs-CZ" sz="2000" kern="1200" dirty="0">
                <a:solidFill>
                  <a:schemeClr val="tx2"/>
                </a:solidFill>
              </a:rPr>
              <a:t>Mgr. Zdenko Š Širka, </a:t>
            </a:r>
            <a:r>
              <a:rPr lang="cs-CZ" sz="2000" kern="1200" dirty="0" err="1">
                <a:solidFill>
                  <a:schemeClr val="tx2"/>
                </a:solidFill>
              </a:rPr>
              <a:t>ThD</a:t>
            </a:r>
            <a:endParaRPr lang="cs-CZ" dirty="0"/>
          </a:p>
        </p:txBody>
      </p:sp>
      <p:sp>
        <p:nvSpPr>
          <p:cNvPr id="4" name="Obdélník 3"/>
          <p:cNvSpPr/>
          <p:nvPr/>
        </p:nvSpPr>
        <p:spPr>
          <a:xfrm>
            <a:off x="1127827" y="4983269"/>
            <a:ext cx="7128792" cy="830997"/>
          </a:xfrm>
          <a:prstGeom prst="rect">
            <a:avLst/>
          </a:prstGeom>
        </p:spPr>
        <p:txBody>
          <a:bodyPr wrap="square">
            <a:spAutoFit/>
          </a:bodyPr>
          <a:lstStyle/>
          <a:p>
            <a:pPr algn="r"/>
            <a:r>
              <a:rPr lang="cs-CZ" sz="2400" dirty="0"/>
              <a:t>Teologická etika 2</a:t>
            </a:r>
            <a:br>
              <a:rPr lang="cs-CZ" sz="2400" dirty="0"/>
            </a:br>
            <a:r>
              <a:rPr lang="cs-CZ" sz="2400" dirty="0"/>
              <a:t>23.02.2016, Jabok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Vztah práva a povinnosti</a:t>
            </a:r>
          </a:p>
        </p:txBody>
      </p:sp>
      <p:sp>
        <p:nvSpPr>
          <p:cNvPr id="3" name="Zástupný symbol pro obsah 2"/>
          <p:cNvSpPr>
            <a:spLocks noGrp="1"/>
          </p:cNvSpPr>
          <p:nvPr>
            <p:ph sz="quarter" idx="1"/>
          </p:nvPr>
        </p:nvSpPr>
        <p:spPr>
          <a:xfrm>
            <a:off x="457200" y="1219200"/>
            <a:ext cx="8229600" cy="5234136"/>
          </a:xfrm>
        </p:spPr>
        <p:txBody>
          <a:bodyPr>
            <a:normAutofit/>
          </a:bodyPr>
          <a:lstStyle/>
          <a:p>
            <a:endParaRPr lang="cs-CZ" dirty="0"/>
          </a:p>
          <a:p>
            <a:r>
              <a:rPr lang="cs-CZ" dirty="0"/>
              <a:t>Charta základních prav EU, připomíná, že uplatňovaní uvedených uznaných prav:</a:t>
            </a:r>
          </a:p>
          <a:p>
            <a:pPr marL="0" indent="0">
              <a:buNone/>
            </a:pPr>
            <a:r>
              <a:rPr lang="cs-CZ" dirty="0"/>
              <a:t>„vyžaduje odpovědnost a povinnosti k druhým, k lidskému společenství a k příštím generacím.“ </a:t>
            </a:r>
          </a:p>
          <a:p>
            <a:r>
              <a:rPr lang="cs-CZ" dirty="0"/>
              <a:t>Je však faktem, že primárně a hlavně jde skutečně o práva. </a:t>
            </a:r>
          </a:p>
          <a:p>
            <a:r>
              <a:rPr lang="cs-CZ" dirty="0"/>
              <a:t>Stanoveny jsou </a:t>
            </a:r>
            <a:r>
              <a:rPr lang="cs-CZ" u="sng" dirty="0"/>
              <a:t>zákonné meze svobody </a:t>
            </a:r>
            <a:r>
              <a:rPr lang="cs-CZ" dirty="0"/>
              <a:t>- bez těchto mezí svobody by nebyla žádná práva, ale jen právo silnějšího. </a:t>
            </a:r>
          </a:p>
          <a:p>
            <a:r>
              <a:rPr lang="cs-CZ" dirty="0"/>
              <a:t>Dále rovněž platí maxima: </a:t>
            </a:r>
            <a:r>
              <a:rPr lang="cs-CZ" u="sng" dirty="0"/>
              <a:t>ne vše, co je právem dovoleno, je legitimní</a:t>
            </a:r>
            <a:r>
              <a:rPr lang="cs-CZ" dirty="0"/>
              <a:t> (z etického pohledu; </a:t>
            </a:r>
            <a:r>
              <a:rPr lang="cs-CZ" i="1" dirty="0"/>
              <a:t>non omne </a:t>
            </a:r>
            <a:r>
              <a:rPr lang="cs-CZ" i="1" dirty="0" err="1"/>
              <a:t>quod</a:t>
            </a:r>
            <a:r>
              <a:rPr lang="cs-CZ" i="1" dirty="0"/>
              <a:t> </a:t>
            </a:r>
            <a:r>
              <a:rPr lang="cs-CZ" i="1" dirty="0" err="1"/>
              <a:t>licet</a:t>
            </a:r>
            <a:r>
              <a:rPr lang="cs-CZ" i="1" dirty="0"/>
              <a:t>, </a:t>
            </a:r>
            <a:r>
              <a:rPr lang="cs-CZ" i="1" dirty="0" err="1"/>
              <a:t>honestum</a:t>
            </a:r>
            <a:r>
              <a:rPr lang="cs-CZ" i="1" dirty="0"/>
              <a:t> </a:t>
            </a:r>
            <a:r>
              <a:rPr lang="cs-CZ" i="1" dirty="0" err="1"/>
              <a:t>est</a:t>
            </a:r>
            <a:r>
              <a:rPr lang="cs-CZ" dirty="0"/>
              <a:t>); tedy vlastně: legální nemusí být pro každého legitimní.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Vztah práva a povinnosti</a:t>
            </a:r>
          </a:p>
        </p:txBody>
      </p:sp>
      <p:sp>
        <p:nvSpPr>
          <p:cNvPr id="3" name="Zástupný symbol pro obsah 2"/>
          <p:cNvSpPr>
            <a:spLocks noGrp="1"/>
          </p:cNvSpPr>
          <p:nvPr>
            <p:ph sz="quarter" idx="1"/>
          </p:nvPr>
        </p:nvSpPr>
        <p:spPr/>
        <p:txBody>
          <a:bodyPr>
            <a:normAutofit fontScale="92500"/>
          </a:bodyPr>
          <a:lstStyle/>
          <a:p>
            <a:pPr>
              <a:defRPr/>
            </a:pPr>
            <a:r>
              <a:rPr lang="cs-CZ" sz="2800" b="1" dirty="0"/>
              <a:t>Triáda mezinárodní ochrany lidských prav:</a:t>
            </a:r>
          </a:p>
          <a:p>
            <a:pPr>
              <a:defRPr/>
            </a:pPr>
            <a:r>
              <a:rPr lang="cs-CZ" sz="2800" dirty="0" err="1"/>
              <a:t>Obligations</a:t>
            </a:r>
            <a:r>
              <a:rPr lang="cs-CZ" sz="2800" dirty="0"/>
              <a:t> to </a:t>
            </a:r>
            <a:r>
              <a:rPr lang="cs-CZ" sz="2800" dirty="0" err="1"/>
              <a:t>respect</a:t>
            </a:r>
            <a:r>
              <a:rPr lang="cs-CZ" sz="2800" dirty="0"/>
              <a:t> – </a:t>
            </a:r>
            <a:r>
              <a:rPr lang="cs-CZ" sz="2800" dirty="0" err="1"/>
              <a:t>protect</a:t>
            </a:r>
            <a:r>
              <a:rPr lang="cs-CZ" sz="2800" dirty="0"/>
              <a:t> – </a:t>
            </a:r>
            <a:r>
              <a:rPr lang="cs-CZ" sz="2800" dirty="0" err="1"/>
              <a:t>fulfill</a:t>
            </a:r>
            <a:r>
              <a:rPr lang="cs-CZ" sz="2800" dirty="0"/>
              <a:t>“, tj. </a:t>
            </a:r>
            <a:r>
              <a:rPr lang="cs-CZ" sz="2800" b="1" dirty="0"/>
              <a:t>respektovat, chránit, zajistit</a:t>
            </a:r>
          </a:p>
          <a:p>
            <a:pPr>
              <a:defRPr/>
            </a:pPr>
            <a:r>
              <a:rPr lang="cs-CZ" sz="2800" dirty="0"/>
              <a:t>tři roviny povinností – lidskoprávní triáda povinností:</a:t>
            </a:r>
          </a:p>
          <a:p>
            <a:r>
              <a:rPr lang="cs-CZ" sz="2800" dirty="0"/>
              <a:t>stát jako garant práva, které ho zavazuje: </a:t>
            </a:r>
          </a:p>
          <a:p>
            <a:r>
              <a:rPr lang="cs-CZ" sz="2800" dirty="0"/>
              <a:t>1. Stát je povinen </a:t>
            </a:r>
            <a:r>
              <a:rPr lang="cs-CZ" sz="2800" u="sng" dirty="0"/>
              <a:t>respektovat</a:t>
            </a:r>
            <a:r>
              <a:rPr lang="cs-CZ" sz="2800" dirty="0"/>
              <a:t> lidské práva jako zadanou veličinu (a případně jako hranice) vlastního jednání</a:t>
            </a:r>
          </a:p>
          <a:p>
            <a:r>
              <a:rPr lang="cs-CZ" sz="2800" dirty="0"/>
              <a:t>2. Musí aktivně </a:t>
            </a:r>
            <a:r>
              <a:rPr lang="cs-CZ" sz="2800" u="sng" dirty="0"/>
              <a:t>chránit</a:t>
            </a:r>
            <a:r>
              <a:rPr lang="cs-CZ" sz="2800" dirty="0"/>
              <a:t> lidi před hrozícím porušováním jejich práv jinými osobami</a:t>
            </a:r>
          </a:p>
          <a:p>
            <a:r>
              <a:rPr lang="cs-CZ" sz="2800" dirty="0"/>
              <a:t>3. to </a:t>
            </a:r>
            <a:r>
              <a:rPr lang="cs-CZ" sz="2800" dirty="0" err="1"/>
              <a:t>fulfil</a:t>
            </a:r>
            <a:r>
              <a:rPr lang="cs-CZ" sz="2800" dirty="0"/>
              <a:t> – splňovat, </a:t>
            </a:r>
            <a:r>
              <a:rPr lang="cs-CZ" sz="2800" u="sng" dirty="0"/>
              <a:t>zajišťovat</a:t>
            </a:r>
            <a:r>
              <a:rPr lang="cs-CZ" sz="2800" dirty="0"/>
              <a:t>, učinit opatření v rámci infrastruktury, aby lidé mohli skutečně svá práva využívat.</a:t>
            </a:r>
          </a:p>
          <a:p>
            <a:endParaRPr lang="cs-CZ" dirty="0"/>
          </a:p>
        </p:txBody>
      </p:sp>
    </p:spTree>
    <p:extLst>
      <p:ext uri="{BB962C8B-B14F-4D97-AF65-F5344CB8AC3E}">
        <p14:creationId xmlns:p14="http://schemas.microsoft.com/office/powerpoint/2010/main" val="57467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3</a:t>
            </a:r>
            <a:r>
              <a:rPr lang="cs-CZ" dirty="0"/>
              <a:t>. Znaky lidských práv</a:t>
            </a:r>
          </a:p>
        </p:txBody>
      </p:sp>
      <p:sp>
        <p:nvSpPr>
          <p:cNvPr id="3" name="Zástupný symbol pro obsah 2"/>
          <p:cNvSpPr>
            <a:spLocks noGrp="1"/>
          </p:cNvSpPr>
          <p:nvPr>
            <p:ph sz="quarter" idx="1"/>
          </p:nvPr>
        </p:nvSpPr>
        <p:spPr/>
        <p:txBody>
          <a:bodyPr>
            <a:normAutofit/>
          </a:bodyPr>
          <a:lstStyle/>
          <a:p>
            <a:r>
              <a:rPr lang="cs-CZ" b="1" dirty="0"/>
              <a:t>1. Morální.</a:t>
            </a:r>
          </a:p>
          <a:p>
            <a:r>
              <a:rPr lang="cs-CZ" dirty="0" err="1"/>
              <a:t>Moralni</a:t>
            </a:r>
            <a:r>
              <a:rPr lang="cs-CZ" dirty="0"/>
              <a:t> </a:t>
            </a:r>
            <a:r>
              <a:rPr lang="cs-CZ" dirty="0" err="1"/>
              <a:t>vychodisko</a:t>
            </a:r>
            <a:r>
              <a:rPr lang="cs-CZ" dirty="0"/>
              <a:t> </a:t>
            </a:r>
            <a:r>
              <a:rPr lang="cs-CZ" dirty="0" err="1"/>
              <a:t>spočiva</a:t>
            </a:r>
            <a:r>
              <a:rPr lang="cs-CZ" dirty="0"/>
              <a:t> v </a:t>
            </a:r>
            <a:r>
              <a:rPr lang="cs-CZ" dirty="0" err="1"/>
              <a:t>moralnim</a:t>
            </a:r>
            <a:r>
              <a:rPr lang="cs-CZ" dirty="0"/>
              <a:t> </a:t>
            </a:r>
            <a:r>
              <a:rPr lang="cs-CZ" dirty="0" err="1"/>
              <a:t>zavazku</a:t>
            </a:r>
            <a:r>
              <a:rPr lang="cs-CZ" dirty="0"/>
              <a:t> uznat všechny ostatní jako subjekty rovných prav. </a:t>
            </a:r>
          </a:p>
          <a:p>
            <a:r>
              <a:rPr lang="cs-CZ" dirty="0"/>
              <a:t>Práva ve smyslu morálních nároků odůvodňuje morální úcta k individuálnímu sebeurčeni každé osoby. </a:t>
            </a:r>
          </a:p>
          <a:p>
            <a:r>
              <a:rPr lang="cs-CZ" dirty="0"/>
              <a:t>Jejich základem je ve všech dokumentech opakovaně uváděna </a:t>
            </a:r>
            <a:r>
              <a:rPr lang="cs-CZ" i="1" dirty="0"/>
              <a:t>lidská důstojnost</a:t>
            </a:r>
            <a:r>
              <a:rPr lang="cs-CZ" dirty="0"/>
              <a:t>, jejíž respektováni se projevuje pravě v tom, že se každý člověk ctí jako subjekt svobodného sebeurčeni a svobodného spolurozhodováni.</a:t>
            </a:r>
          </a:p>
          <a:p>
            <a:r>
              <a:rPr lang="cs-CZ" dirty="0"/>
              <a:t>Proto se hovoří o lidských právech jako o právech na svobodu.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a:bodyPr>
          <a:lstStyle/>
          <a:p>
            <a:endParaRPr lang="cs-CZ" dirty="0"/>
          </a:p>
          <a:p>
            <a:r>
              <a:rPr lang="cs-CZ" dirty="0"/>
              <a:t>V etickém principu </a:t>
            </a:r>
            <a:r>
              <a:rPr lang="cs-CZ" i="1" dirty="0"/>
              <a:t>lidské důstojnosti </a:t>
            </a:r>
            <a:r>
              <a:rPr lang="cs-CZ" dirty="0"/>
              <a:t>máji lidská práva normativní orientační bod-zaklad, který zahrnuje realisticky obraz (pojetí) člověka jako bytosti odkázanou na druhé.</a:t>
            </a:r>
          </a:p>
          <a:p>
            <a:r>
              <a:rPr lang="cs-CZ" i="1" dirty="0"/>
              <a:t>princip svobody </a:t>
            </a:r>
            <a:r>
              <a:rPr lang="cs-CZ" dirty="0"/>
              <a:t>je spojen neoddělitelně s principem </a:t>
            </a:r>
            <a:r>
              <a:rPr lang="cs-CZ" i="1" dirty="0"/>
              <a:t>rovnoprávnosti</a:t>
            </a:r>
            <a:r>
              <a:rPr lang="cs-CZ" dirty="0"/>
              <a:t>, který plyne ze stejné důstojnosti každého, resp. z tzv. univerzalismu lidské důstojnosti a lidských prav</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fontScale="92500" lnSpcReduction="20000"/>
          </a:bodyPr>
          <a:lstStyle/>
          <a:p>
            <a:r>
              <a:rPr lang="cs-CZ" b="1" dirty="0"/>
              <a:t>2. Univerzální a rovná</a:t>
            </a:r>
          </a:p>
          <a:p>
            <a:endParaRPr lang="cs-CZ" b="1" dirty="0"/>
          </a:p>
          <a:p>
            <a:r>
              <a:rPr lang="cs-CZ" dirty="0"/>
              <a:t>Základním vztažným bodem pro narok na platnost lidské důstojnosti a z ni vyplývajících lidských prav je lidské bytí jako takové</a:t>
            </a:r>
          </a:p>
          <a:p>
            <a:r>
              <a:rPr lang="cs-CZ" dirty="0"/>
              <a:t>Jinými slovy: lidská pravá náležejí každému člověku jen proto, že je člověkem.</a:t>
            </a:r>
          </a:p>
          <a:p>
            <a:r>
              <a:rPr lang="cs-CZ" dirty="0"/>
              <a:t>Neváži se na nějaké znaky, vlastnosti, postaveni, funkci, roli, výkony, zásluhy, věk, náboženské vyznaní, politické či jine přesvědčeni, sexuální orientaci, pohlaví, sociální či etnicky původ, rasu, barvu pleti,…</a:t>
            </a:r>
          </a:p>
          <a:p>
            <a:r>
              <a:rPr lang="cs-CZ" dirty="0"/>
              <a:t>Jestliže by je někdo nebo nějaká skupina chtěli přidělovat či přiznávat na základě nějakých znaků či vlastnosti, označuje se tento přistup jako </a:t>
            </a:r>
            <a:r>
              <a:rPr lang="cs-CZ" u="sng" dirty="0"/>
              <a:t>partikularismus</a:t>
            </a:r>
            <a:r>
              <a:rPr lang="cs-CZ" dirty="0"/>
              <a:t>, který je v rozporu s </a:t>
            </a:r>
            <a:r>
              <a:rPr lang="cs-CZ" u="sng" dirty="0"/>
              <a:t>univerzalismem</a:t>
            </a:r>
            <a:r>
              <a:rPr lang="cs-CZ" dirty="0"/>
              <a:t> lidské důstojnosti a lidských prav.</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a:bodyPr>
          <a:lstStyle/>
          <a:p>
            <a:r>
              <a:rPr lang="cs-CZ" u="sng" dirty="0"/>
              <a:t>Anti-diskriminační</a:t>
            </a:r>
            <a:r>
              <a:rPr lang="cs-CZ" dirty="0"/>
              <a:t> jádro lidských prav, tzn.  zákaz diskriminace jako strukturální principu lidských prav</a:t>
            </a:r>
          </a:p>
          <a:p>
            <a:endParaRPr lang="cs-CZ" dirty="0"/>
          </a:p>
          <a:p>
            <a:r>
              <a:rPr lang="cs-CZ" dirty="0"/>
              <a:t>„</a:t>
            </a:r>
            <a:r>
              <a:rPr lang="cs-CZ" i="1" dirty="0"/>
              <a:t>Každá diskriminace z jakéhokoli důvodu, např. z důvodu pohlaví, rasy, barvy pleti, etnického nebo sociálního původu, genetických rysů, jazyka, náboženského vyznaní nebo viry, politického nebo jakéhokoli jiného přesvědčeni, příslušnosti k národnostní menšině, majetku, rodu, zdravotního postiženi, věku či sexuální orientace se zakazuje</a:t>
            </a:r>
            <a:r>
              <a:rPr lang="cs-CZ" dirty="0"/>
              <a:t>“. </a:t>
            </a:r>
          </a:p>
          <a:p>
            <a:pPr marL="0" indent="0">
              <a:buNone/>
            </a:pPr>
            <a:r>
              <a:rPr lang="cs-CZ" dirty="0"/>
              <a:t>   Charta základních prav EU, článek 21 Zákaz diskriminace, odst. 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a:bodyPr>
          <a:lstStyle/>
          <a:p>
            <a:r>
              <a:rPr lang="cs-CZ" b="1" dirty="0"/>
              <a:t>3. Vrozená a nezcizitelná</a:t>
            </a:r>
          </a:p>
          <a:p>
            <a:endParaRPr lang="cs-CZ" b="1" dirty="0"/>
          </a:p>
          <a:p>
            <a:r>
              <a:rPr lang="cs-CZ" dirty="0"/>
              <a:t>Vyraz vrozena je metaforicky. Chce vystihnout skutečnost, že se lidská pravá nezískávají, nezasluhuji, znovu nepřijímají, nepropůjčuji a ani neztrácejí. </a:t>
            </a:r>
          </a:p>
          <a:p>
            <a:r>
              <a:rPr lang="cs-CZ" dirty="0"/>
              <a:t>Toto oprávněni, tato lidská pravá je možno ze strany státu či jedinců jen </a:t>
            </a:r>
            <a:r>
              <a:rPr lang="cs-CZ" u="sng" dirty="0"/>
              <a:t>uznat</a:t>
            </a:r>
            <a:r>
              <a:rPr lang="cs-CZ" dirty="0"/>
              <a:t>. Zdůrazňuje se tím i zvláštní postaveni lidských prav. Jejich uznaní není vázáno ani na plněni povinnosti. Při porušeni povinnosti plynoucích z lidských prav nastanou sankce či přijde kritika nebo omezeni některých prav (např. u osob ve výkonu trestu).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a:bodyPr>
          <a:lstStyle/>
          <a:p>
            <a:r>
              <a:rPr lang="cs-CZ" b="1" dirty="0"/>
              <a:t>4. Předstátní a před pozitivní</a:t>
            </a:r>
          </a:p>
          <a:p>
            <a:endParaRPr lang="cs-CZ" b="1" dirty="0"/>
          </a:p>
          <a:p>
            <a:r>
              <a:rPr lang="cs-CZ" dirty="0"/>
              <a:t>Jedna se o morální pravá s univerzální platnosti pro všechny lidi, jež je nezávislá na faktickém uznaní či porušovaní a existuje před implementaci do zákonodárství konkrétního státu. </a:t>
            </a:r>
          </a:p>
          <a:p>
            <a:r>
              <a:rPr lang="cs-CZ" u="sng" dirty="0"/>
              <a:t>Předcházejí</a:t>
            </a:r>
            <a:r>
              <a:rPr lang="cs-CZ" dirty="0"/>
              <a:t> proto státnímu právu.</a:t>
            </a:r>
          </a:p>
          <a:p>
            <a:r>
              <a:rPr lang="cs-CZ" dirty="0"/>
              <a:t>Soubor právních norem a proces jejich tvorby a sepsaní (tzv. pozitivní právo) nezajisti samo o sobě rovné zacházeni a spravedlnost, ale potřebuje stěžejní měřítka, která je mohou přezkoumat a testovat (</a:t>
            </a:r>
            <a:r>
              <a:rPr lang="cs-CZ" u="sng" dirty="0"/>
              <a:t>před pozitivní</a:t>
            </a:r>
            <a:r>
              <a:rPr lang="cs-CZ" dirty="0"/>
              <a:t>).</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a:xfrm>
            <a:off x="457200" y="1219200"/>
            <a:ext cx="8229600" cy="5090120"/>
          </a:xfrm>
        </p:spPr>
        <p:txBody>
          <a:bodyPr>
            <a:normAutofit fontScale="92500" lnSpcReduction="20000"/>
          </a:bodyPr>
          <a:lstStyle/>
          <a:p>
            <a:r>
              <a:rPr lang="cs-CZ" b="1" dirty="0"/>
              <a:t>5. Pozitivně-právní (legální)</a:t>
            </a:r>
          </a:p>
          <a:p>
            <a:endParaRPr lang="cs-CZ" b="1" dirty="0"/>
          </a:p>
          <a:p>
            <a:r>
              <a:rPr lang="cs-CZ" dirty="0"/>
              <a:t>morální pravá či tak zásadní etická měřítka by ale zůstala pouhým apelem, kdyby se nestala součásti právního systému (tzv. pozitivní právo). </a:t>
            </a:r>
          </a:p>
          <a:p>
            <a:r>
              <a:rPr lang="cs-CZ" dirty="0"/>
              <a:t>morální pravá se stávají „silnými“ právy tím, že se kodifikuji do zákonodárství dane země. Stávají se tzv. základními ústavními právy (např. Listina základních prav a svobod jako součást ústavního pořádku ČR</a:t>
            </a:r>
          </a:p>
          <a:p>
            <a:r>
              <a:rPr lang="cs-CZ" dirty="0"/>
              <a:t>lidská práva jsou také </a:t>
            </a:r>
            <a:r>
              <a:rPr lang="cs-CZ" i="1" u="sng" dirty="0"/>
              <a:t>měřítkem</a:t>
            </a:r>
            <a:r>
              <a:rPr lang="cs-CZ" dirty="0"/>
              <a:t> pro spravedlnost pozitivního práva a legitimitu politického vládnutí. Přes pozitivní právo získávají silu k prosazovaní, nicméně stále přitom odkazuji nad právní rovinu tím, že uplatňuji eticky požadavek, který má důvod v respektovaní důstojnosti člověka jako subjektu, člověka, jenž je způsobilý k vlastní zodpovědnosti a spoluzodpovědnosti.</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a:bodyPr>
          <a:lstStyle/>
          <a:p>
            <a:r>
              <a:rPr lang="cs-CZ" b="1" dirty="0"/>
              <a:t>6. Kritická</a:t>
            </a:r>
          </a:p>
          <a:p>
            <a:endParaRPr lang="cs-CZ" b="1" dirty="0"/>
          </a:p>
          <a:p>
            <a:r>
              <a:rPr lang="cs-CZ" dirty="0"/>
              <a:t>Díky lidským právům je k dispozici nastroj s vysokou právní a morální silou, který umožňuje </a:t>
            </a:r>
            <a:r>
              <a:rPr lang="cs-CZ" i="1" dirty="0"/>
              <a:t>kritizovat poměry</a:t>
            </a:r>
            <a:r>
              <a:rPr lang="cs-CZ" dirty="0"/>
              <a:t>, v nichž není dostatečně respektovaná, chráněna či zajištěna lidská důstojnost a z ni plynoucí lidská práva.</a:t>
            </a:r>
          </a:p>
          <a:p>
            <a:r>
              <a:rPr lang="cs-CZ" dirty="0"/>
              <a:t>Kriticko-normativní idea lidských prav směřuje ke změně „poměrů“, </a:t>
            </a:r>
          </a:p>
          <a:p>
            <a:r>
              <a:rPr lang="cs-CZ" dirty="0"/>
              <a:t>zavazuji k uskutečňovaní mravních norem v politickém utvářeni společnosti a na druhé straně činí pozitivní právo kritizovatelné se zřetelem na etickou ideu spravedlnosti.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tx2">
                    <a:lumMod val="75000"/>
                  </a:schemeClr>
                </a:solidFill>
              </a:rPr>
              <a:t>Hlavní struktura:</a:t>
            </a:r>
          </a:p>
        </p:txBody>
      </p:sp>
      <p:sp>
        <p:nvSpPr>
          <p:cNvPr id="3" name="Zástupný symbol pro obsah 2"/>
          <p:cNvSpPr>
            <a:spLocks noGrp="1"/>
          </p:cNvSpPr>
          <p:nvPr>
            <p:ph sz="quarter" idx="1"/>
          </p:nvPr>
        </p:nvSpPr>
        <p:spPr/>
        <p:txBody>
          <a:bodyPr/>
          <a:lstStyle/>
          <a:p>
            <a:endParaRPr lang="cs-CZ" dirty="0"/>
          </a:p>
          <a:p>
            <a:r>
              <a:rPr lang="cs-CZ" dirty="0"/>
              <a:t>1. Co znamenají lidská práva?</a:t>
            </a:r>
          </a:p>
          <a:p>
            <a:r>
              <a:rPr lang="cs-CZ" dirty="0"/>
              <a:t>2.  Vztah práva a povinnosti</a:t>
            </a:r>
          </a:p>
          <a:p>
            <a:r>
              <a:rPr lang="cs-CZ" dirty="0"/>
              <a:t>3. Znaky lidských prav</a:t>
            </a:r>
          </a:p>
          <a:p>
            <a:r>
              <a:rPr lang="cs-CZ" dirty="0"/>
              <a:t>4. Kategorizace a diferenciace lidských prav</a:t>
            </a:r>
          </a:p>
          <a:p>
            <a:r>
              <a:rPr lang="cs-CZ" dirty="0"/>
              <a:t>5. Dimenze lidských prav</a:t>
            </a:r>
          </a:p>
          <a:p>
            <a:r>
              <a:rPr lang="cs-CZ" dirty="0"/>
              <a:t>6. Lidská práva od 1948</a:t>
            </a:r>
          </a:p>
          <a:p>
            <a:r>
              <a:rPr lang="cs-CZ" dirty="0"/>
              <a:t>7. Lidská práva a světový étos</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430141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a:bodyPr>
          <a:lstStyle/>
          <a:p>
            <a:r>
              <a:rPr lang="cs-CZ" u="sng" dirty="0"/>
              <a:t>Věcný původ lidských prav</a:t>
            </a:r>
            <a:r>
              <a:rPr lang="cs-CZ" dirty="0"/>
              <a:t>:</a:t>
            </a:r>
          </a:p>
          <a:p>
            <a:r>
              <a:rPr lang="cs-CZ" dirty="0"/>
              <a:t>jsou odpovědi na zkušenosti strukturálního bezpráví, jež se má jejich prosazovaným překonávat. Jsou výsledkem procesu učeni a další citlivosti na různé diskriminace – tento proces je neuzavřeny. </a:t>
            </a:r>
          </a:p>
          <a:p>
            <a:r>
              <a:rPr lang="cs-CZ" dirty="0"/>
              <a:t>Z důvodu teto korelace mezi dějinnými podmínkami a lidskoprávními obsahy nemůže existovat žádný vyčerpávající a na čase nezávislý, platný seznam lidských prav.</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Znaky lidských práv</a:t>
            </a:r>
          </a:p>
        </p:txBody>
      </p:sp>
      <p:sp>
        <p:nvSpPr>
          <p:cNvPr id="3" name="Zástupný symbol pro obsah 2"/>
          <p:cNvSpPr>
            <a:spLocks noGrp="1"/>
          </p:cNvSpPr>
          <p:nvPr>
            <p:ph sz="quarter" idx="1"/>
          </p:nvPr>
        </p:nvSpPr>
        <p:spPr/>
        <p:txBody>
          <a:bodyPr>
            <a:normAutofit lnSpcReduction="10000"/>
          </a:bodyPr>
          <a:lstStyle/>
          <a:p>
            <a:r>
              <a:rPr lang="cs-CZ" dirty="0"/>
              <a:t>7</a:t>
            </a:r>
            <a:r>
              <a:rPr lang="cs-CZ" b="1" dirty="0"/>
              <a:t>. Nedílná a vzájemně závislá a podmíněná</a:t>
            </a:r>
          </a:p>
          <a:p>
            <a:endParaRPr lang="cs-CZ" b="1" dirty="0"/>
          </a:p>
          <a:p>
            <a:pPr>
              <a:defRPr/>
            </a:pPr>
            <a:r>
              <a:rPr lang="cs-CZ" sz="2400" dirty="0"/>
              <a:t>specifičnost jednotlivých práv i vzájemné doplňování v cíli: utvářet svobodný sociální řád, který odpovídá lidské důstojnosti</a:t>
            </a:r>
          </a:p>
          <a:p>
            <a:pPr>
              <a:defRPr/>
            </a:pPr>
            <a:r>
              <a:rPr lang="cs-CZ" sz="2400" i="1" dirty="0"/>
              <a:t>„</a:t>
            </a:r>
            <a:r>
              <a:rPr lang="cs-CZ" sz="2400" i="1" dirty="0" err="1"/>
              <a:t>All</a:t>
            </a:r>
            <a:r>
              <a:rPr lang="cs-CZ" sz="2400" i="1" dirty="0"/>
              <a:t> </a:t>
            </a:r>
            <a:r>
              <a:rPr lang="cs-CZ" sz="2400" i="1" dirty="0" err="1"/>
              <a:t>human</a:t>
            </a:r>
            <a:r>
              <a:rPr lang="cs-CZ" sz="2400" i="1" dirty="0"/>
              <a:t> </a:t>
            </a:r>
            <a:r>
              <a:rPr lang="cs-CZ" sz="2400" i="1" dirty="0" err="1"/>
              <a:t>rights</a:t>
            </a:r>
            <a:r>
              <a:rPr lang="cs-CZ" sz="2400" i="1" dirty="0"/>
              <a:t> are universal, </a:t>
            </a:r>
            <a:r>
              <a:rPr lang="cs-CZ" sz="2400" i="1" dirty="0" err="1"/>
              <a:t>indivisible</a:t>
            </a:r>
            <a:r>
              <a:rPr lang="cs-CZ" sz="2400" i="1" dirty="0"/>
              <a:t>, </a:t>
            </a:r>
            <a:r>
              <a:rPr lang="cs-CZ" sz="2400" i="1" dirty="0" err="1"/>
              <a:t>interdependent</a:t>
            </a:r>
            <a:r>
              <a:rPr lang="cs-CZ" sz="2400" i="1" dirty="0"/>
              <a:t> and </a:t>
            </a:r>
            <a:r>
              <a:rPr lang="cs-CZ" sz="2400" i="1" dirty="0" err="1"/>
              <a:t>interrelated</a:t>
            </a:r>
            <a:r>
              <a:rPr lang="cs-CZ" sz="2400" i="1" dirty="0"/>
              <a:t>“/všechna lidská práva jsou univerzální, nedílná, vzájemně závislá a vzájemně podmíněná</a:t>
            </a:r>
            <a:r>
              <a:rPr lang="cs-CZ" sz="2400" dirty="0"/>
              <a:t> (Světová konference o LP, Vídeň 1993</a:t>
            </a:r>
            <a:r>
              <a:rPr lang="cs-CZ" sz="2000" dirty="0"/>
              <a:t>, čl. </a:t>
            </a:r>
            <a:r>
              <a:rPr lang="cs-CZ" sz="2000" u="sng" dirty="0"/>
              <a:t>5</a:t>
            </a:r>
            <a:r>
              <a:rPr lang="cs-CZ" sz="2400" u="sng" dirty="0"/>
              <a:t>)</a:t>
            </a:r>
          </a:p>
          <a:p>
            <a:pPr>
              <a:defRPr/>
            </a:pPr>
            <a:r>
              <a:rPr lang="cs-CZ" sz="2400" dirty="0"/>
              <a:t>Není proto přijatelné, aby některý stát vybíral a deklaroval, že bude respektovat, chránit a zajišťovat jen např. občanská a politická pravá a nerespektovat, nechránit a nezajišťovat pravá sociální, hospodářská a kulturní, nebo naopak. </a:t>
            </a:r>
            <a:endParaRPr lang="cs-CZ" sz="2400" u="sng" dirty="0"/>
          </a:p>
          <a:p>
            <a:pPr>
              <a:defRPr/>
            </a:pPr>
            <a:endParaRPr lang="cs-CZ"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000" dirty="0"/>
              <a:t>4.Kategorizace a diferenciace lidských prav</a:t>
            </a:r>
          </a:p>
        </p:txBody>
      </p:sp>
      <p:sp>
        <p:nvSpPr>
          <p:cNvPr id="3" name="Zástupný symbol pro obsah 2"/>
          <p:cNvSpPr>
            <a:spLocks noGrp="1"/>
          </p:cNvSpPr>
          <p:nvPr>
            <p:ph sz="quarter" idx="1"/>
          </p:nvPr>
        </p:nvSpPr>
        <p:spPr/>
        <p:txBody>
          <a:bodyPr/>
          <a:lstStyle/>
          <a:p>
            <a:r>
              <a:rPr lang="cs-CZ" sz="2800" dirty="0"/>
              <a:t>Nejrozšířenější dělení</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266896673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074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3400" y="116632"/>
            <a:ext cx="8229600" cy="990600"/>
          </a:xfrm>
        </p:spPr>
        <p:txBody>
          <a:bodyPr>
            <a:normAutofit/>
          </a:bodyPr>
          <a:lstStyle/>
          <a:p>
            <a:r>
              <a:rPr lang="cs-CZ" sz="2800" dirty="0"/>
              <a:t>4.Kategorizace a diferenciace lidských prav</a:t>
            </a:r>
          </a:p>
        </p:txBody>
      </p:sp>
      <p:sp>
        <p:nvSpPr>
          <p:cNvPr id="5" name="Zástupný symbol pro obsah 2"/>
          <p:cNvSpPr txBox="1">
            <a:spLocks/>
          </p:cNvSpPr>
          <p:nvPr/>
        </p:nvSpPr>
        <p:spPr>
          <a:xfrm>
            <a:off x="323527" y="2636913"/>
            <a:ext cx="8439471" cy="3888432"/>
          </a:xfrm>
          <a:prstGeom prst="rect">
            <a:avLst/>
          </a:prstGeom>
          <a:noFill/>
        </p:spPr>
        <p:txBody>
          <a:bodyPr vert="horz">
            <a:normAutofit/>
          </a:bodyPr>
          <a:lst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a:lstStyle>
          <a:p>
            <a:r>
              <a:rPr lang="cs-CZ" b="1" dirty="0"/>
              <a:t>občanská práva</a:t>
            </a:r>
            <a:r>
              <a:rPr lang="cs-CZ" dirty="0"/>
              <a:t> - především liberální práva na ochranu, osobní svoboda, integrita a nedotknutelnost, svoboda svědomí, soukromí, náboženská a názorová svoboda, zákaz mučení, právo na svobodu projevu a informování, nedotknutelnost osoby a jejího soukromí</a:t>
            </a:r>
          </a:p>
          <a:p>
            <a:endParaRPr lang="cs-CZ" dirty="0"/>
          </a:p>
        </p:txBody>
      </p:sp>
      <p:sp>
        <p:nvSpPr>
          <p:cNvPr id="7" name="Obdélník 6"/>
          <p:cNvSpPr/>
          <p:nvPr/>
        </p:nvSpPr>
        <p:spPr>
          <a:xfrm>
            <a:off x="315860" y="1421441"/>
            <a:ext cx="8447139" cy="830997"/>
          </a:xfrm>
          <a:prstGeom prst="rect">
            <a:avLst/>
          </a:prstGeom>
        </p:spPr>
        <p:txBody>
          <a:bodyPr wrap="square">
            <a:spAutoFit/>
          </a:bodyPr>
          <a:lstStyle/>
          <a:p>
            <a:r>
              <a:rPr lang="cs-CZ" sz="2400" b="1" dirty="0"/>
              <a:t>I. Občanská a politická </a:t>
            </a:r>
            <a:r>
              <a:rPr lang="cs-CZ" sz="2400" dirty="0"/>
              <a:t>práva - brání státu, aby něco konal, a opravňuje občany, aby něco konali</a:t>
            </a:r>
          </a:p>
        </p:txBody>
      </p:sp>
    </p:spTree>
    <p:extLst>
      <p:ext uri="{BB962C8B-B14F-4D97-AF65-F5344CB8AC3E}">
        <p14:creationId xmlns:p14="http://schemas.microsoft.com/office/powerpoint/2010/main" val="281741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dirty="0"/>
              <a:t>4.Kategorizace a diferenciace lidských prav</a:t>
            </a:r>
          </a:p>
        </p:txBody>
      </p:sp>
      <p:sp>
        <p:nvSpPr>
          <p:cNvPr id="4" name="Zástupný symbol pro obsah 3"/>
          <p:cNvSpPr txBox="1">
            <a:spLocks noGrp="1"/>
          </p:cNvSpPr>
          <p:nvPr>
            <p:ph sz="quarter" idx="1"/>
          </p:nvPr>
        </p:nvSpPr>
        <p:spPr>
          <a:prstGeom prst="rect">
            <a:avLst/>
          </a:prstGeom>
          <a:noFill/>
        </p:spPr>
        <p:txBody>
          <a:bodyPr/>
          <a:lst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a:lstStyle>
          <a:p>
            <a:pPr>
              <a:defRPr/>
            </a:pPr>
            <a:endParaRPr lang="cs-CZ" b="1" dirty="0"/>
          </a:p>
          <a:p>
            <a:pPr>
              <a:defRPr/>
            </a:pPr>
            <a:r>
              <a:rPr lang="cs-CZ" b="1" dirty="0"/>
              <a:t>politická práva</a:t>
            </a:r>
            <a:r>
              <a:rPr lang="cs-CZ" dirty="0"/>
              <a:t>:</a:t>
            </a:r>
          </a:p>
          <a:p>
            <a:pPr>
              <a:defRPr/>
            </a:pPr>
            <a:r>
              <a:rPr lang="cs-CZ" dirty="0"/>
              <a:t>Právo volit a kandidovat, petiční právo, stejná přístupnost k úřadům, svoboda shromažďování a svobodného sdružování </a:t>
            </a:r>
          </a:p>
          <a:p>
            <a:pPr>
              <a:defRPr/>
            </a:pPr>
            <a:r>
              <a:rPr lang="cs-CZ" sz="2400" dirty="0"/>
              <a:t>odrážejí myšlenku demokratické participace</a:t>
            </a:r>
          </a:p>
        </p:txBody>
      </p:sp>
    </p:spTree>
    <p:extLst>
      <p:ext uri="{BB962C8B-B14F-4D97-AF65-F5344CB8AC3E}">
        <p14:creationId xmlns:p14="http://schemas.microsoft.com/office/powerpoint/2010/main" val="440456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4.Kategorizace a diferenciace lidských prav</a:t>
            </a:r>
          </a:p>
        </p:txBody>
      </p:sp>
      <p:sp>
        <p:nvSpPr>
          <p:cNvPr id="5" name="Zástupný symbol pro obsah 2"/>
          <p:cNvSpPr txBox="1">
            <a:spLocks/>
          </p:cNvSpPr>
          <p:nvPr/>
        </p:nvSpPr>
        <p:spPr>
          <a:xfrm>
            <a:off x="457200" y="1155698"/>
            <a:ext cx="8363272" cy="5297638"/>
          </a:xfrm>
          <a:prstGeom prst="rect">
            <a:avLst/>
          </a:prstGeom>
          <a:noFill/>
        </p:spPr>
        <p:txBody>
          <a:bodyPr vert="horz">
            <a:normAutofit/>
          </a:bodyPr>
          <a:lst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a:lstStyle>
          <a:p>
            <a:r>
              <a:rPr lang="cs-CZ" b="1" dirty="0"/>
              <a:t>II. sociální, hospodářská a kulturní práva</a:t>
            </a:r>
          </a:p>
          <a:p>
            <a:endParaRPr lang="cs-CZ" dirty="0"/>
          </a:p>
          <a:p>
            <a:r>
              <a:rPr lang="cs-CZ" dirty="0"/>
              <a:t>zavazují stát, aby něco podnikl, aby zajistil  všem občanům lidsky </a:t>
            </a:r>
            <a:r>
              <a:rPr lang="cs-CZ" u="sng" dirty="0"/>
              <a:t>důstojné životní podmínky</a:t>
            </a:r>
            <a:r>
              <a:rPr lang="cs-CZ" dirty="0"/>
              <a:t>, které by nebylo možno  dosáhnout bez státních aktivit</a:t>
            </a:r>
          </a:p>
          <a:p>
            <a:r>
              <a:rPr lang="cs-CZ" dirty="0"/>
              <a:t>Hospodářská, sociální a kulturní pravá chrání svobodu, sebeurčeni všech a působí na společnost, aby se v ni lide mohli svobodně rozvíjet </a:t>
            </a:r>
          </a:p>
          <a:p>
            <a:pPr>
              <a:lnSpc>
                <a:spcPct val="90000"/>
              </a:lnSpc>
              <a:defRPr/>
            </a:pPr>
            <a:r>
              <a:rPr lang="cs-CZ" dirty="0"/>
              <a:t>patří  sem  právo na přiměřený životní  standard, na výživu, bydlení a zdraví,  právo na sociální jistotu, právo na práci a volbu zaměstnání, právo na ochranu zdraví</a:t>
            </a:r>
          </a:p>
          <a:p>
            <a:pPr>
              <a:lnSpc>
                <a:spcPct val="90000"/>
              </a:lnSpc>
              <a:defRPr/>
            </a:pPr>
            <a:r>
              <a:rPr lang="cs-CZ" dirty="0"/>
              <a:t>příkladem klasických kulturních práv je právo na vzdělání</a:t>
            </a:r>
          </a:p>
          <a:p>
            <a:endParaRPr lang="cs-CZ" dirty="0"/>
          </a:p>
        </p:txBody>
      </p:sp>
    </p:spTree>
    <p:extLst>
      <p:ext uri="{BB962C8B-B14F-4D97-AF65-F5344CB8AC3E}">
        <p14:creationId xmlns:p14="http://schemas.microsoft.com/office/powerpoint/2010/main" val="2660224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4.Kategorizace a diferenciace lidských prav</a:t>
            </a:r>
          </a:p>
        </p:txBody>
      </p:sp>
      <p:sp>
        <p:nvSpPr>
          <p:cNvPr id="6" name="Zástupný symbol pro obsah 2"/>
          <p:cNvSpPr>
            <a:spLocks noGrp="1"/>
          </p:cNvSpPr>
          <p:nvPr>
            <p:ph sz="half" idx="1"/>
          </p:nvPr>
        </p:nvSpPr>
        <p:spPr>
          <a:xfrm>
            <a:off x="251520" y="2312443"/>
            <a:ext cx="4038600" cy="4525963"/>
          </a:xfrm>
          <a:noFill/>
        </p:spPr>
        <p:txBody>
          <a:bodyPr>
            <a:normAutofit/>
          </a:bodyPr>
          <a:lstStyle/>
          <a:p>
            <a:r>
              <a:rPr lang="cs-CZ" dirty="0"/>
              <a:t>právo na rozvoj, na životní prostředí a na mír, jejichž uskutečňování vyžaduje  spolupráci společenství národů</a:t>
            </a:r>
          </a:p>
          <a:p>
            <a:pPr>
              <a:buNone/>
            </a:pPr>
            <a:endParaRPr lang="cs-CZ" dirty="0"/>
          </a:p>
        </p:txBody>
      </p:sp>
      <p:sp>
        <p:nvSpPr>
          <p:cNvPr id="7" name="Zástupný symbol pro obsah 3"/>
          <p:cNvSpPr txBox="1">
            <a:spLocks/>
          </p:cNvSpPr>
          <p:nvPr/>
        </p:nvSpPr>
        <p:spPr>
          <a:xfrm>
            <a:off x="4648200" y="1600200"/>
            <a:ext cx="4038600" cy="4525963"/>
          </a:xfrm>
          <a:prstGeom prst="rect">
            <a:avLst/>
          </a:prstGeom>
        </p:spPr>
        <p:txBody>
          <a:bodyPr>
            <a:normAutofit fontScale="92500" lnSpcReduction="10000"/>
          </a:bodyPr>
          <a:lst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a:lstStyle>
          <a:p>
            <a:r>
              <a:rPr lang="cs-CZ" dirty="0"/>
              <a:t>Srov. např. Prohlášení </a:t>
            </a:r>
            <a:br>
              <a:rPr lang="cs-CZ" dirty="0"/>
            </a:br>
            <a:r>
              <a:rPr lang="cs-CZ" dirty="0"/>
              <a:t>z Ria o životním prostředí a rozvoji (1992):</a:t>
            </a:r>
          </a:p>
          <a:p>
            <a:r>
              <a:rPr lang="cs-CZ" dirty="0"/>
              <a:t>„mír, rozvoj a ochrana životního prostředí jsou na sobě závislé a neoddělitelné“ (Zásada 25); ve středu zájmu o trvale udržitelný rozvoj jsou lidé-právo na zdravý a produktivní život v souladu s přírodou (Zásada 1); téma odstraňování chudoby (Z 5)</a:t>
            </a:r>
          </a:p>
        </p:txBody>
      </p:sp>
      <p:sp>
        <p:nvSpPr>
          <p:cNvPr id="8" name="Obdélník 7"/>
          <p:cNvSpPr/>
          <p:nvPr/>
        </p:nvSpPr>
        <p:spPr>
          <a:xfrm>
            <a:off x="245800" y="1358388"/>
            <a:ext cx="4542224" cy="523220"/>
          </a:xfrm>
          <a:prstGeom prst="rect">
            <a:avLst/>
          </a:prstGeom>
        </p:spPr>
        <p:txBody>
          <a:bodyPr wrap="square">
            <a:spAutoFit/>
          </a:bodyPr>
          <a:lstStyle/>
          <a:p>
            <a:r>
              <a:rPr lang="cs-CZ" sz="2800" b="1" dirty="0"/>
              <a:t>III. solidární práva</a:t>
            </a:r>
          </a:p>
        </p:txBody>
      </p:sp>
    </p:spTree>
    <p:extLst>
      <p:ext uri="{BB962C8B-B14F-4D97-AF65-F5344CB8AC3E}">
        <p14:creationId xmlns:p14="http://schemas.microsoft.com/office/powerpoint/2010/main" val="3369518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5</a:t>
            </a:r>
            <a:r>
              <a:rPr lang="cs-CZ" dirty="0"/>
              <a:t>. </a:t>
            </a:r>
            <a:r>
              <a:rPr lang="cs-CZ" b="1" dirty="0"/>
              <a:t>Hlavní dimenze lidských práv</a:t>
            </a:r>
          </a:p>
        </p:txBody>
      </p:sp>
      <p:sp>
        <p:nvSpPr>
          <p:cNvPr id="3" name="Zástupný symbol pro obsah 2"/>
          <p:cNvSpPr>
            <a:spLocks noGrp="1"/>
          </p:cNvSpPr>
          <p:nvPr>
            <p:ph sz="quarter" idx="1"/>
          </p:nvPr>
        </p:nvSpPr>
        <p:spPr/>
        <p:txBody>
          <a:bodyPr/>
          <a:lstStyle/>
          <a:p>
            <a:r>
              <a:rPr lang="cs-CZ" sz="2400" dirty="0"/>
              <a:t>více podle charakteru a obsahu, ne tolik historicky</a:t>
            </a:r>
          </a:p>
          <a:p>
            <a:endParaRPr lang="cs-CZ" sz="2400" dirty="0"/>
          </a:p>
          <a:p>
            <a:r>
              <a:rPr lang="cs-CZ" sz="2800" b="1" dirty="0">
                <a:solidFill>
                  <a:srgbClr val="FF0000"/>
                </a:solidFill>
              </a:rPr>
              <a:t>I. Dimenze</a:t>
            </a:r>
          </a:p>
          <a:p>
            <a:r>
              <a:rPr lang="cs-CZ" b="1" dirty="0"/>
              <a:t>práva směřující k ochraně lidského života  a důstojnosti</a:t>
            </a:r>
            <a:r>
              <a:rPr lang="cs-CZ" dirty="0"/>
              <a:t>  (např. právo na  život, zákaz mučení a nelidského zacházení, zákaz otroctví a nucených  prací, právo na svobodný rozvoj osobnosti)</a:t>
            </a:r>
          </a:p>
          <a:p>
            <a:r>
              <a:rPr lang="cs-CZ" b="1" dirty="0"/>
              <a:t>procesní záruky ochrany lidských práv</a:t>
            </a:r>
            <a:r>
              <a:rPr lang="cs-CZ" dirty="0"/>
              <a:t>  (např. právo na spravedlivý proces,  presumpce neviny)</a:t>
            </a:r>
          </a:p>
          <a:p>
            <a:r>
              <a:rPr lang="cs-CZ" dirty="0"/>
              <a:t>Označuji se proto jako </a:t>
            </a:r>
            <a:r>
              <a:rPr lang="cs-CZ" u="sng" dirty="0"/>
              <a:t>negativní práva na ochranu</a:t>
            </a:r>
          </a:p>
          <a:p>
            <a:endParaRPr lang="cs-CZ" dirty="0"/>
          </a:p>
        </p:txBody>
      </p:sp>
    </p:spTree>
    <p:extLst>
      <p:ext uri="{BB962C8B-B14F-4D97-AF65-F5344CB8AC3E}">
        <p14:creationId xmlns:p14="http://schemas.microsoft.com/office/powerpoint/2010/main" val="2172262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Hlavní dimenze lidských práv</a:t>
            </a:r>
          </a:p>
        </p:txBody>
      </p:sp>
      <p:sp>
        <p:nvSpPr>
          <p:cNvPr id="3" name="Zástupný symbol pro obsah 2"/>
          <p:cNvSpPr>
            <a:spLocks noGrp="1"/>
          </p:cNvSpPr>
          <p:nvPr>
            <p:ph sz="quarter" idx="1"/>
          </p:nvPr>
        </p:nvSpPr>
        <p:spPr/>
        <p:txBody>
          <a:bodyPr/>
          <a:lstStyle/>
          <a:p>
            <a:r>
              <a:rPr lang="cs-CZ" sz="2800" b="1" dirty="0">
                <a:solidFill>
                  <a:srgbClr val="FF0000"/>
                </a:solidFill>
              </a:rPr>
              <a:t>II. dimenze </a:t>
            </a:r>
          </a:p>
          <a:p>
            <a:r>
              <a:rPr lang="cs-CZ" sz="2400" b="1" dirty="0"/>
              <a:t>politická práva  a svobody</a:t>
            </a:r>
            <a:r>
              <a:rPr lang="cs-CZ" sz="2400" dirty="0"/>
              <a:t>: např.:</a:t>
            </a:r>
          </a:p>
          <a:p>
            <a:r>
              <a:rPr lang="cs-CZ" sz="2400" dirty="0"/>
              <a:t>aktivní a  pasivní volební právo, </a:t>
            </a:r>
          </a:p>
          <a:p>
            <a:r>
              <a:rPr lang="cs-CZ" sz="2400" dirty="0"/>
              <a:t>svoboda projevu,  </a:t>
            </a:r>
          </a:p>
          <a:p>
            <a:r>
              <a:rPr lang="cs-CZ" sz="2400" dirty="0"/>
              <a:t>svoboda myšlení, svědomí a  náboženského vyznání, </a:t>
            </a:r>
          </a:p>
          <a:p>
            <a:r>
              <a:rPr lang="cs-CZ" sz="2400" dirty="0"/>
              <a:t>svoboda  shromažďování a sdružování</a:t>
            </a:r>
          </a:p>
          <a:p>
            <a:r>
              <a:rPr lang="cs-CZ" sz="2400" dirty="0"/>
              <a:t>svoboda tisku</a:t>
            </a:r>
          </a:p>
          <a:p>
            <a:r>
              <a:rPr lang="cs-CZ" dirty="0"/>
              <a:t>O politických Pravech se mluví jako o </a:t>
            </a:r>
            <a:r>
              <a:rPr lang="cs-CZ" u="sng" dirty="0"/>
              <a:t>pozitivních Pravech na účast</a:t>
            </a:r>
            <a:r>
              <a:rPr lang="cs-CZ" dirty="0"/>
              <a:t>, protože zajišťuji, že se mohou lide účinně účastnit rozhodovacích procesů, které se týkají všech.</a:t>
            </a:r>
            <a:endParaRPr lang="cs-CZ" sz="2400" dirty="0"/>
          </a:p>
          <a:p>
            <a:endParaRPr lang="cs-CZ" dirty="0"/>
          </a:p>
        </p:txBody>
      </p:sp>
    </p:spTree>
    <p:extLst>
      <p:ext uri="{BB962C8B-B14F-4D97-AF65-F5344CB8AC3E}">
        <p14:creationId xmlns:p14="http://schemas.microsoft.com/office/powerpoint/2010/main" val="1666003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Hlavní dimenze lidských práv</a:t>
            </a:r>
          </a:p>
        </p:txBody>
      </p:sp>
      <p:sp>
        <p:nvSpPr>
          <p:cNvPr id="3" name="Zástupný symbol pro obsah 2"/>
          <p:cNvSpPr>
            <a:spLocks noGrp="1"/>
          </p:cNvSpPr>
          <p:nvPr>
            <p:ph sz="quarter" idx="1"/>
          </p:nvPr>
        </p:nvSpPr>
        <p:spPr/>
        <p:txBody>
          <a:bodyPr>
            <a:normAutofit fontScale="92500" lnSpcReduction="10000"/>
          </a:bodyPr>
          <a:lstStyle/>
          <a:p>
            <a:r>
              <a:rPr lang="cs-CZ" sz="2800" b="1" dirty="0">
                <a:solidFill>
                  <a:srgbClr val="FF0000"/>
                </a:solidFill>
              </a:rPr>
              <a:t>III. dimenze </a:t>
            </a:r>
          </a:p>
          <a:p>
            <a:pPr>
              <a:lnSpc>
                <a:spcPct val="90000"/>
              </a:lnSpc>
              <a:spcBef>
                <a:spcPts val="800"/>
              </a:spcBef>
              <a:defRPr/>
            </a:pPr>
            <a:r>
              <a:rPr lang="cs-CZ" sz="2400" b="1" dirty="0"/>
              <a:t>hospodářská (ekonomická), sociální a kulturní práva</a:t>
            </a:r>
            <a:r>
              <a:rPr lang="cs-CZ" sz="2400" dirty="0"/>
              <a:t>: </a:t>
            </a:r>
          </a:p>
          <a:p>
            <a:pPr>
              <a:lnSpc>
                <a:spcPct val="90000"/>
              </a:lnSpc>
              <a:spcBef>
                <a:spcPts val="800"/>
              </a:spcBef>
              <a:defRPr/>
            </a:pPr>
            <a:r>
              <a:rPr lang="cs-CZ" sz="2400" dirty="0"/>
              <a:t>např. právo na práci: na zdravé, bezpečné a důstojné pracovní podmínky</a:t>
            </a:r>
          </a:p>
          <a:p>
            <a:pPr>
              <a:lnSpc>
                <a:spcPct val="90000"/>
              </a:lnSpc>
              <a:spcBef>
                <a:spcPts val="800"/>
              </a:spcBef>
              <a:defRPr/>
            </a:pPr>
            <a:r>
              <a:rPr lang="cs-CZ" sz="2400" dirty="0"/>
              <a:t>právo  na kolektivní vyjednávání, </a:t>
            </a:r>
          </a:p>
          <a:p>
            <a:pPr>
              <a:lnSpc>
                <a:spcPct val="90000"/>
              </a:lnSpc>
              <a:spcBef>
                <a:spcPts val="800"/>
              </a:spcBef>
              <a:defRPr/>
            </a:pPr>
            <a:r>
              <a:rPr lang="cs-CZ" sz="2400" dirty="0"/>
              <a:t>právo na  ochranu zdraví, </a:t>
            </a:r>
          </a:p>
          <a:p>
            <a:pPr>
              <a:lnSpc>
                <a:spcPct val="90000"/>
              </a:lnSpc>
              <a:spcBef>
                <a:spcPts val="800"/>
              </a:spcBef>
              <a:defRPr/>
            </a:pPr>
            <a:r>
              <a:rPr lang="cs-CZ" sz="2400" dirty="0"/>
              <a:t>právo na sociální a  lékařskou pomoc, na sociální  zabezpečení</a:t>
            </a:r>
          </a:p>
          <a:p>
            <a:pPr>
              <a:lnSpc>
                <a:spcPct val="90000"/>
              </a:lnSpc>
              <a:spcBef>
                <a:spcPts val="800"/>
              </a:spcBef>
              <a:defRPr/>
            </a:pPr>
            <a:r>
              <a:rPr lang="cs-CZ" sz="2400" dirty="0"/>
              <a:t>na vodu, výživu, oblečení</a:t>
            </a:r>
          </a:p>
          <a:p>
            <a:pPr>
              <a:lnSpc>
                <a:spcPct val="90000"/>
              </a:lnSpc>
              <a:spcBef>
                <a:spcPts val="800"/>
              </a:spcBef>
              <a:defRPr/>
            </a:pPr>
            <a:r>
              <a:rPr lang="cs-CZ" sz="2400" dirty="0"/>
              <a:t>na přiměřený životní standard</a:t>
            </a:r>
          </a:p>
          <a:p>
            <a:pPr>
              <a:lnSpc>
                <a:spcPct val="90000"/>
              </a:lnSpc>
              <a:spcBef>
                <a:spcPts val="800"/>
              </a:spcBef>
              <a:defRPr/>
            </a:pPr>
            <a:r>
              <a:rPr lang="cs-CZ" sz="2400" dirty="0"/>
              <a:t>na vzdělání…</a:t>
            </a:r>
          </a:p>
          <a:p>
            <a:r>
              <a:rPr lang="cs-CZ" dirty="0"/>
              <a:t>Ta se označuji jako </a:t>
            </a:r>
            <a:r>
              <a:rPr lang="cs-CZ" u="sng" dirty="0"/>
              <a:t>pozitivní práva na podíl</a:t>
            </a:r>
            <a:r>
              <a:rPr lang="cs-CZ" dirty="0"/>
              <a:t>, protože zabezpečuji rámcové podmínky, které mají umožnit uskutečňovaní prav na svobodu a politických prav na účast.</a:t>
            </a:r>
            <a:endParaRPr lang="cs-CZ" sz="2400" dirty="0"/>
          </a:p>
          <a:p>
            <a:endParaRPr lang="cs-CZ" dirty="0"/>
          </a:p>
        </p:txBody>
      </p:sp>
    </p:spTree>
    <p:extLst>
      <p:ext uri="{BB962C8B-B14F-4D97-AF65-F5344CB8AC3E}">
        <p14:creationId xmlns:p14="http://schemas.microsoft.com/office/powerpoint/2010/main" val="274745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Co znamenají lidská práva?</a:t>
            </a:r>
          </a:p>
        </p:txBody>
      </p:sp>
      <p:sp>
        <p:nvSpPr>
          <p:cNvPr id="3" name="Zástupný symbol pro obsah 2"/>
          <p:cNvSpPr>
            <a:spLocks noGrp="1"/>
          </p:cNvSpPr>
          <p:nvPr>
            <p:ph sz="quarter" idx="1"/>
          </p:nvPr>
        </p:nvSpPr>
        <p:spPr>
          <a:xfrm>
            <a:off x="457200" y="1219200"/>
            <a:ext cx="8229600" cy="5162128"/>
          </a:xfrm>
        </p:spPr>
        <p:txBody>
          <a:bodyPr>
            <a:normAutofit/>
          </a:bodyPr>
          <a:lstStyle/>
          <a:p>
            <a:endParaRPr lang="cs-CZ" i="1" dirty="0"/>
          </a:p>
          <a:p>
            <a:r>
              <a:rPr lang="cs-CZ" i="1" dirty="0"/>
              <a:t>Základní práva člověka</a:t>
            </a:r>
            <a:r>
              <a:rPr lang="cs-CZ" dirty="0"/>
              <a:t>, která patří všem lidem bez rozdílu a všechna jsou odvozena od rovné lidské důstojnosti.</a:t>
            </a:r>
          </a:p>
          <a:p>
            <a:r>
              <a:rPr lang="cs-CZ" dirty="0"/>
              <a:t>Lidská práva nejsou </a:t>
            </a:r>
            <a:r>
              <a:rPr lang="cs-CZ" i="1" dirty="0"/>
              <a:t>nárokem</a:t>
            </a:r>
            <a:r>
              <a:rPr lang="cs-CZ" dirty="0"/>
              <a:t>, který by nám měl někdo jiný zajistit, jsou to přirozená práva každého člověka, …..</a:t>
            </a:r>
          </a:p>
          <a:p>
            <a:r>
              <a:rPr lang="cs-CZ" dirty="0"/>
              <a:t>…… která v sobě obsahují i </a:t>
            </a:r>
            <a:r>
              <a:rPr lang="cs-CZ" i="1" dirty="0"/>
              <a:t>povinnost</a:t>
            </a:r>
            <a:r>
              <a:rPr lang="cs-CZ" dirty="0"/>
              <a:t> užívat je tak, aby jejich individuálním uplatněním nedocházelo k poškozování lidských práv ostatních. </a:t>
            </a:r>
          </a:p>
          <a:p>
            <a:r>
              <a:rPr lang="cs-CZ" dirty="0"/>
              <a:t>Uzávěr: lidská práva jsou </a:t>
            </a:r>
            <a:r>
              <a:rPr lang="cs-CZ" i="1" dirty="0"/>
              <a:t>spojujícím článkem </a:t>
            </a:r>
            <a:r>
              <a:rPr lang="cs-CZ" dirty="0"/>
              <a:t>pro demokratické mnohokulturní společenství, jakým je Evropská unie. </a:t>
            </a:r>
          </a:p>
        </p:txBody>
      </p:sp>
    </p:spTree>
    <p:extLst>
      <p:ext uri="{BB962C8B-B14F-4D97-AF65-F5344CB8AC3E}">
        <p14:creationId xmlns:p14="http://schemas.microsoft.com/office/powerpoint/2010/main" val="2737988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Hlavní dimenze lidských práv</a:t>
            </a:r>
          </a:p>
        </p:txBody>
      </p:sp>
      <p:sp>
        <p:nvSpPr>
          <p:cNvPr id="3" name="Zástupný symbol pro obsah 2"/>
          <p:cNvSpPr>
            <a:spLocks noGrp="1"/>
          </p:cNvSpPr>
          <p:nvPr>
            <p:ph sz="quarter" idx="1"/>
          </p:nvPr>
        </p:nvSpPr>
        <p:spPr/>
        <p:txBody>
          <a:bodyPr>
            <a:normAutofit/>
          </a:bodyPr>
          <a:lstStyle/>
          <a:p>
            <a:r>
              <a:rPr lang="cs-CZ" sz="2400" b="1" dirty="0">
                <a:solidFill>
                  <a:srgbClr val="FF0000"/>
                </a:solidFill>
              </a:rPr>
              <a:t>IV. dimenze </a:t>
            </a:r>
          </a:p>
          <a:p>
            <a:r>
              <a:rPr lang="cs-CZ" dirty="0"/>
              <a:t>práva nově se utvářející, jejichž povaha je smíšena (tzn. že jsou individuální i kolektivní: právo na přistup k informacím, na zdravé a čisté životni prostředí, na přírodní zdroje a nedotčenou přírodu, na mír, na společné dědictví lidstva).</a:t>
            </a:r>
          </a:p>
          <a:p>
            <a:r>
              <a:rPr lang="cs-CZ" dirty="0"/>
              <a:t>Právním subjektem zde nejsou jednotlivé osoby, ale národy, proto se jim nepřiznává v užším smyslu slova status lidských prav a nazývají se kolektivními právy, která nemají předstátní charakter, ale jako standardy pro jednaní státu mají vztah k lidským právem.</a:t>
            </a:r>
          </a:p>
        </p:txBody>
      </p:sp>
    </p:spTree>
    <p:extLst>
      <p:ext uri="{BB962C8B-B14F-4D97-AF65-F5344CB8AC3E}">
        <p14:creationId xmlns:p14="http://schemas.microsoft.com/office/powerpoint/2010/main" val="2400596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6. Lidská práva od 1948</a:t>
            </a:r>
          </a:p>
        </p:txBody>
      </p:sp>
      <p:sp>
        <p:nvSpPr>
          <p:cNvPr id="3" name="Zástupný symbol pro obsah 2"/>
          <p:cNvSpPr>
            <a:spLocks noGrp="1"/>
          </p:cNvSpPr>
          <p:nvPr>
            <p:ph sz="quarter" idx="1"/>
          </p:nvPr>
        </p:nvSpPr>
        <p:spPr/>
        <p:txBody>
          <a:bodyPr>
            <a:normAutofit lnSpcReduction="10000"/>
          </a:bodyPr>
          <a:lstStyle/>
          <a:p>
            <a:r>
              <a:rPr lang="cs-CZ" dirty="0"/>
              <a:t>Mezi nejdůležitější úspěchy </a:t>
            </a:r>
            <a:r>
              <a:rPr lang="cs-CZ" b="1" dirty="0"/>
              <a:t>Organizace spojených národů (OSN)</a:t>
            </a:r>
            <a:r>
              <a:rPr lang="cs-CZ" dirty="0"/>
              <a:t>, patří vytvoření uceleného souboru </a:t>
            </a:r>
            <a:r>
              <a:rPr lang="cs-CZ" b="1" dirty="0"/>
              <a:t>právních norem na ochranu lidských práv</a:t>
            </a:r>
            <a:r>
              <a:rPr lang="cs-CZ" dirty="0"/>
              <a:t>. </a:t>
            </a:r>
          </a:p>
          <a:p>
            <a:r>
              <a:rPr lang="cs-CZ" dirty="0"/>
              <a:t>OSN definovala širokou škálu mezinárodně přijímaných práv ekonomických, sociálních, kulturních, občanských a politických a zároveň vytvořila základní mechanizmy na ochranu těchto práv. Základem 25 souboru dokumentů OSN o lidských právech je </a:t>
            </a:r>
            <a:r>
              <a:rPr lang="cs-CZ" b="1" dirty="0"/>
              <a:t>Charta OSN (1945) a Všeobecná deklarace lidských práv (10. 12. 1948).</a:t>
            </a:r>
          </a:p>
          <a:p>
            <a:r>
              <a:rPr lang="cs-CZ" dirty="0"/>
              <a:t>Jedná se v obou případech spíš o morální a vysoce etické, než o právní dokumenty a i závazky, které z jejich plnění pro smluvní strany vznikají, mají prakticky jen mravní závaznost. </a:t>
            </a:r>
          </a:p>
        </p:txBody>
      </p:sp>
    </p:spTree>
    <p:extLst>
      <p:ext uri="{BB962C8B-B14F-4D97-AF65-F5344CB8AC3E}">
        <p14:creationId xmlns:p14="http://schemas.microsoft.com/office/powerpoint/2010/main" val="29630247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a:xfrm>
            <a:off x="457200" y="1219200"/>
            <a:ext cx="8229600" cy="5162128"/>
          </a:xfrm>
        </p:spPr>
        <p:txBody>
          <a:bodyPr>
            <a:normAutofit/>
          </a:bodyPr>
          <a:lstStyle/>
          <a:p>
            <a:r>
              <a:rPr lang="cs-CZ" b="1" dirty="0"/>
              <a:t>Historické postavení lidských práv</a:t>
            </a:r>
            <a:endParaRPr lang="cs-CZ" dirty="0"/>
          </a:p>
          <a:p>
            <a:r>
              <a:rPr lang="cs-CZ" dirty="0"/>
              <a:t>Všeobecná lidská práva v koncepční podobě přijatá </a:t>
            </a:r>
            <a:r>
              <a:rPr lang="cs-CZ" i="1" dirty="0"/>
              <a:t>Organizací spojených národů </a:t>
            </a:r>
            <a:r>
              <a:rPr lang="cs-CZ" dirty="0"/>
              <a:t>jsou základními právy určujícími ochranu jednotlivce ve společnosti. </a:t>
            </a:r>
          </a:p>
          <a:p>
            <a:r>
              <a:rPr lang="cs-CZ" dirty="0"/>
              <a:t>V každodenní praxi v západní demokratické Evropy jsou </a:t>
            </a:r>
            <a:r>
              <a:rPr lang="cs-CZ" b="1" dirty="0"/>
              <a:t>lidská práva </a:t>
            </a:r>
            <a:r>
              <a:rPr lang="cs-CZ" dirty="0"/>
              <a:t>považována za </a:t>
            </a:r>
            <a:r>
              <a:rPr lang="cs-CZ" b="1" dirty="0"/>
              <a:t>nadřazená všem ostatním </a:t>
            </a:r>
            <a:r>
              <a:rPr lang="cs-CZ" dirty="0"/>
              <a:t>právům. Toto postavení získala také díky působení mezinárodních institucí v poválečném světě, jako jsou OSN nebo v Evropě Rada Evropy. </a:t>
            </a:r>
          </a:p>
          <a:p>
            <a:r>
              <a:rPr lang="cs-CZ" dirty="0"/>
              <a:t>Přístup k nim je založen na zvláštnostech ohrožení demokracie v kontinentální Evropě (mezi 1. a 2. světovou válkou ve 20. století). </a:t>
            </a:r>
          </a:p>
        </p:txBody>
      </p:sp>
    </p:spTree>
    <p:extLst>
      <p:ext uri="{BB962C8B-B14F-4D97-AF65-F5344CB8AC3E}">
        <p14:creationId xmlns:p14="http://schemas.microsoft.com/office/powerpoint/2010/main" val="2324774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p:txBody>
          <a:bodyPr>
            <a:normAutofit/>
          </a:bodyPr>
          <a:lstStyle/>
          <a:p>
            <a:r>
              <a:rPr lang="cs-CZ" dirty="0"/>
              <a:t>Lidská práva jsou </a:t>
            </a:r>
            <a:r>
              <a:rPr lang="cs-CZ" i="1" dirty="0"/>
              <a:t>součástí mezinárodního práva </a:t>
            </a:r>
            <a:r>
              <a:rPr lang="cs-CZ" dirty="0"/>
              <a:t>a nedílnou součástí ústav světových i regionálních organizací. Uznání těchto dokumentů jednotlivými demokratickými státy a včlenění do právního pořádku na úrovni odpovídající ústavnímu právu je v současné době </a:t>
            </a:r>
            <a:r>
              <a:rPr lang="cs-CZ" i="1" dirty="0"/>
              <a:t>podmínkou členství </a:t>
            </a:r>
            <a:r>
              <a:rPr lang="cs-CZ" dirty="0"/>
              <a:t>např. v OSN, Radě Evropy, Evropské unii apod. </a:t>
            </a:r>
          </a:p>
          <a:p>
            <a:r>
              <a:rPr lang="cs-CZ" dirty="0"/>
              <a:t>Individuální charakter lidských práv ve VDLP vedl k tomu, že postupně v průběhu let byl tento základní dokument rozšiřován a v rámci mezinárodního práva jsou i závazné dokumenty OSN (</a:t>
            </a:r>
            <a:r>
              <a:rPr lang="cs-CZ" i="1" dirty="0"/>
              <a:t>úmluvy</a:t>
            </a:r>
            <a:r>
              <a:rPr lang="cs-CZ" dirty="0"/>
              <a:t>), které obsahují i specifickou ochranu žen, dětí, uprchlíků, tělesně či mentálně postižených, ochranu menšin a dalších ohrožených skupin. </a:t>
            </a:r>
          </a:p>
        </p:txBody>
      </p:sp>
    </p:spTree>
    <p:extLst>
      <p:ext uri="{BB962C8B-B14F-4D97-AF65-F5344CB8AC3E}">
        <p14:creationId xmlns:p14="http://schemas.microsoft.com/office/powerpoint/2010/main" val="446144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a:xfrm>
            <a:off x="457200" y="1219200"/>
            <a:ext cx="8363272" cy="4937760"/>
          </a:xfrm>
        </p:spPr>
        <p:txBody>
          <a:bodyPr/>
          <a:lstStyle/>
          <a:p>
            <a:r>
              <a:rPr lang="cs-CZ" u="sng" dirty="0"/>
              <a:t>Popis lidských práv v systému OSN (a v mezinárodní legislativě)</a:t>
            </a:r>
          </a:p>
          <a:p>
            <a:r>
              <a:rPr lang="cs-CZ" dirty="0"/>
              <a:t>Základní práva člověka – pozitivní normy lidského chování a vztahů – zasahují do všech společenských hodnot i zájmů. Takto jsou popsána ve </a:t>
            </a:r>
            <a:r>
              <a:rPr lang="cs-CZ" b="1" dirty="0"/>
              <a:t>Všeobecné deklaraci lidských práv </a:t>
            </a:r>
            <a:r>
              <a:rPr lang="cs-CZ" dirty="0"/>
              <a:t>(dále VDLP). Odvození od lidské důstojnosti z nich činí nedělitelný svazek. Proto následující rozdělení do kategorií je pouze pomocným horizontálním členěním, ne vytvářením hierarchie.</a:t>
            </a:r>
          </a:p>
        </p:txBody>
      </p:sp>
    </p:spTree>
    <p:extLst>
      <p:ext uri="{BB962C8B-B14F-4D97-AF65-F5344CB8AC3E}">
        <p14:creationId xmlns:p14="http://schemas.microsoft.com/office/powerpoint/2010/main" val="38700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a:xfrm>
            <a:off x="457200" y="1219200"/>
            <a:ext cx="8229600" cy="5522168"/>
          </a:xfrm>
        </p:spPr>
        <p:txBody>
          <a:bodyPr>
            <a:normAutofit fontScale="77500" lnSpcReduction="20000"/>
          </a:bodyPr>
          <a:lstStyle/>
          <a:p>
            <a:r>
              <a:rPr lang="cs-CZ" dirty="0"/>
              <a:t>Hlavní kategorie lidských práv (povinností, závazků a odpovědnosti):</a:t>
            </a:r>
          </a:p>
          <a:p>
            <a:r>
              <a:rPr lang="cs-CZ" b="1" dirty="0"/>
              <a:t>Nezadatelná (absolutní lidská práva) – lidská důstojnost </a:t>
            </a:r>
            <a:endParaRPr lang="cs-CZ" dirty="0"/>
          </a:p>
          <a:p>
            <a:pPr marL="0" indent="0">
              <a:buNone/>
            </a:pPr>
            <a:r>
              <a:rPr lang="cs-CZ" dirty="0"/>
              <a:t>Právo na život, Právo na svobodu myšlení a svědomí, Právo nebýt týrán (zákaz použití mučení)</a:t>
            </a:r>
          </a:p>
          <a:p>
            <a:r>
              <a:rPr lang="cs-CZ" b="1" dirty="0"/>
              <a:t>Práva politická a občanská </a:t>
            </a:r>
            <a:r>
              <a:rPr lang="cs-CZ" dirty="0"/>
              <a:t>(vybraná) </a:t>
            </a:r>
          </a:p>
          <a:p>
            <a:pPr marL="0" indent="0">
              <a:buNone/>
            </a:pPr>
            <a:r>
              <a:rPr lang="cs-CZ" dirty="0"/>
              <a:t>Právo volit a být volen, právo na svobodu slova, svoboda shromažďování, svoboda pohybu, petiční právo, právo na svobodu náboženského vyznání, právo na bezpečnost, právo na soukromý život. </a:t>
            </a:r>
          </a:p>
          <a:p>
            <a:r>
              <a:rPr lang="cs-CZ" b="1" dirty="0"/>
              <a:t>Práva sociální a kulturní </a:t>
            </a:r>
            <a:r>
              <a:rPr lang="cs-CZ" dirty="0"/>
              <a:t>(vybraná)</a:t>
            </a:r>
          </a:p>
          <a:p>
            <a:pPr marL="0" indent="0">
              <a:buNone/>
            </a:pPr>
            <a:r>
              <a:rPr lang="cs-CZ" dirty="0"/>
              <a:t>Právo na vzdělání, právo na sociální ochranu, právo na zdravotní péči, právo volit si zaměstnání, právo na asyl, právo na vlastní kulturu, právo vlastnit majetek. </a:t>
            </a:r>
          </a:p>
          <a:p>
            <a:r>
              <a:rPr lang="cs-CZ" b="1" dirty="0"/>
              <a:t>Práva znevýhodněných </a:t>
            </a:r>
            <a:r>
              <a:rPr lang="cs-CZ" dirty="0"/>
              <a:t>(skupinová)</a:t>
            </a:r>
          </a:p>
          <a:p>
            <a:pPr marL="0" indent="0">
              <a:buNone/>
            </a:pPr>
            <a:r>
              <a:rPr lang="cs-CZ" dirty="0"/>
              <a:t>Zvláštní (další) práva potřebují ti, kdož na základní práva „nedosáhnou“, respektive ti, kteří nejsou součástí většinové společnosti: Jedná se např. o práva dětí, žen (zákaz diskriminace žen), práva menšin, uprchlíků a migrujících pracovníků, práva osob se zvláštními potřebami (zdravotně znevýhodněných), práva starších, práva pacientů.</a:t>
            </a:r>
          </a:p>
        </p:txBody>
      </p:sp>
    </p:spTree>
    <p:extLst>
      <p:ext uri="{BB962C8B-B14F-4D97-AF65-F5344CB8AC3E}">
        <p14:creationId xmlns:p14="http://schemas.microsoft.com/office/powerpoint/2010/main" val="1884819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1948v</a:t>
            </a:r>
          </a:p>
        </p:txBody>
      </p:sp>
      <p:sp>
        <p:nvSpPr>
          <p:cNvPr id="3" name="Zástupný symbol pro obsah 2"/>
          <p:cNvSpPr>
            <a:spLocks noGrp="1"/>
          </p:cNvSpPr>
          <p:nvPr>
            <p:ph sz="quarter" idx="1"/>
          </p:nvPr>
        </p:nvSpPr>
        <p:spPr/>
        <p:txBody>
          <a:bodyPr>
            <a:normAutofit fontScale="92500" lnSpcReduction="20000"/>
          </a:bodyPr>
          <a:lstStyle/>
          <a:p>
            <a:r>
              <a:rPr lang="cs-CZ" b="1" dirty="0"/>
              <a:t>Současná situace v uplatňování lidských práv -,</a:t>
            </a:r>
            <a:endParaRPr lang="cs-CZ" dirty="0"/>
          </a:p>
          <a:p>
            <a:r>
              <a:rPr lang="cs-CZ" dirty="0"/>
              <a:t>Lidská práva se tak stala </a:t>
            </a:r>
            <a:r>
              <a:rPr lang="cs-CZ" i="1" dirty="0"/>
              <a:t>rozhodujícím pojmem </a:t>
            </a:r>
            <a:r>
              <a:rPr lang="cs-CZ" dirty="0"/>
              <a:t>nejen ve státní správě demokratických států, ale i v mnoha dalších případech požadujících spravedlnost třeba i v mezinárodním měřítku. </a:t>
            </a:r>
          </a:p>
          <a:p>
            <a:r>
              <a:rPr lang="cs-CZ" dirty="0"/>
              <a:t>Na scénu vstupují nadnárodní nevládní organizace jako </a:t>
            </a:r>
            <a:r>
              <a:rPr lang="cs-CZ" u="sng" dirty="0" err="1"/>
              <a:t>Human</a:t>
            </a:r>
            <a:r>
              <a:rPr lang="cs-CZ" u="sng" dirty="0"/>
              <a:t> </a:t>
            </a:r>
            <a:r>
              <a:rPr lang="cs-CZ" u="sng" dirty="0" err="1"/>
              <a:t>Rights</a:t>
            </a:r>
            <a:r>
              <a:rPr lang="cs-CZ" u="sng" dirty="0"/>
              <a:t> </a:t>
            </a:r>
            <a:r>
              <a:rPr lang="cs-CZ" u="sng" dirty="0" err="1"/>
              <a:t>Watch</a:t>
            </a:r>
            <a:r>
              <a:rPr lang="cs-CZ" u="sng" dirty="0"/>
              <a:t> </a:t>
            </a:r>
            <a:r>
              <a:rPr lang="cs-CZ" dirty="0"/>
              <a:t>(HRW) a </a:t>
            </a:r>
            <a:r>
              <a:rPr lang="cs-CZ" u="sng" dirty="0" err="1"/>
              <a:t>Amnesty</a:t>
            </a:r>
            <a:r>
              <a:rPr lang="cs-CZ" u="sng" dirty="0"/>
              <a:t> International </a:t>
            </a:r>
            <a:r>
              <a:rPr lang="cs-CZ" dirty="0"/>
              <a:t>(AI). Jejich působení přispělo k tomu, že jazyk lidských práv byl včleněn do oficiálních debat mezivládních institucí, zejména těch, kde HRW a AI jako pozorovatelé přinášejí důkazy např. o počtech zmizelých, o svévoli „demokratických“ institucí, nelidském zacházení apod. </a:t>
            </a:r>
          </a:p>
          <a:p>
            <a:r>
              <a:rPr lang="cs-CZ" dirty="0"/>
              <a:t>Legislativní postavení lidských práv je v existující podobě i s vědomím potřeby dílčích změn </a:t>
            </a:r>
            <a:r>
              <a:rPr lang="cs-CZ" u="sng" dirty="0"/>
              <a:t>zárukou</a:t>
            </a:r>
            <a:r>
              <a:rPr lang="cs-CZ" dirty="0"/>
              <a:t> zajištění humánních vztahů v celé oblasti sociálních služeb a sociální práce v demokratické společnosti. </a:t>
            </a:r>
          </a:p>
        </p:txBody>
      </p:sp>
    </p:spTree>
    <p:extLst>
      <p:ext uri="{BB962C8B-B14F-4D97-AF65-F5344CB8AC3E}">
        <p14:creationId xmlns:p14="http://schemas.microsoft.com/office/powerpoint/2010/main" val="3315247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p:txBody>
          <a:bodyPr>
            <a:normAutofit fontScale="85000" lnSpcReduction="20000"/>
          </a:bodyPr>
          <a:lstStyle/>
          <a:p>
            <a:r>
              <a:rPr lang="cs-CZ" b="1" dirty="0"/>
              <a:t>VYBRANÉ MEZINÁRODNÍ NÁSTROJE NA OCHRANU LIDSKÝCH PRÁV</a:t>
            </a:r>
            <a:endParaRPr lang="cs-CZ" dirty="0"/>
          </a:p>
          <a:p>
            <a:r>
              <a:rPr lang="cs-CZ" b="1" dirty="0"/>
              <a:t>a) Mezinárodní organizace na ochranu a kontrolu dodržování lidských práv</a:t>
            </a:r>
            <a:r>
              <a:rPr lang="cs-CZ" dirty="0"/>
              <a:t>: </a:t>
            </a:r>
          </a:p>
          <a:p>
            <a:r>
              <a:rPr lang="cs-CZ" b="1" dirty="0"/>
              <a:t>OSN – Organizace spojených národů </a:t>
            </a:r>
            <a:r>
              <a:rPr lang="cs-CZ" dirty="0"/>
              <a:t>a její speciální orgány (např. Vysoký komisariát OSN pro lidská práva UNHCHR, Dětský fond OSN UNICEF pro ochranu práv dětí, Komise OSN pro vzdělání, vědu a kulturu UNESCO, Vysoký komisariát OSN na ochranu uprchlíků UNHCR </a:t>
            </a:r>
          </a:p>
          <a:p>
            <a:r>
              <a:rPr lang="cs-CZ" b="1" dirty="0"/>
              <a:t>RE – Rada Evropy </a:t>
            </a:r>
            <a:r>
              <a:rPr lang="cs-CZ" dirty="0"/>
              <a:t>a jí zřízený </a:t>
            </a:r>
            <a:r>
              <a:rPr lang="cs-CZ" b="1" dirty="0"/>
              <a:t>Evropský soud pro lidská práva </a:t>
            </a:r>
            <a:endParaRPr lang="cs-CZ" dirty="0"/>
          </a:p>
          <a:p>
            <a:r>
              <a:rPr lang="cs-CZ" b="1" dirty="0"/>
              <a:t>EU – Evropská unie</a:t>
            </a:r>
            <a:endParaRPr lang="cs-CZ" dirty="0"/>
          </a:p>
          <a:p>
            <a:r>
              <a:rPr lang="cs-CZ" b="1" dirty="0"/>
              <a:t>b) Mezinárodní nevládní organizace</a:t>
            </a:r>
            <a:r>
              <a:rPr lang="cs-CZ" dirty="0"/>
              <a:t>: </a:t>
            </a:r>
          </a:p>
          <a:p>
            <a:r>
              <a:rPr lang="cs-CZ" b="1" dirty="0" err="1"/>
              <a:t>Amnesty</a:t>
            </a:r>
            <a:r>
              <a:rPr lang="cs-CZ" b="1" dirty="0"/>
              <a:t> International </a:t>
            </a:r>
            <a:endParaRPr lang="cs-CZ" dirty="0"/>
          </a:p>
          <a:p>
            <a:r>
              <a:rPr lang="cs-CZ" b="1" dirty="0" err="1"/>
              <a:t>Human</a:t>
            </a:r>
            <a:r>
              <a:rPr lang="cs-CZ" b="1" dirty="0"/>
              <a:t> </a:t>
            </a:r>
            <a:r>
              <a:rPr lang="cs-CZ" b="1" dirty="0" err="1"/>
              <a:t>Rights</a:t>
            </a:r>
            <a:r>
              <a:rPr lang="cs-CZ" b="1" dirty="0"/>
              <a:t> </a:t>
            </a:r>
            <a:r>
              <a:rPr lang="cs-CZ" b="1" dirty="0" err="1"/>
              <a:t>Watch</a:t>
            </a:r>
            <a:endParaRPr lang="cs-CZ" dirty="0"/>
          </a:p>
          <a:p>
            <a:r>
              <a:rPr lang="cs-CZ" b="1" dirty="0"/>
              <a:t>International Helsinky </a:t>
            </a:r>
            <a:r>
              <a:rPr lang="cs-CZ" b="1" dirty="0" err="1"/>
              <a:t>Federation</a:t>
            </a:r>
            <a:endParaRPr lang="cs-CZ" dirty="0"/>
          </a:p>
        </p:txBody>
      </p:sp>
    </p:spTree>
    <p:extLst>
      <p:ext uri="{BB962C8B-B14F-4D97-AF65-F5344CB8AC3E}">
        <p14:creationId xmlns:p14="http://schemas.microsoft.com/office/powerpoint/2010/main" val="24104831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p:txBody>
          <a:bodyPr/>
          <a:lstStyle/>
          <a:p>
            <a:r>
              <a:rPr lang="cs-CZ" b="1" dirty="0"/>
              <a:t>c) Vybrané legislativní dokumenty lidských práv</a:t>
            </a:r>
            <a:endParaRPr lang="cs-CZ" dirty="0"/>
          </a:p>
          <a:p>
            <a:r>
              <a:rPr lang="cs-CZ" dirty="0"/>
              <a:t>Mezinárodní dokumenty lidských práv jsou součástí mezinárodního práva (i regionálního např. evropského). V právním pořádku demokratických států jsou tyto dokumenty na úrovni </a:t>
            </a:r>
            <a:r>
              <a:rPr lang="cs-CZ" b="1" dirty="0"/>
              <a:t>ústavních zákonů</a:t>
            </a:r>
            <a:r>
              <a:rPr lang="cs-CZ" dirty="0"/>
              <a:t>:</a:t>
            </a:r>
          </a:p>
          <a:p>
            <a:endParaRPr lang="cs-CZ" dirty="0"/>
          </a:p>
        </p:txBody>
      </p:sp>
    </p:spTree>
    <p:extLst>
      <p:ext uri="{BB962C8B-B14F-4D97-AF65-F5344CB8AC3E}">
        <p14:creationId xmlns:p14="http://schemas.microsoft.com/office/powerpoint/2010/main" val="1689457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a:xfrm>
            <a:off x="457200" y="1219200"/>
            <a:ext cx="8507288" cy="5306144"/>
          </a:xfrm>
        </p:spPr>
        <p:txBody>
          <a:bodyPr>
            <a:normAutofit fontScale="77500" lnSpcReduction="20000"/>
          </a:bodyPr>
          <a:lstStyle/>
          <a:p>
            <a:r>
              <a:rPr lang="cs-CZ" b="1" dirty="0"/>
              <a:t>Vybrané úmluvy OSN:</a:t>
            </a:r>
            <a:endParaRPr lang="cs-CZ" dirty="0"/>
          </a:p>
          <a:p>
            <a:r>
              <a:rPr lang="cs-CZ" dirty="0"/>
              <a:t>1. Charta lidských práv: </a:t>
            </a:r>
          </a:p>
          <a:p>
            <a:r>
              <a:rPr lang="cs-CZ" dirty="0"/>
              <a:t>Všeobecná deklarace lidských práv (1948) </a:t>
            </a:r>
          </a:p>
          <a:p>
            <a:r>
              <a:rPr lang="cs-CZ" dirty="0"/>
              <a:t>Mezinárodní pakt o ekonomických, sociálních a kulturních právech (1976) </a:t>
            </a:r>
          </a:p>
          <a:p>
            <a:r>
              <a:rPr lang="cs-CZ" dirty="0"/>
              <a:t>Mezinárodní pakt o politických a občanských právech (1976)</a:t>
            </a:r>
          </a:p>
          <a:p>
            <a:r>
              <a:rPr lang="cs-CZ" dirty="0"/>
              <a:t>2. Úmluva o právním postavení uprchlíků (1951)</a:t>
            </a:r>
          </a:p>
          <a:p>
            <a:r>
              <a:rPr lang="cs-CZ" dirty="0"/>
              <a:t>3. Úmluva o nepromlčitelnosti válečných zločinů a zločinů proti lidskosti (1968)</a:t>
            </a:r>
          </a:p>
          <a:p>
            <a:r>
              <a:rPr lang="cs-CZ" dirty="0"/>
              <a:t>4. Mezinárodní úmluva o zabránění a trestání zločinu genocidy (1968)</a:t>
            </a:r>
          </a:p>
          <a:p>
            <a:r>
              <a:rPr lang="cs-CZ" dirty="0"/>
              <a:t>5. Mezinárodní úmluva o odstranění všech forem rasové diskriminace (1969)</a:t>
            </a:r>
          </a:p>
          <a:p>
            <a:r>
              <a:rPr lang="cs-CZ" dirty="0"/>
              <a:t>6. Mezinárodní úmluva o potírání a trestání zločinu apartheidu (1976)</a:t>
            </a:r>
          </a:p>
          <a:p>
            <a:r>
              <a:rPr lang="cs-CZ" dirty="0"/>
              <a:t>7. Úmluva o odstranění všech forem diskriminace žen (1979)</a:t>
            </a:r>
          </a:p>
          <a:p>
            <a:r>
              <a:rPr lang="cs-CZ" dirty="0"/>
              <a:t>8. Úmluva proti mučení a jinému krutému a nelidskému či ponižujícímu zacházení (1984)</a:t>
            </a:r>
          </a:p>
          <a:p>
            <a:r>
              <a:rPr lang="cs-CZ" dirty="0"/>
              <a:t>9. Úmluva o právech dítěte (1989)</a:t>
            </a:r>
          </a:p>
        </p:txBody>
      </p:sp>
    </p:spTree>
    <p:extLst>
      <p:ext uri="{BB962C8B-B14F-4D97-AF65-F5344CB8AC3E}">
        <p14:creationId xmlns:p14="http://schemas.microsoft.com/office/powerpoint/2010/main" val="335827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Co znamenají lidská práva?</a:t>
            </a:r>
          </a:p>
        </p:txBody>
      </p:sp>
      <p:sp>
        <p:nvSpPr>
          <p:cNvPr id="3" name="Zástupný symbol pro obsah 2"/>
          <p:cNvSpPr>
            <a:spLocks noGrp="1"/>
          </p:cNvSpPr>
          <p:nvPr>
            <p:ph sz="quarter" idx="1"/>
          </p:nvPr>
        </p:nvSpPr>
        <p:spPr>
          <a:xfrm>
            <a:off x="457200" y="1219200"/>
            <a:ext cx="8229600" cy="5234136"/>
          </a:xfrm>
        </p:spPr>
        <p:txBody>
          <a:bodyPr>
            <a:normAutofit/>
          </a:bodyPr>
          <a:lstStyle/>
          <a:p>
            <a:endParaRPr lang="cs-CZ" sz="2400" dirty="0"/>
          </a:p>
          <a:p>
            <a:r>
              <a:rPr lang="cs-CZ" sz="2400" dirty="0"/>
              <a:t>Stěžejní práva, která jsou spojena s lidským bytím jako takovým – tzv. </a:t>
            </a:r>
            <a:r>
              <a:rPr lang="cs-CZ" sz="2400" b="1" dirty="0"/>
              <a:t>univerzalismus</a:t>
            </a:r>
            <a:r>
              <a:rPr lang="cs-CZ" sz="2400" dirty="0"/>
              <a:t> lidských prav</a:t>
            </a:r>
          </a:p>
          <a:p>
            <a:r>
              <a:rPr lang="cs-CZ" sz="2400" dirty="0"/>
              <a:t>neváží se tedy na určité podmínky ani role – proto tzv. </a:t>
            </a:r>
            <a:r>
              <a:rPr lang="cs-CZ" sz="2400" b="1" dirty="0"/>
              <a:t>„vrozená“ </a:t>
            </a:r>
            <a:r>
              <a:rPr lang="cs-CZ" sz="2400" dirty="0"/>
              <a:t>lidská práva </a:t>
            </a:r>
          </a:p>
          <a:p>
            <a:r>
              <a:rPr lang="cs-CZ" sz="2400" dirty="0"/>
              <a:t>náleží  každému člověku jako člověku: tedy </a:t>
            </a:r>
            <a:r>
              <a:rPr lang="cs-CZ" sz="2400" b="1" dirty="0"/>
              <a:t>ne proto</a:t>
            </a:r>
            <a:r>
              <a:rPr lang="cs-CZ" sz="2400" dirty="0"/>
              <a:t>, že je:</a:t>
            </a:r>
          </a:p>
          <a:p>
            <a:pPr marL="0" indent="0">
              <a:lnSpc>
                <a:spcPct val="90000"/>
              </a:lnSpc>
              <a:spcBef>
                <a:spcPts val="800"/>
              </a:spcBef>
              <a:buNone/>
              <a:defRPr/>
            </a:pPr>
            <a:r>
              <a:rPr lang="cs-CZ" sz="2400" dirty="0"/>
              <a:t>   -  členem určitého společenství,  </a:t>
            </a:r>
          </a:p>
          <a:p>
            <a:pPr marL="0" indent="0">
              <a:lnSpc>
                <a:spcPct val="90000"/>
              </a:lnSpc>
              <a:spcBef>
                <a:spcPts val="800"/>
              </a:spcBef>
              <a:buNone/>
              <a:defRPr/>
            </a:pPr>
            <a:r>
              <a:rPr lang="cs-CZ" sz="2400" dirty="0"/>
              <a:t>   -  disponuje určitými znaky nebo  vlastnostmi (barva kůže, pohlaví,  náboženské a politické přesvědčení, věk) </a:t>
            </a:r>
          </a:p>
          <a:p>
            <a:pPr marL="0" indent="0">
              <a:lnSpc>
                <a:spcPct val="90000"/>
              </a:lnSpc>
              <a:spcBef>
                <a:spcPts val="800"/>
              </a:spcBef>
              <a:buNone/>
              <a:defRPr/>
            </a:pPr>
            <a:r>
              <a:rPr lang="cs-CZ" sz="2400" dirty="0"/>
              <a:t>    - přináší určité výkony nebo že má  určité zásluhy či se mu dostává vážnosti  kvůli jeho postavení – proto tzv. </a:t>
            </a:r>
            <a:r>
              <a:rPr lang="cs-CZ" sz="2400" b="1" dirty="0"/>
              <a:t>nezadatelná (nezcizitelná) </a:t>
            </a:r>
            <a:r>
              <a:rPr lang="cs-CZ" sz="2400" dirty="0"/>
              <a:t>a tzv. </a:t>
            </a:r>
            <a:r>
              <a:rPr lang="cs-CZ" sz="2400" b="1" dirty="0"/>
              <a:t>antidiskriminační jádro </a:t>
            </a:r>
            <a:r>
              <a:rPr lang="cs-CZ" sz="2400" dirty="0"/>
              <a:t>či </a:t>
            </a:r>
            <a:r>
              <a:rPr lang="cs-CZ" sz="2400" b="1" dirty="0"/>
              <a:t>zákaz diskriminace</a:t>
            </a:r>
            <a:endParaRPr lang="cs-CZ" dirty="0"/>
          </a:p>
        </p:txBody>
      </p:sp>
    </p:spTree>
    <p:extLst>
      <p:ext uri="{BB962C8B-B14F-4D97-AF65-F5344CB8AC3E}">
        <p14:creationId xmlns:p14="http://schemas.microsoft.com/office/powerpoint/2010/main" val="570301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p:txBody>
          <a:bodyPr>
            <a:normAutofit fontScale="77500" lnSpcReduction="20000"/>
          </a:bodyPr>
          <a:lstStyle/>
          <a:p>
            <a:r>
              <a:rPr lang="cs-CZ" b="1" dirty="0"/>
              <a:t>Základní dokumenty Rady Evropy (RE) </a:t>
            </a:r>
          </a:p>
          <a:p>
            <a:endParaRPr lang="cs-CZ" dirty="0"/>
          </a:p>
          <a:p>
            <a:r>
              <a:rPr lang="cs-CZ" dirty="0"/>
              <a:t>1. </a:t>
            </a:r>
            <a:r>
              <a:rPr lang="cs-CZ" b="1" dirty="0"/>
              <a:t>Evropská úmluva o ochraně lidských práv a svobod </a:t>
            </a:r>
            <a:r>
              <a:rPr lang="cs-CZ" dirty="0"/>
              <a:t>(1950) </a:t>
            </a:r>
          </a:p>
          <a:p>
            <a:r>
              <a:rPr lang="cs-CZ" dirty="0"/>
              <a:t>Jde o dokument, který ovlivňuje postavení jednotlivce vůči státu, který je členem Rady Evropy i Evropské unie, tj. dodržování a ochrana základních lidských práv jednotlivce v jeho vlastním státě. Při nedodržení tohoto závazku se jednotlivec může odvolat k </a:t>
            </a:r>
            <a:r>
              <a:rPr lang="cs-CZ" b="1" dirty="0"/>
              <a:t>Soudu pro lidská práva RE ve Štrasburku. </a:t>
            </a:r>
            <a:r>
              <a:rPr lang="cs-CZ" dirty="0"/>
              <a:t>Tato úmluva obsahuje i absolutní zákaz trestu smrti.</a:t>
            </a:r>
          </a:p>
          <a:p>
            <a:r>
              <a:rPr lang="cs-CZ" dirty="0"/>
              <a:t>2</a:t>
            </a:r>
            <a:r>
              <a:rPr lang="cs-CZ" b="1" dirty="0"/>
              <a:t>. Rámcová úmluva o ochraně národnostních menšin (1998)</a:t>
            </a:r>
            <a:endParaRPr lang="cs-CZ" dirty="0"/>
          </a:p>
          <a:p>
            <a:r>
              <a:rPr lang="cs-CZ" dirty="0"/>
              <a:t>3. </a:t>
            </a:r>
            <a:r>
              <a:rPr lang="cs-CZ" b="1" dirty="0"/>
              <a:t>Revidovaná sociální charta (1996) </a:t>
            </a:r>
            <a:endParaRPr lang="cs-CZ" dirty="0"/>
          </a:p>
          <a:p>
            <a:r>
              <a:rPr lang="cs-CZ" dirty="0"/>
              <a:t>Vytvoření této „nové“ Evropské sociální charty ovlivnily dvě nové zásady v Preambuli k Evropské úmluvě o ochraně lidských práv a svobod: </a:t>
            </a:r>
          </a:p>
          <a:p>
            <a:r>
              <a:rPr lang="cs-CZ" dirty="0"/>
              <a:t>základní svobody jsou </a:t>
            </a:r>
            <a:r>
              <a:rPr lang="cs-CZ" dirty="0" err="1"/>
              <a:t>zaručitelné</a:t>
            </a:r>
            <a:r>
              <a:rPr lang="cs-CZ" dirty="0"/>
              <a:t> prostřednictvím účinné politické demokracie a společným - pojetím a dodržováním lidských práv, </a:t>
            </a:r>
          </a:p>
          <a:p>
            <a:r>
              <a:rPr lang="cs-CZ" dirty="0"/>
              <a:t>vlády evropských států, tj. smluvní strany, jsou připraveny podniknout kroky ke kolektivnímu - zaručení práv obsažených ve Všeobecné deklaraci lidských práv.</a:t>
            </a:r>
          </a:p>
        </p:txBody>
      </p:sp>
    </p:spTree>
    <p:extLst>
      <p:ext uri="{BB962C8B-B14F-4D97-AF65-F5344CB8AC3E}">
        <p14:creationId xmlns:p14="http://schemas.microsoft.com/office/powerpoint/2010/main" val="34802363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p:txBody>
          <a:bodyPr/>
          <a:lstStyle/>
          <a:p>
            <a:r>
              <a:rPr lang="cs-CZ" b="1" dirty="0"/>
              <a:t>Základní dokumenty Evropské unie:</a:t>
            </a:r>
          </a:p>
          <a:p>
            <a:endParaRPr lang="cs-CZ" dirty="0"/>
          </a:p>
          <a:p>
            <a:r>
              <a:rPr lang="cs-CZ" dirty="0"/>
              <a:t>1. Základní smlouvy o vzniku a rozvoji Evropské unie </a:t>
            </a:r>
          </a:p>
          <a:p>
            <a:r>
              <a:rPr lang="cs-CZ" dirty="0"/>
              <a:t>2. Charta základních práv Evropské unie </a:t>
            </a:r>
          </a:p>
          <a:p>
            <a:r>
              <a:rPr lang="cs-CZ" dirty="0"/>
              <a:t>Základní mezinárodní organizace pro kontrolu dodržování lidských práv</a:t>
            </a:r>
          </a:p>
          <a:p>
            <a:r>
              <a:rPr lang="cs-CZ" dirty="0"/>
              <a:t>Vysoký komisariát OSN pro lidská práva </a:t>
            </a:r>
          </a:p>
          <a:p>
            <a:r>
              <a:rPr lang="cs-CZ" dirty="0"/>
              <a:t>Mezinárodní soud pro lidská práva </a:t>
            </a:r>
          </a:p>
          <a:p>
            <a:r>
              <a:rPr lang="cs-CZ" dirty="0"/>
              <a:t>Evropský soud pro lidská práva</a:t>
            </a:r>
          </a:p>
        </p:txBody>
      </p:sp>
    </p:spTree>
    <p:extLst>
      <p:ext uri="{BB962C8B-B14F-4D97-AF65-F5344CB8AC3E}">
        <p14:creationId xmlns:p14="http://schemas.microsoft.com/office/powerpoint/2010/main" val="27761744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Lidská práva od 1948</a:t>
            </a:r>
          </a:p>
        </p:txBody>
      </p:sp>
      <p:sp>
        <p:nvSpPr>
          <p:cNvPr id="3" name="Zástupný symbol pro obsah 2"/>
          <p:cNvSpPr>
            <a:spLocks noGrp="1"/>
          </p:cNvSpPr>
          <p:nvPr>
            <p:ph sz="quarter" idx="1"/>
          </p:nvPr>
        </p:nvSpPr>
        <p:spPr/>
        <p:txBody>
          <a:bodyPr>
            <a:normAutofit fontScale="77500" lnSpcReduction="20000"/>
          </a:bodyPr>
          <a:lstStyle/>
          <a:p>
            <a:r>
              <a:rPr lang="cs-CZ" b="1" dirty="0"/>
              <a:t>Situace v České republice </a:t>
            </a:r>
          </a:p>
          <a:p>
            <a:endParaRPr lang="cs-CZ" dirty="0"/>
          </a:p>
          <a:p>
            <a:r>
              <a:rPr lang="cs-CZ" dirty="0"/>
              <a:t>Dokumenty na úrovni českého ústavního práva</a:t>
            </a:r>
          </a:p>
          <a:p>
            <a:r>
              <a:rPr lang="cs-CZ" b="1" dirty="0"/>
              <a:t>ÚSTAVA ČESKÉ REPUBLIKY </a:t>
            </a:r>
            <a:r>
              <a:rPr lang="cs-CZ" dirty="0"/>
              <a:t>(zákon č. 1 1993/Sb.)</a:t>
            </a:r>
          </a:p>
          <a:p>
            <a:r>
              <a:rPr lang="cs-CZ" dirty="0"/>
              <a:t>Principy lidských práv jsou základem české Ústavy. Explicitně se k tomu váží Článek č. 3 a Článek č. 10. Ústava je formulována na občanském principu a formou vlády je zastupitelská demokracie.</a:t>
            </a:r>
          </a:p>
          <a:p>
            <a:endParaRPr lang="cs-CZ" dirty="0"/>
          </a:p>
          <a:p>
            <a:r>
              <a:rPr lang="cs-CZ" b="1" dirty="0"/>
              <a:t>LISTINA ZÁKLADNÍCH PRÁV A SVOBOD </a:t>
            </a:r>
            <a:r>
              <a:rPr lang="cs-CZ" dirty="0"/>
              <a:t>(zákon č. 2 1993/Sb. - původně z 9. 1. 1991 ČSFR)</a:t>
            </a:r>
          </a:p>
          <a:p>
            <a:r>
              <a:rPr lang="cs-CZ" b="1" dirty="0"/>
              <a:t>Nejdůležitější dokument ochrany práv jednotlivce v ČR (Ústava na ni odkazuje ve 3. článku)</a:t>
            </a:r>
            <a:r>
              <a:rPr lang="cs-CZ" dirty="0"/>
              <a:t>Obsah plně respektuje popis lidských práv, uvedený ve </a:t>
            </a:r>
            <a:r>
              <a:rPr lang="cs-CZ" b="1" dirty="0"/>
              <a:t>Všeobecné deklaraci lidských práv.</a:t>
            </a:r>
            <a:endParaRPr lang="cs-CZ" dirty="0"/>
          </a:p>
          <a:p>
            <a:pPr marL="0" indent="0">
              <a:buNone/>
            </a:pPr>
            <a:r>
              <a:rPr lang="cs-CZ" dirty="0"/>
              <a:t>    (Pro sociální práci jsou potřebné zejména články: 24, 25, 29, 30, 31, 32 a jejich odraz v sociálních normách.)</a:t>
            </a:r>
          </a:p>
        </p:txBody>
      </p:sp>
    </p:spTree>
    <p:extLst>
      <p:ext uri="{BB962C8B-B14F-4D97-AF65-F5344CB8AC3E}">
        <p14:creationId xmlns:p14="http://schemas.microsoft.com/office/powerpoint/2010/main" val="20332872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6. Lidská práva od 1948</a:t>
            </a:r>
          </a:p>
        </p:txBody>
      </p:sp>
      <p:sp>
        <p:nvSpPr>
          <p:cNvPr id="3" name="Zástupný symbol pro obsah 2"/>
          <p:cNvSpPr>
            <a:spLocks noGrp="1"/>
          </p:cNvSpPr>
          <p:nvPr>
            <p:ph sz="quarter" idx="1"/>
          </p:nvPr>
        </p:nvSpPr>
        <p:spPr>
          <a:xfrm>
            <a:off x="457200" y="1219200"/>
            <a:ext cx="8229600" cy="5234136"/>
          </a:xfrm>
        </p:spPr>
        <p:txBody>
          <a:bodyPr>
            <a:normAutofit fontScale="92500"/>
          </a:bodyPr>
          <a:lstStyle/>
          <a:p>
            <a:r>
              <a:rPr lang="cs-CZ" b="1" dirty="0"/>
              <a:t>Lidská práva a Evropská unie</a:t>
            </a:r>
            <a:endParaRPr lang="cs-CZ" dirty="0"/>
          </a:p>
          <a:p>
            <a:endParaRPr lang="cs-CZ" dirty="0"/>
          </a:p>
          <a:p>
            <a:r>
              <a:rPr lang="cs-CZ" dirty="0"/>
              <a:t>Respektování lidských práv je nezbytným předpokladem pro státy ucházející se o </a:t>
            </a:r>
            <a:r>
              <a:rPr lang="cs-CZ" u="sng" dirty="0"/>
              <a:t>členství</a:t>
            </a:r>
            <a:r>
              <a:rPr lang="cs-CZ" dirty="0"/>
              <a:t> v Evropské unii a podmínkou pro země, které s ní uzavřely obchodní či jiné dohody. </a:t>
            </a:r>
          </a:p>
          <a:p>
            <a:r>
              <a:rPr lang="cs-CZ" dirty="0"/>
              <a:t>Evropská unie považuje lidská práva za všeobecně platná a nedělitelná, aktivně je prosazuje a obhajuje, ale nepřebírá široké pravomoci jednotlivých států. Důraz je kladen především na občanská, politická, ekonomická, sociální a kulturní práva, jsou prosazována práva žen a dětí práva menšin a vysídlených osob.</a:t>
            </a:r>
          </a:p>
          <a:p>
            <a:r>
              <a:rPr lang="cs-CZ" dirty="0"/>
              <a:t>Zařazení lidských práv do ústavního pořádku je předpoklad členství jednotlivých států v EU. </a:t>
            </a:r>
          </a:p>
        </p:txBody>
      </p:sp>
    </p:spTree>
    <p:extLst>
      <p:ext uri="{BB962C8B-B14F-4D97-AF65-F5344CB8AC3E}">
        <p14:creationId xmlns:p14="http://schemas.microsoft.com/office/powerpoint/2010/main" val="3219475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435280" cy="990600"/>
          </a:xfrm>
        </p:spPr>
        <p:txBody>
          <a:bodyPr>
            <a:normAutofit fontScale="90000"/>
          </a:bodyPr>
          <a:lstStyle/>
          <a:p>
            <a:r>
              <a:rPr lang="cs-CZ" b="1" dirty="0"/>
              <a:t>7.Světový étos jako podpora lidských prav</a:t>
            </a:r>
          </a:p>
        </p:txBody>
      </p:sp>
      <p:sp>
        <p:nvSpPr>
          <p:cNvPr id="3" name="Zástupný symbol pro obsah 2"/>
          <p:cNvSpPr>
            <a:spLocks noGrp="1"/>
          </p:cNvSpPr>
          <p:nvPr>
            <p:ph sz="quarter" idx="1"/>
          </p:nvPr>
        </p:nvSpPr>
        <p:spPr/>
        <p:txBody>
          <a:bodyPr>
            <a:normAutofit/>
          </a:bodyPr>
          <a:lstStyle/>
          <a:p>
            <a:r>
              <a:rPr lang="cs-CZ" dirty="0"/>
              <a:t>Poprvé byl projekt Světovy étos představen jako snaha o odpověď na globalizaci a globální problémy v různých oblastech (věda, politika, hospodářství, mír) v roce 1990. Rozhodující úlohu přitom sehrál prof. Hans </a:t>
            </a:r>
            <a:r>
              <a:rPr lang="cs-CZ" dirty="0" err="1"/>
              <a:t>Kung</a:t>
            </a:r>
            <a:r>
              <a:rPr lang="cs-CZ" dirty="0"/>
              <a:t> z Tübingen.</a:t>
            </a:r>
          </a:p>
          <a:p>
            <a:r>
              <a:rPr lang="cs-CZ" dirty="0"/>
              <a:t>Co má ale platit pro všechny lidi a každého jednotlivce? Existuji vůbec taková pevná (neochvějná) měřítka, kterých by se měli držet dokonce představitele v politice, ekonomice, vědě a náboženství? Může existovat nějaká základní norma, základní kritérium pro všechny lidi bez výjimky?</a:t>
            </a:r>
          </a:p>
        </p:txBody>
      </p:sp>
    </p:spTree>
    <p:extLst>
      <p:ext uri="{BB962C8B-B14F-4D97-AF65-F5344CB8AC3E}">
        <p14:creationId xmlns:p14="http://schemas.microsoft.com/office/powerpoint/2010/main" val="36800849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7.Světový étos jako podpora lidských prav</a:t>
            </a:r>
          </a:p>
        </p:txBody>
      </p:sp>
      <p:sp>
        <p:nvSpPr>
          <p:cNvPr id="3" name="Zástupný symbol pro obsah 2"/>
          <p:cNvSpPr>
            <a:spLocks noGrp="1"/>
          </p:cNvSpPr>
          <p:nvPr>
            <p:ph sz="quarter" idx="1"/>
          </p:nvPr>
        </p:nvSpPr>
        <p:spPr/>
        <p:txBody>
          <a:bodyPr/>
          <a:lstStyle/>
          <a:p>
            <a:endParaRPr lang="cs-CZ" dirty="0"/>
          </a:p>
          <a:p>
            <a:r>
              <a:rPr lang="cs-CZ" dirty="0"/>
              <a:t>V roce 1993 pak schválil Parlament světových náboženství v Chicagu </a:t>
            </a:r>
            <a:r>
              <a:rPr lang="cs-CZ" i="1" dirty="0"/>
              <a:t>Prohlášeni k světovému étosu</a:t>
            </a:r>
            <a:r>
              <a:rPr lang="cs-CZ" dirty="0"/>
              <a:t>, které se orientovalo na základní konsens a bylo výsledkem mezinárodně a mezináboženský propojeného procesu komunikace.</a:t>
            </a:r>
          </a:p>
          <a:p>
            <a:r>
              <a:rPr lang="cs-CZ" dirty="0"/>
              <a:t>Šlo o rozpomenuti se na </a:t>
            </a:r>
            <a:r>
              <a:rPr lang="cs-CZ" i="1" dirty="0"/>
              <a:t>základní etické normy </a:t>
            </a:r>
            <a:r>
              <a:rPr lang="cs-CZ" dirty="0"/>
              <a:t>v dědictví lidstva, které mají pomáhat k tomu, aby se udržel pro všechny směr na cestách života a soužiti, aby se nově nacházely a uskutečňovaly životni postoje, měřítka a smysl života</a:t>
            </a:r>
          </a:p>
        </p:txBody>
      </p:sp>
    </p:spTree>
    <p:extLst>
      <p:ext uri="{BB962C8B-B14F-4D97-AF65-F5344CB8AC3E}">
        <p14:creationId xmlns:p14="http://schemas.microsoft.com/office/powerpoint/2010/main" val="29521712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7.Světový étos jako podpora lidských prav</a:t>
            </a:r>
          </a:p>
        </p:txBody>
      </p:sp>
      <p:sp>
        <p:nvSpPr>
          <p:cNvPr id="3" name="Zástupný symbol pro obsah 2"/>
          <p:cNvSpPr>
            <a:spLocks noGrp="1"/>
          </p:cNvSpPr>
          <p:nvPr>
            <p:ph sz="quarter" idx="1"/>
          </p:nvPr>
        </p:nvSpPr>
        <p:spPr/>
        <p:txBody>
          <a:bodyPr>
            <a:normAutofit fontScale="92500" lnSpcReduction="10000"/>
          </a:bodyPr>
          <a:lstStyle/>
          <a:p>
            <a:r>
              <a:rPr lang="cs-CZ" dirty="0"/>
              <a:t>Dva </a:t>
            </a:r>
            <a:r>
              <a:rPr lang="cs-CZ" b="1" dirty="0"/>
              <a:t>základní principy tohoto Prohlášeni </a:t>
            </a:r>
            <a:r>
              <a:rPr lang="cs-CZ" dirty="0"/>
              <a:t>jsou:</a:t>
            </a:r>
          </a:p>
          <a:p>
            <a:r>
              <a:rPr lang="cs-CZ" b="1" dirty="0"/>
              <a:t>1</a:t>
            </a:r>
            <a:r>
              <a:rPr lang="cs-CZ" dirty="0"/>
              <a:t>. </a:t>
            </a:r>
            <a:r>
              <a:rPr lang="cs-CZ" u="sng" dirty="0"/>
              <a:t>S každým člověkem se má zacházet skutečně lidsky </a:t>
            </a:r>
            <a:r>
              <a:rPr lang="cs-CZ" dirty="0"/>
              <a:t>– bez ohledu na pohlaví, etnicky původ, sociální status, jazyk, věk, národnost, náboženství, světový názor. Pravidlo humanity jako nejzákladnější pravidlo humánního étosu.</a:t>
            </a:r>
          </a:p>
          <a:p>
            <a:r>
              <a:rPr lang="cs-CZ" b="1" dirty="0"/>
              <a:t>2</a:t>
            </a:r>
            <a:r>
              <a:rPr lang="cs-CZ" dirty="0"/>
              <a:t>. Každý člověk má </a:t>
            </a:r>
            <a:r>
              <a:rPr lang="cs-CZ" u="sng" dirty="0"/>
              <a:t>jednat vůči druhým v duchu solidarity. </a:t>
            </a:r>
            <a:r>
              <a:rPr lang="cs-CZ" dirty="0"/>
              <a:t>Na každého a všechny, na rodiny a společenství, na národy a náboženství </a:t>
            </a:r>
            <a:r>
              <a:rPr lang="cs-CZ"/>
              <a:t>se má </a:t>
            </a:r>
            <a:r>
              <a:rPr lang="cs-CZ" dirty="0"/>
              <a:t>aplikovat prastarý pokyn mnoha etických a náboženských tradic: „Co nechceš, aby ti dělali druzi, nečiň také ty jim; co chceš, aby ti činili druzi, čiň také jim.“ Označuje se jako zlaté pravidlo etiky.</a:t>
            </a:r>
          </a:p>
          <a:p>
            <a:r>
              <a:rPr lang="cs-CZ" b="1" dirty="0"/>
              <a:t>Čtyři etické imperativy </a:t>
            </a:r>
            <a:r>
              <a:rPr lang="cs-CZ" dirty="0"/>
              <a:t>: nezavraždíš, nekradeš, nelžeš, nezneužíváš sexualitu.</a:t>
            </a:r>
          </a:p>
          <a:p>
            <a:endParaRPr lang="cs-CZ" dirty="0"/>
          </a:p>
        </p:txBody>
      </p:sp>
    </p:spTree>
    <p:extLst>
      <p:ext uri="{BB962C8B-B14F-4D97-AF65-F5344CB8AC3E}">
        <p14:creationId xmlns:p14="http://schemas.microsoft.com/office/powerpoint/2010/main" val="7212666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endParaRPr lang="cs-CZ" dirty="0"/>
          </a:p>
          <a:p>
            <a:r>
              <a:rPr lang="cs-CZ" dirty="0"/>
              <a:t>Případné otázky, konzultace, dodatečné informace na </a:t>
            </a:r>
            <a:r>
              <a:rPr lang="cs-CZ" dirty="0">
                <a:hlinkClick r:id="rId3"/>
              </a:rPr>
              <a:t>sirka@jabok.cz</a:t>
            </a:r>
            <a:r>
              <a:rPr lang="cs-CZ" dirty="0"/>
              <a:t> </a:t>
            </a:r>
          </a:p>
          <a:p>
            <a:endParaRPr lang="cs-CZ" dirty="0"/>
          </a:p>
        </p:txBody>
      </p:sp>
    </p:spTree>
    <p:extLst>
      <p:ext uri="{BB962C8B-B14F-4D97-AF65-F5344CB8AC3E}">
        <p14:creationId xmlns:p14="http://schemas.microsoft.com/office/powerpoint/2010/main" val="385553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Co znamenají lidská práva?</a:t>
            </a:r>
          </a:p>
        </p:txBody>
      </p:sp>
      <p:sp>
        <p:nvSpPr>
          <p:cNvPr id="3" name="Zástupný symbol pro obsah 2"/>
          <p:cNvSpPr>
            <a:spLocks noGrp="1"/>
          </p:cNvSpPr>
          <p:nvPr>
            <p:ph sz="quarter" idx="1"/>
          </p:nvPr>
        </p:nvSpPr>
        <p:spPr/>
        <p:txBody>
          <a:bodyPr>
            <a:normAutofit/>
          </a:bodyPr>
          <a:lstStyle/>
          <a:p>
            <a:endParaRPr lang="cs-CZ" sz="2400" dirty="0"/>
          </a:p>
          <a:p>
            <a:r>
              <a:rPr lang="cs-CZ" sz="2400" dirty="0"/>
              <a:t>stejná </a:t>
            </a:r>
            <a:r>
              <a:rPr lang="cs-CZ" sz="2400" i="1" dirty="0"/>
              <a:t>lidská důstojnost </a:t>
            </a:r>
            <a:r>
              <a:rPr lang="cs-CZ" sz="2400" dirty="0"/>
              <a:t>každého – zásadní rovnost všech – nárok na rovnoprávnost – lidská důstojnost jako základ a cíl </a:t>
            </a:r>
          </a:p>
          <a:p>
            <a:r>
              <a:rPr lang="cs-CZ" sz="2400" dirty="0"/>
              <a:t>Lidská práva jako </a:t>
            </a:r>
            <a:r>
              <a:rPr lang="cs-CZ" sz="2400" i="1" dirty="0"/>
              <a:t>nejsilnější</a:t>
            </a:r>
            <a:r>
              <a:rPr lang="cs-CZ" sz="2400" dirty="0"/>
              <a:t> eticko-právně-politická </a:t>
            </a:r>
            <a:r>
              <a:rPr lang="cs-CZ" sz="2400" i="1" dirty="0"/>
              <a:t>ochrana</a:t>
            </a:r>
            <a:r>
              <a:rPr lang="cs-CZ" sz="2400" dirty="0"/>
              <a:t> oprávněných fundamentálních dimenzí a minimálních existenčních podmínek lidského bytí každého člověka a soužití všech lidí (bez nichž by se neuskutečňovalo lidsky důstojné bytí a soužití).</a:t>
            </a:r>
          </a:p>
          <a:p>
            <a:endParaRPr lang="cs-CZ" dirty="0"/>
          </a:p>
        </p:txBody>
      </p:sp>
    </p:spTree>
    <p:extLst>
      <p:ext uri="{BB962C8B-B14F-4D97-AF65-F5344CB8AC3E}">
        <p14:creationId xmlns:p14="http://schemas.microsoft.com/office/powerpoint/2010/main" val="1413398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1. Co znamenají lidská práva?</a:t>
            </a:r>
          </a:p>
        </p:txBody>
      </p:sp>
      <p:sp>
        <p:nvSpPr>
          <p:cNvPr id="3" name="Zástupný symbol pro obsah 2"/>
          <p:cNvSpPr>
            <a:spLocks noGrp="1"/>
          </p:cNvSpPr>
          <p:nvPr>
            <p:ph sz="quarter" idx="1"/>
          </p:nvPr>
        </p:nvSpPr>
        <p:spPr>
          <a:xfrm>
            <a:off x="457200" y="1219200"/>
            <a:ext cx="8291264" cy="5638800"/>
          </a:xfrm>
        </p:spPr>
        <p:txBody>
          <a:bodyPr>
            <a:normAutofit/>
          </a:bodyPr>
          <a:lstStyle/>
          <a:p>
            <a:r>
              <a:rPr lang="cs-CZ" b="1" dirty="0"/>
              <a:t>Lidská práva a demokratická společnost:</a:t>
            </a:r>
          </a:p>
          <a:p>
            <a:r>
              <a:rPr lang="cs-CZ" dirty="0"/>
              <a:t>Společný život v demokratické společnosti – právním státu – se v zásadě realizuje na třech hodnotových úrovních:</a:t>
            </a:r>
          </a:p>
          <a:p>
            <a:r>
              <a:rPr lang="cs-CZ" b="1" dirty="0"/>
              <a:t>1. </a:t>
            </a:r>
            <a:r>
              <a:rPr lang="cs-CZ" dirty="0"/>
              <a:t>Celkový rámcový obraz života je dán ústavou, která stanovuje právní a morální rámec včetně základních práv a někdy i povinností občanů.</a:t>
            </a:r>
          </a:p>
          <a:p>
            <a:r>
              <a:rPr lang="cs-CZ" b="1" dirty="0"/>
              <a:t>2. </a:t>
            </a:r>
            <a:r>
              <a:rPr lang="cs-CZ" dirty="0"/>
              <a:t>Společenské hodnoty každodenního života občanů jsou včleňovány do zákonů. Ústavní hodnoty jsou všeobecné a regulativní, zákonné hodnoty jsou specifické a někdy záměnné. Např.: Ústava: ženy a muži mají stejná práva při volbě partnerů – jen jednoho partnera: zákon.</a:t>
            </a:r>
          </a:p>
        </p:txBody>
      </p:sp>
    </p:spTree>
    <p:extLst>
      <p:ext uri="{BB962C8B-B14F-4D97-AF65-F5344CB8AC3E}">
        <p14:creationId xmlns:p14="http://schemas.microsoft.com/office/powerpoint/2010/main" val="3166333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Co znamenají lidská práva?</a:t>
            </a:r>
          </a:p>
        </p:txBody>
      </p:sp>
      <p:sp>
        <p:nvSpPr>
          <p:cNvPr id="3" name="Zástupný symbol pro obsah 2"/>
          <p:cNvSpPr>
            <a:spLocks noGrp="1"/>
          </p:cNvSpPr>
          <p:nvPr>
            <p:ph sz="quarter" idx="1"/>
          </p:nvPr>
        </p:nvSpPr>
        <p:spPr/>
        <p:txBody>
          <a:bodyPr/>
          <a:lstStyle/>
          <a:p>
            <a:endParaRPr lang="cs-CZ" b="1" dirty="0"/>
          </a:p>
          <a:p>
            <a:r>
              <a:rPr lang="cs-CZ" b="1" dirty="0"/>
              <a:t>3. </a:t>
            </a:r>
            <a:r>
              <a:rPr lang="cs-CZ" dirty="0"/>
              <a:t>Veřejné občanské hodnoty vytvářející občanské vztahy mezi členy společnosti jsou součástí norem. Sem patří vztahy mezi členy rodiny, sousedy, lidmi užívajícími veřejné dopravní prostředky, kolegy, členy kolektivu, apod. Vztahy jsou regulovány občanskými hodnotami a vytvářejí kulturu občanské společnosti. </a:t>
            </a:r>
          </a:p>
          <a:p>
            <a:r>
              <a:rPr lang="cs-CZ" dirty="0"/>
              <a:t>Ústavní, zákonné a občanské hodnoty dohromady představují sdílenou morální strukturu veřejného života daného státu.</a:t>
            </a:r>
          </a:p>
          <a:p>
            <a:endParaRPr lang="cs-CZ" dirty="0"/>
          </a:p>
        </p:txBody>
      </p:sp>
    </p:spTree>
    <p:extLst>
      <p:ext uri="{BB962C8B-B14F-4D97-AF65-F5344CB8AC3E}">
        <p14:creationId xmlns:p14="http://schemas.microsoft.com/office/powerpoint/2010/main" val="17705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dirty="0"/>
              <a:t>. Vztah práva a povinnosti</a:t>
            </a:r>
          </a:p>
        </p:txBody>
      </p:sp>
      <p:sp>
        <p:nvSpPr>
          <p:cNvPr id="3" name="Zástupný symbol pro obsah 2"/>
          <p:cNvSpPr>
            <a:spLocks noGrp="1"/>
          </p:cNvSpPr>
          <p:nvPr>
            <p:ph sz="quarter" idx="1"/>
          </p:nvPr>
        </p:nvSpPr>
        <p:spPr/>
        <p:txBody>
          <a:bodyPr>
            <a:normAutofit/>
          </a:bodyPr>
          <a:lstStyle/>
          <a:p>
            <a:endParaRPr lang="cs-CZ" dirty="0"/>
          </a:p>
          <a:p>
            <a:r>
              <a:rPr lang="cs-CZ" u="sng" dirty="0"/>
              <a:t>Právo (oprávnění) nemůže být bez povinností. </a:t>
            </a:r>
            <a:r>
              <a:rPr lang="cs-CZ" dirty="0"/>
              <a:t>Možnost se chovat způsobem subjektivního práva je vztažena k povinnosti chovat se určitým způsobem, který je spojen s hrozbou </a:t>
            </a:r>
            <a:r>
              <a:rPr lang="cs-CZ" i="1" dirty="0"/>
              <a:t>sankce</a:t>
            </a:r>
            <a:r>
              <a:rPr lang="cs-CZ" dirty="0"/>
              <a:t>.</a:t>
            </a:r>
          </a:p>
          <a:p>
            <a:r>
              <a:rPr lang="cs-CZ" dirty="0"/>
              <a:t>minimálně se jedná o povinnost </a:t>
            </a:r>
            <a:r>
              <a:rPr lang="cs-CZ" b="1" i="1" dirty="0"/>
              <a:t>non </a:t>
            </a:r>
            <a:r>
              <a:rPr lang="cs-CZ" b="1" i="1" dirty="0" err="1"/>
              <a:t>facere</a:t>
            </a:r>
            <a:r>
              <a:rPr lang="cs-CZ" b="1" dirty="0"/>
              <a:t>, </a:t>
            </a:r>
            <a:r>
              <a:rPr lang="cs-CZ" b="1" i="1" dirty="0" err="1"/>
              <a:t>omittere</a:t>
            </a:r>
            <a:r>
              <a:rPr lang="cs-CZ" b="1" dirty="0"/>
              <a:t> </a:t>
            </a:r>
            <a:r>
              <a:rPr lang="cs-CZ" dirty="0"/>
              <a:t>(něco nekonat, strpět, </a:t>
            </a:r>
            <a:r>
              <a:rPr lang="cs-CZ" i="1" dirty="0"/>
              <a:t>neškodit</a:t>
            </a:r>
            <a:r>
              <a:rPr lang="cs-CZ" dirty="0"/>
              <a:t>), kterou je vázána veřejná moc i každý jedinec.</a:t>
            </a:r>
          </a:p>
          <a:p>
            <a:r>
              <a:rPr lang="cs-CZ" dirty="0"/>
              <a:t>Pojetí lidských prav v sobě obsahuje vyplývající povinnosti či zodpovědnosti!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Vztah práva a povinnosti</a:t>
            </a:r>
          </a:p>
        </p:txBody>
      </p:sp>
      <p:sp>
        <p:nvSpPr>
          <p:cNvPr id="3" name="Zástupný symbol pro obsah 2"/>
          <p:cNvSpPr>
            <a:spLocks noGrp="1"/>
          </p:cNvSpPr>
          <p:nvPr>
            <p:ph sz="quarter" idx="1"/>
          </p:nvPr>
        </p:nvSpPr>
        <p:spPr/>
        <p:txBody>
          <a:bodyPr>
            <a:normAutofit/>
          </a:bodyPr>
          <a:lstStyle/>
          <a:p>
            <a:endParaRPr lang="cs-CZ" b="1" dirty="0"/>
          </a:p>
          <a:p>
            <a:r>
              <a:rPr lang="cs-CZ" b="1" dirty="0"/>
              <a:t>Přiklad práva na život.</a:t>
            </a:r>
          </a:p>
          <a:p>
            <a:r>
              <a:rPr lang="cs-CZ" dirty="0"/>
              <a:t>Mé právo na život zakládá povinnost státu jej respektovat, chránit a zajistit podmínky pro jeho uskutečňovaní.</a:t>
            </a:r>
          </a:p>
          <a:p>
            <a:r>
              <a:rPr lang="cs-CZ" dirty="0"/>
              <a:t>Povinnosti každého druhého je mé právo na život ctít a někdy i chránit</a:t>
            </a:r>
          </a:p>
          <a:p>
            <a:r>
              <a:rPr lang="cs-CZ" dirty="0"/>
              <a:t>mou povinnosti je ctít právo na život každého, chránit, podporovat jeho rozvoj.</a:t>
            </a:r>
          </a:p>
          <a:p>
            <a:r>
              <a:rPr lang="cs-CZ" dirty="0"/>
              <a:t>Analogicky, moje svoboda konči tam, kde začíná svoboda toho druhého.</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A82912-2D86-4F50-9E2B-8B60C2F73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 Školicí seminář</Template>
  <TotalTime>0</TotalTime>
  <Words>4027</Words>
  <Application>Microsoft Office PowerPoint</Application>
  <PresentationFormat>Předvádění na obrazovce (4:3)</PresentationFormat>
  <Paragraphs>286</Paragraphs>
  <Slides>47</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47</vt:i4>
      </vt:variant>
    </vt:vector>
  </HeadingPairs>
  <TitlesOfParts>
    <vt:vector size="53" baseType="lpstr">
      <vt:lpstr>Bookman Old Style</vt:lpstr>
      <vt:lpstr>Calibri</vt:lpstr>
      <vt:lpstr>Gill Sans MT</vt:lpstr>
      <vt:lpstr>Wingdings</vt:lpstr>
      <vt:lpstr>Wingdings 3</vt:lpstr>
      <vt:lpstr>Původ</vt:lpstr>
      <vt:lpstr>Lidská práva a teologická etika </vt:lpstr>
      <vt:lpstr>Hlavní struktura:</vt:lpstr>
      <vt:lpstr>1. Co znamenají lidská práva?</vt:lpstr>
      <vt:lpstr>1. Co znamenají lidská práva?</vt:lpstr>
      <vt:lpstr>1. Co znamenají lidská práva?</vt:lpstr>
      <vt:lpstr>1. Co znamenají lidská práva?</vt:lpstr>
      <vt:lpstr>1. Co znamenají lidská práva?</vt:lpstr>
      <vt:lpstr>2. Vztah práva a povinnosti</vt:lpstr>
      <vt:lpstr>2. Vztah práva a povinnosti</vt:lpstr>
      <vt:lpstr>2. Vztah práva a povinnosti</vt:lpstr>
      <vt:lpstr>2. Vztah práva a povinnosti</vt:lpstr>
      <vt:lpstr>3. Znaky lidských práv</vt:lpstr>
      <vt:lpstr>3. Znaky lidských práv</vt:lpstr>
      <vt:lpstr>3. Znaky lidských práv</vt:lpstr>
      <vt:lpstr>3. Znaky lidských práv</vt:lpstr>
      <vt:lpstr>3. Znaky lidských práv</vt:lpstr>
      <vt:lpstr>3. Znaky lidských práv</vt:lpstr>
      <vt:lpstr>3. Znaky lidských práv</vt:lpstr>
      <vt:lpstr>3. Znaky lidských práv</vt:lpstr>
      <vt:lpstr>3. Znaky lidských práv</vt:lpstr>
      <vt:lpstr>3. Znaky lidských práv</vt:lpstr>
      <vt:lpstr>4.Kategorizace a diferenciace lidských prav</vt:lpstr>
      <vt:lpstr>4.Kategorizace a diferenciace lidských prav</vt:lpstr>
      <vt:lpstr>4.Kategorizace a diferenciace lidských prav</vt:lpstr>
      <vt:lpstr>4.Kategorizace a diferenciace lidských prav</vt:lpstr>
      <vt:lpstr>4.Kategorizace a diferenciace lidských prav</vt:lpstr>
      <vt:lpstr>5. Hlavní dimenze lidských práv</vt:lpstr>
      <vt:lpstr>5. Hlavní dimenze lidských práv</vt:lpstr>
      <vt:lpstr>5. Hlavní dimenze lidských práv</vt:lpstr>
      <vt:lpstr>5. Hlavní dimenze lidských práv</vt:lpstr>
      <vt:lpstr>6. Lidská práva od 1948</vt:lpstr>
      <vt:lpstr>6. Lidská práva od 1948</vt:lpstr>
      <vt:lpstr>6. Lidská práva od 1948</vt:lpstr>
      <vt:lpstr>6. Lidská práva od 1948</vt:lpstr>
      <vt:lpstr>6. Lidská práva od 1948</vt:lpstr>
      <vt:lpstr>6. Lidská práva od 1948v</vt:lpstr>
      <vt:lpstr>6. Lidská práva od 1948</vt:lpstr>
      <vt:lpstr>6. Lidská práva od 1948</vt:lpstr>
      <vt:lpstr>6. Lidská práva od 1948</vt:lpstr>
      <vt:lpstr>6. Lidská práva od 1948</vt:lpstr>
      <vt:lpstr>6. Lidská práva od 1948</vt:lpstr>
      <vt:lpstr>6. Lidská práva od 1948</vt:lpstr>
      <vt:lpstr>6. Lidská práva od 1948</vt:lpstr>
      <vt:lpstr>7.Světový étos jako podpora lidských prav</vt:lpstr>
      <vt:lpstr>7.Světový étos jako podpora lidských prav</vt:lpstr>
      <vt:lpstr>7.Světový étos jako podpora lidských prav</vt:lpstr>
      <vt:lpstr>Prezentace aplikace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2015-11-22T16:03:58Z</dcterms:created>
  <dcterms:modified xsi:type="dcterms:W3CDTF">2016-03-01T01:43:19Z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