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F367FC-8A96-42F9-BDBD-8C06C3299D21}" type="datetimeFigureOut">
              <a:rPr lang="cs-CZ" smtClean="0"/>
              <a:t>3.3.2016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F367FC-8A96-42F9-BDBD-8C06C3299D21}" type="datetimeFigureOut">
              <a:rPr lang="cs-CZ" smtClean="0"/>
              <a:t>3.3.2016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F367FC-8A96-42F9-BDBD-8C06C3299D21}" type="datetimeFigureOut">
              <a:rPr lang="cs-CZ" smtClean="0"/>
              <a:t>3.3.2016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F367FC-8A96-42F9-BDBD-8C06C3299D21}" type="datetimeFigureOut">
              <a:rPr lang="cs-CZ" smtClean="0"/>
              <a:t>3.3.2016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AF367FC-8A96-42F9-BDBD-8C06C3299D21}" type="datetimeFigureOut">
              <a:rPr lang="cs-CZ" smtClean="0"/>
              <a:t>3.3.2016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AF367FC-8A96-42F9-BDBD-8C06C3299D21}" type="datetimeFigureOut">
              <a:rPr lang="cs-CZ" smtClean="0"/>
              <a:t>3.3.2016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AF367FC-8A96-42F9-BDBD-8C06C3299D21}" type="datetimeFigureOut">
              <a:rPr lang="cs-CZ" smtClean="0"/>
              <a:t>3.3.2016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AF367FC-8A96-42F9-BDBD-8C06C3299D21}" type="datetimeFigureOut">
              <a:rPr lang="cs-CZ" smtClean="0"/>
              <a:t>3.3.2016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AF367FC-8A96-42F9-BDBD-8C06C3299D21}" type="datetimeFigureOut">
              <a:rPr lang="cs-CZ" smtClean="0"/>
              <a:t>3.3.2016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AF367FC-8A96-42F9-BDBD-8C06C3299D21}" type="datetimeFigureOut">
              <a:rPr lang="cs-CZ" smtClean="0"/>
              <a:t>3.3.2016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AF367FC-8A96-42F9-BDBD-8C06C3299D21}" type="datetimeFigureOut">
              <a:rPr lang="cs-CZ" smtClean="0"/>
              <a:t>3.3.2016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1717CFB-7A25-41FD-856E-E49C0E6B5933}"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F367FC-8A96-42F9-BDBD-8C06C3299D21}" type="datetimeFigureOut">
              <a:rPr lang="cs-CZ" smtClean="0"/>
              <a:t>3.3.2016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17CFB-7A25-41FD-856E-E49C0E6B5933}"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Co je vychovanost a nevychovanost?</a:t>
            </a:r>
            <a:endParaRPr lang="cs-CZ" dirty="0"/>
          </a:p>
        </p:txBody>
      </p:sp>
      <p:sp>
        <p:nvSpPr>
          <p:cNvPr id="3" name="Podnadpis 2"/>
          <p:cNvSpPr>
            <a:spLocks noGrp="1"/>
          </p:cNvSpPr>
          <p:nvPr>
            <p:ph type="subTitle" idx="1"/>
          </p:nvPr>
        </p:nvSpPr>
        <p:spPr/>
        <p:txBody>
          <a:bodyPr/>
          <a:lstStyle/>
          <a:p>
            <a:r>
              <a:rPr lang="cs-CZ" dirty="0" smtClean="0"/>
              <a:t>			Zuzana Svobodová</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r>
              <a:rPr lang="cs-CZ" dirty="0" smtClean="0"/>
              <a:t>Pohled na „nevychovaného“ (?) 1</a:t>
            </a:r>
            <a:endParaRPr lang="cs-CZ" dirty="0"/>
          </a:p>
        </p:txBody>
      </p:sp>
      <p:sp>
        <p:nvSpPr>
          <p:cNvPr id="3" name="Zástupný symbol pro obsah 2"/>
          <p:cNvSpPr>
            <a:spLocks noGrp="1"/>
          </p:cNvSpPr>
          <p:nvPr>
            <p:ph idx="1"/>
          </p:nvPr>
        </p:nvSpPr>
        <p:spPr>
          <a:xfrm>
            <a:off x="179512" y="1196752"/>
            <a:ext cx="8784976" cy="5544616"/>
          </a:xfrm>
        </p:spPr>
        <p:txBody>
          <a:bodyPr>
            <a:noAutofit/>
          </a:bodyPr>
          <a:lstStyle/>
          <a:p>
            <a:pPr marL="0" indent="0">
              <a:spcBef>
                <a:spcPts val="0"/>
              </a:spcBef>
              <a:buNone/>
            </a:pPr>
            <a:r>
              <a:rPr lang="cs-CZ" sz="2000" i="1" dirty="0" smtClean="0"/>
              <a:t>Neslyšeli </a:t>
            </a:r>
            <a:r>
              <a:rPr lang="cs-CZ" sz="2000" i="1" dirty="0" smtClean="0"/>
              <a:t>jste o tom pomateném člověku, jenž za jasného dopoledne rozžal svítilnu, běžel na tržiště a bez ustání vykřikoval: "Hledám Boha! Hledám Boha!" – Protože tam právě stálo mnoho z těch, kdo v Boha nevěřili, vzbudil velké veselí. </a:t>
            </a:r>
          </a:p>
          <a:p>
            <a:pPr marL="0" indent="0">
              <a:spcBef>
                <a:spcPts val="0"/>
              </a:spcBef>
              <a:buNone/>
            </a:pPr>
            <a:r>
              <a:rPr lang="cs-CZ" sz="2000" b="1" i="1" dirty="0" smtClean="0"/>
              <a:t>Snad se neztratil?</a:t>
            </a:r>
            <a:r>
              <a:rPr lang="cs-CZ" sz="2000" i="1" dirty="0" smtClean="0"/>
              <a:t> pravil jeden. </a:t>
            </a:r>
            <a:r>
              <a:rPr lang="cs-CZ" sz="2000" b="1" i="1" dirty="0" smtClean="0"/>
              <a:t>Což se zaběhl jako dítě? </a:t>
            </a:r>
            <a:r>
              <a:rPr lang="cs-CZ" sz="2000" i="1" dirty="0" smtClean="0"/>
              <a:t>řekl druhý. </a:t>
            </a:r>
            <a:r>
              <a:rPr lang="cs-CZ" sz="2000" b="1" i="1" dirty="0" smtClean="0"/>
              <a:t>Nebo se schoval? Bojí se nás? Odešel na loď? Vystěhoval se? </a:t>
            </a:r>
            <a:r>
              <a:rPr lang="cs-CZ" sz="2000" i="1" dirty="0" smtClean="0"/>
              <a:t>– takto pokřikovali a smáli se jeden přes druhého. Pomatený člověk skočil mezi ně a probodával je svými pohledy.</a:t>
            </a:r>
          </a:p>
          <a:p>
            <a:pPr marL="0" indent="0">
              <a:spcBef>
                <a:spcPts val="0"/>
              </a:spcBef>
              <a:buNone/>
            </a:pPr>
            <a:r>
              <a:rPr lang="cs-CZ" sz="2000" i="1" dirty="0" smtClean="0"/>
              <a:t>„Kam se poděl Bůh?“ vzkřikl, „já vám to povím! My jsme ho zabili, – vy a já! My všichni jsme jeho vrahy! </a:t>
            </a:r>
            <a:r>
              <a:rPr lang="cs-CZ" sz="2000" b="1" i="1" dirty="0" smtClean="0"/>
              <a:t>Ale jak jsme to udělali? Jak jsme dokázali vypít moře? Kdo nám dal houbu, abychom smazali celý horizont? Co jsme to učinili, když jsme tuto zemi odpoutali od jejího slunce? Kam se nyní pohybuje? Kam se pohybujeme my? Pryč ode všech sluncí? Což neustále nepadáme? A neřítíme se zpět do stran, vpřed, do všech směrů? Existuje ještě nějaké Nahoře a Dole? Nebloudíme nekonečnou nicotou? Neovanul nás prázdný prostor? Nepřichází neustále noc, stále více noci? Nemusíme zapalovat svítilny již dopoledne?</a:t>
            </a:r>
            <a:endParaRPr lang="cs-CZ" sz="2000" i="1" dirty="0" smtClean="0"/>
          </a:p>
          <a:p>
            <a:pPr marL="0" indent="0">
              <a:spcBef>
                <a:spcPts val="0"/>
              </a:spcBef>
              <a:buNone/>
            </a:pPr>
            <a:r>
              <a:rPr lang="cs-CZ" sz="2000" b="1" i="1" dirty="0" smtClean="0"/>
              <a:t>Nezaslechli jsme ještě hluk hrobníků, kteří pochovávají Boha? Neucítili jsme ještě pach božího rozkladu?</a:t>
            </a:r>
            <a:r>
              <a:rPr lang="cs-CZ" sz="2000" i="1" dirty="0" smtClean="0"/>
              <a:t> – i bohové se rozkládají! Bůh je mrtev! Bůh zůstane mrtev! A my jsem ho zabili! </a:t>
            </a:r>
            <a:r>
              <a:rPr lang="cs-CZ" sz="2000" b="1" i="1" dirty="0" smtClean="0"/>
              <a:t>Čím se utěšíme, my vrazi všech vrahů? </a:t>
            </a:r>
            <a:endParaRPr lang="cs-CZ" sz="2000" b="1" i="1" dirty="0" smtClean="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Pohled na „nevychovaného“ (?) 2</a:t>
            </a:r>
            <a:endParaRPr lang="cs-CZ" dirty="0"/>
          </a:p>
        </p:txBody>
      </p:sp>
      <p:sp>
        <p:nvSpPr>
          <p:cNvPr id="3" name="Zástupný symbol pro obsah 2"/>
          <p:cNvSpPr>
            <a:spLocks noGrp="1"/>
          </p:cNvSpPr>
          <p:nvPr>
            <p:ph idx="1"/>
          </p:nvPr>
        </p:nvSpPr>
        <p:spPr>
          <a:xfrm>
            <a:off x="251520" y="1196752"/>
            <a:ext cx="8640960" cy="5328592"/>
          </a:xfrm>
        </p:spPr>
        <p:txBody>
          <a:bodyPr>
            <a:normAutofit fontScale="70000" lnSpcReduction="20000"/>
          </a:bodyPr>
          <a:lstStyle/>
          <a:p>
            <a:pPr marL="0" indent="0">
              <a:spcBef>
                <a:spcPts val="0"/>
              </a:spcBef>
              <a:buNone/>
            </a:pPr>
            <a:r>
              <a:rPr lang="cs-CZ" b="1" i="1" dirty="0" smtClean="0"/>
              <a:t>To nejsvětější a nejmocnější, co svět doposud měl, vykrvácelo pod našimi noži, – kdo z nás tu krev smyje? Jakou vodou bychom se mohli očistit? Jaké slavnosti pokání, jaké posvátné hry budeme muset vynalézt? Není na nás velikost tohoto činu příliš velká? Nemusíme se sami stát bohy, jen abychom jej byli hodni?</a:t>
            </a:r>
            <a:r>
              <a:rPr lang="cs-CZ" i="1" dirty="0" smtClean="0"/>
              <a:t> Ještě nikdy nebylo většího činu, a kdokoli se zrodí po nás, patří kvůli tomuto činu </a:t>
            </a:r>
            <a:r>
              <a:rPr lang="cs-CZ" b="1" i="1" dirty="0" smtClean="0"/>
              <a:t>do vyšších dějin</a:t>
            </a:r>
            <a:r>
              <a:rPr lang="cs-CZ" i="1" dirty="0" smtClean="0"/>
              <a:t>, než byly celé dějiny dosavadní!“</a:t>
            </a:r>
          </a:p>
          <a:p>
            <a:pPr marL="0" indent="0">
              <a:spcBef>
                <a:spcPts val="0"/>
              </a:spcBef>
              <a:buNone/>
            </a:pPr>
            <a:r>
              <a:rPr lang="cs-CZ" i="1" dirty="0" smtClean="0"/>
              <a:t>Zde se pomatenec odmlčel a pohlédl opět na své posluchače: i oni mlčeli a </a:t>
            </a:r>
            <a:r>
              <a:rPr lang="cs-CZ" b="1" i="1" dirty="0" smtClean="0"/>
              <a:t>cize</a:t>
            </a:r>
            <a:r>
              <a:rPr lang="cs-CZ" i="1" dirty="0" smtClean="0"/>
              <a:t> na něho civěli. Nakonec mrštil svou svítilnou o zem, takže se roztříštila a zhasla. „</a:t>
            </a:r>
            <a:r>
              <a:rPr lang="cs-CZ" b="1" i="1" dirty="0" smtClean="0"/>
              <a:t>přicházím příliš brzy</a:t>
            </a:r>
            <a:r>
              <a:rPr lang="cs-CZ" i="1" dirty="0" smtClean="0"/>
              <a:t>“, řekl pak, „</a:t>
            </a:r>
            <a:r>
              <a:rPr lang="cs-CZ" b="1" i="1" dirty="0" smtClean="0"/>
              <a:t>ještě není můj čas. Tato strašná událost je ještě na cestě a putuje, ještě nedorazila k lidským uším. Blesk a hra potřebují čas, světlo souhvězdí potřebuje čas, činy potřebují čas i poté, co byly učiněny, - aby byly spatřeny a uslyšeny</a:t>
            </a:r>
            <a:r>
              <a:rPr lang="cs-CZ" i="1" dirty="0" smtClean="0"/>
              <a:t>. Tento čin je jim ještě stále dál než nejvzdálenější souhvězdí – </a:t>
            </a:r>
            <a:r>
              <a:rPr lang="cs-CZ" b="1" i="1" dirty="0" smtClean="0"/>
              <a:t>a přece učinili to samé</a:t>
            </a:r>
            <a:r>
              <a:rPr lang="cs-CZ" i="1" dirty="0" smtClean="0"/>
              <a:t>!“</a:t>
            </a:r>
          </a:p>
          <a:p>
            <a:pPr marL="0" indent="0">
              <a:spcBef>
                <a:spcPts val="0"/>
              </a:spcBef>
              <a:buNone/>
            </a:pPr>
            <a:r>
              <a:rPr lang="cs-CZ" i="1" dirty="0" smtClean="0"/>
              <a:t>Vypravuje se ještě, že pomatenec téhož dne vnikl do různých kostelů a zpíval v nich své </a:t>
            </a:r>
            <a:r>
              <a:rPr lang="cs-CZ" i="1" dirty="0" err="1" smtClean="0"/>
              <a:t>Requiem</a:t>
            </a:r>
            <a:r>
              <a:rPr lang="cs-CZ" i="1" dirty="0" smtClean="0"/>
              <a:t> </a:t>
            </a:r>
            <a:r>
              <a:rPr lang="cs-CZ" i="1" dirty="0" err="1" smtClean="0"/>
              <a:t>aeternam</a:t>
            </a:r>
            <a:r>
              <a:rPr lang="cs-CZ" i="1" dirty="0" smtClean="0"/>
              <a:t> </a:t>
            </a:r>
            <a:r>
              <a:rPr lang="cs-CZ" i="1" dirty="0" err="1" smtClean="0"/>
              <a:t>deo</a:t>
            </a:r>
            <a:r>
              <a:rPr lang="cs-CZ" i="1" dirty="0" smtClean="0"/>
              <a:t>. Vyváděn a vyslýchán odpovídal vždy jen toto</a:t>
            </a:r>
            <a:r>
              <a:rPr lang="cs-CZ" b="1" i="1" dirty="0" smtClean="0"/>
              <a:t>: „Čím jsou ještě tyto kostely, ne-li hrobkami a náhrobky Boha?“</a:t>
            </a:r>
            <a:endParaRPr lang="cs-CZ" b="1" i="1" dirty="0" smtClean="0">
              <a:solidFill>
                <a:srgbClr val="7030A0"/>
              </a:solidFill>
            </a:endParaRPr>
          </a:p>
          <a:p>
            <a:pPr marL="0" indent="0" algn="r">
              <a:lnSpc>
                <a:spcPct val="120000"/>
              </a:lnSpc>
              <a:spcBef>
                <a:spcPts val="0"/>
              </a:spcBef>
              <a:buNone/>
            </a:pPr>
            <a:r>
              <a:rPr lang="cs-CZ" dirty="0" err="1" smtClean="0"/>
              <a:t>Nietzsche</a:t>
            </a:r>
            <a:r>
              <a:rPr lang="cs-CZ" dirty="0" smtClean="0"/>
              <a:t>, F. </a:t>
            </a:r>
            <a:r>
              <a:rPr lang="cs-CZ" i="1" dirty="0" smtClean="0"/>
              <a:t>Radostná věda</a:t>
            </a:r>
            <a:r>
              <a:rPr lang="cs-CZ" dirty="0" smtClean="0"/>
              <a:t>. Kniha III,část I, 125</a:t>
            </a:r>
          </a:p>
          <a:p>
            <a:pPr marL="0" indent="0">
              <a:lnSpc>
                <a:spcPct val="120000"/>
              </a:lnSpc>
              <a:spcBef>
                <a:spcPts val="0"/>
              </a:spcBef>
              <a:buNone/>
            </a:pPr>
            <a:endParaRPr lang="cs-CZ"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Diskuze</a:t>
            </a:r>
            <a:endParaRPr lang="cs-CZ" dirty="0"/>
          </a:p>
        </p:txBody>
      </p:sp>
      <p:sp>
        <p:nvSpPr>
          <p:cNvPr id="3" name="Zástupný symbol pro obsah 2"/>
          <p:cNvSpPr>
            <a:spLocks noGrp="1"/>
          </p:cNvSpPr>
          <p:nvPr>
            <p:ph idx="1"/>
          </p:nvPr>
        </p:nvSpPr>
        <p:spPr/>
        <p:txBody>
          <a:bodyPr/>
          <a:lstStyle/>
          <a:p>
            <a:r>
              <a:rPr lang="cs-CZ" dirty="0" smtClean="0"/>
              <a:t>Kdo se v úryvku komu jeví nevychovaný?</a:t>
            </a:r>
          </a:p>
          <a:p>
            <a:r>
              <a:rPr lang="cs-CZ" dirty="0" smtClean="0"/>
              <a:t>Je to jen zdání, nebo jsou to skutečně projevy nevychovanosti?</a:t>
            </a:r>
          </a:p>
          <a:p>
            <a:r>
              <a:rPr lang="cs-CZ" dirty="0" smtClean="0"/>
              <a:t>Jak souvisí výchova s naším jednáním? (podle textu)</a:t>
            </a:r>
          </a:p>
          <a:p>
            <a:r>
              <a:rPr lang="cs-CZ" dirty="0" smtClean="0"/>
              <a:t>Jakou roli hraje čas? Co to znamená, že hra potřebuje čas i poté, co byla dohrána?</a:t>
            </a:r>
          </a:p>
          <a:p>
            <a:pPr>
              <a:buNone/>
            </a:pPr>
            <a:endParaRPr lang="cs-CZ" dirty="0" smtClean="0"/>
          </a:p>
          <a:p>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494</Words>
  <Application>Microsoft Office PowerPoint</Application>
  <PresentationFormat>Předvádění na obrazovce (4:3)</PresentationFormat>
  <Paragraphs>17</Paragraphs>
  <Slides>4</Slides>
  <Notes>0</Notes>
  <HiddenSlides>0</HiddenSlides>
  <MMClips>0</MMClips>
  <ScaleCrop>false</ScaleCrop>
  <HeadingPairs>
    <vt:vector size="4" baseType="variant">
      <vt:variant>
        <vt:lpstr>Motiv</vt:lpstr>
      </vt:variant>
      <vt:variant>
        <vt:i4>1</vt:i4>
      </vt:variant>
      <vt:variant>
        <vt:lpstr>Nadpisy snímků</vt:lpstr>
      </vt:variant>
      <vt:variant>
        <vt:i4>4</vt:i4>
      </vt:variant>
    </vt:vector>
  </HeadingPairs>
  <TitlesOfParts>
    <vt:vector size="5" baseType="lpstr">
      <vt:lpstr>Motiv sady Office</vt:lpstr>
      <vt:lpstr>Co je vychovanost a nevychovanost?</vt:lpstr>
      <vt:lpstr>Pohled na „nevychovaného“ (?) 1</vt:lpstr>
      <vt:lpstr>Pohled na „nevychovaného“ (?) 2</vt:lpstr>
      <vt:lpstr>Diskuze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je vychovanost a nevychovanost?</dc:title>
  <dc:creator>ZS</dc:creator>
  <cp:lastModifiedBy>ZS</cp:lastModifiedBy>
  <cp:revision>1</cp:revision>
  <dcterms:created xsi:type="dcterms:W3CDTF">2016-03-03T07:45:17Z</dcterms:created>
  <dcterms:modified xsi:type="dcterms:W3CDTF">2016-03-03T07:52:07Z</dcterms:modified>
</cp:coreProperties>
</file>