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2" r:id="rId11"/>
    <p:sldId id="273" r:id="rId12"/>
    <p:sldId id="282" r:id="rId13"/>
    <p:sldId id="283" r:id="rId14"/>
    <p:sldId id="306" r:id="rId15"/>
    <p:sldId id="284" r:id="rId16"/>
    <p:sldId id="285" r:id="rId17"/>
    <p:sldId id="304" r:id="rId18"/>
    <p:sldId id="287" r:id="rId19"/>
    <p:sldId id="298" r:id="rId20"/>
    <p:sldId id="289" r:id="rId21"/>
    <p:sldId id="299" r:id="rId22"/>
    <p:sldId id="302" r:id="rId23"/>
    <p:sldId id="292" r:id="rId24"/>
    <p:sldId id="293" r:id="rId25"/>
    <p:sldId id="30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23" autoAdjust="0"/>
  </p:normalViewPr>
  <p:slideViewPr>
    <p:cSldViewPr>
      <p:cViewPr varScale="1">
        <p:scale>
          <a:sx n="80" d="100"/>
          <a:sy n="80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E6D44-4C0B-4BC2-81D4-955D82B6DCC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CCCD843-E705-45BB-8D6D-75200FAE937E}">
      <dgm:prSet phldrT="[Text]" custT="1"/>
      <dgm:spPr/>
      <dgm:t>
        <a:bodyPr/>
        <a:lstStyle/>
        <a:p>
          <a:r>
            <a:rPr lang="cs-CZ" sz="4000" dirty="0" smtClean="0"/>
            <a:t>Filosofie</a:t>
          </a:r>
          <a:endParaRPr lang="cs-CZ" sz="4000" dirty="0"/>
        </a:p>
      </dgm:t>
    </dgm:pt>
    <dgm:pt modelId="{DA6B67BF-9B96-479E-A351-7909656CA279}" type="parTrans" cxnId="{F4B46F3E-0CA0-4CD7-B011-0742CA8766C3}">
      <dgm:prSet/>
      <dgm:spPr/>
      <dgm:t>
        <a:bodyPr/>
        <a:lstStyle/>
        <a:p>
          <a:endParaRPr lang="cs-CZ"/>
        </a:p>
      </dgm:t>
    </dgm:pt>
    <dgm:pt modelId="{85FB104E-69E6-40BD-A049-66B22E1DCB8B}" type="sibTrans" cxnId="{F4B46F3E-0CA0-4CD7-B011-0742CA8766C3}">
      <dgm:prSet/>
      <dgm:spPr/>
      <dgm:t>
        <a:bodyPr/>
        <a:lstStyle/>
        <a:p>
          <a:endParaRPr lang="cs-CZ"/>
        </a:p>
      </dgm:t>
    </dgm:pt>
    <dgm:pt modelId="{D3D1700C-C807-4C01-81C1-10E8CD3CE70F}">
      <dgm:prSet phldrT="[Text]" custT="1"/>
      <dgm:spPr/>
      <dgm:t>
        <a:bodyPr/>
        <a:lstStyle/>
        <a:p>
          <a:r>
            <a:rPr lang="cs-CZ" sz="2800" dirty="0" smtClean="0"/>
            <a:t>teoretická </a:t>
          </a:r>
          <a:endParaRPr lang="cs-CZ" sz="2800" dirty="0"/>
        </a:p>
      </dgm:t>
    </dgm:pt>
    <dgm:pt modelId="{9B3E39A7-854C-427E-8C9C-65B927D33857}" type="parTrans" cxnId="{F731FA09-DD4D-4712-A63F-DB3A79934D0D}">
      <dgm:prSet/>
      <dgm:spPr/>
      <dgm:t>
        <a:bodyPr/>
        <a:lstStyle/>
        <a:p>
          <a:endParaRPr lang="cs-CZ"/>
        </a:p>
      </dgm:t>
    </dgm:pt>
    <dgm:pt modelId="{6C3DAF77-0BAC-4D1D-ABD8-8A8D25F006E3}" type="sibTrans" cxnId="{F731FA09-DD4D-4712-A63F-DB3A79934D0D}">
      <dgm:prSet/>
      <dgm:spPr/>
      <dgm:t>
        <a:bodyPr/>
        <a:lstStyle/>
        <a:p>
          <a:endParaRPr lang="cs-CZ"/>
        </a:p>
      </dgm:t>
    </dgm:pt>
    <dgm:pt modelId="{747032AF-B43F-40C2-B571-9BE05FF5C76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800" dirty="0" smtClean="0"/>
            <a:t>ontologie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800" dirty="0" smtClean="0"/>
            <a:t>metafyzika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dirty="0" smtClean="0"/>
            <a:t>epistemologie – noetika (</a:t>
          </a:r>
          <a:r>
            <a:rPr lang="cs-CZ" sz="2800" dirty="0" err="1" smtClean="0"/>
            <a:t>noésis</a:t>
          </a:r>
          <a:r>
            <a:rPr lang="cs-CZ" sz="2800" dirty="0" smtClean="0"/>
            <a:t>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dirty="0" smtClean="0"/>
            <a:t>logika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dirty="0" smtClean="0"/>
            <a:t>…</a:t>
          </a:r>
        </a:p>
      </dgm:t>
    </dgm:pt>
    <dgm:pt modelId="{7D06C4A5-7BF2-43C1-833D-92B3631C6E37}" type="parTrans" cxnId="{56F580BE-C64F-42C4-B9E4-3183FC91F256}">
      <dgm:prSet/>
      <dgm:spPr/>
      <dgm:t>
        <a:bodyPr/>
        <a:lstStyle/>
        <a:p>
          <a:endParaRPr lang="cs-CZ"/>
        </a:p>
      </dgm:t>
    </dgm:pt>
    <dgm:pt modelId="{07A6B59E-A79B-45A4-A21F-C92A5481B488}" type="sibTrans" cxnId="{56F580BE-C64F-42C4-B9E4-3183FC91F256}">
      <dgm:prSet/>
      <dgm:spPr/>
      <dgm:t>
        <a:bodyPr/>
        <a:lstStyle/>
        <a:p>
          <a:endParaRPr lang="cs-CZ"/>
        </a:p>
      </dgm:t>
    </dgm:pt>
    <dgm:pt modelId="{2BB3FA4F-11B1-4AF7-A349-EF6633C8DF24}">
      <dgm:prSet phldrT="[Text]" custT="1"/>
      <dgm:spPr/>
      <dgm:t>
        <a:bodyPr/>
        <a:lstStyle/>
        <a:p>
          <a:r>
            <a:rPr lang="cs-CZ" sz="2800" dirty="0" smtClean="0"/>
            <a:t>praktická</a:t>
          </a:r>
          <a:endParaRPr lang="cs-CZ" sz="2800" dirty="0"/>
        </a:p>
      </dgm:t>
    </dgm:pt>
    <dgm:pt modelId="{EE2228B7-5BFA-4E58-9DBA-B97AC393FB2C}" type="parTrans" cxnId="{1E85CEF5-84D6-4670-AAC7-35832118CA99}">
      <dgm:prSet/>
      <dgm:spPr/>
      <dgm:t>
        <a:bodyPr/>
        <a:lstStyle/>
        <a:p>
          <a:endParaRPr lang="cs-CZ"/>
        </a:p>
      </dgm:t>
    </dgm:pt>
    <dgm:pt modelId="{479C9449-FE89-4DAC-839A-3B76DF3FBEA2}" type="sibTrans" cxnId="{1E85CEF5-84D6-4670-AAC7-35832118CA99}">
      <dgm:prSet/>
      <dgm:spPr/>
      <dgm:t>
        <a:bodyPr/>
        <a:lstStyle/>
        <a:p>
          <a:endParaRPr lang="cs-CZ"/>
        </a:p>
      </dgm:t>
    </dgm:pt>
    <dgm:pt modelId="{F57298D0-9627-4A16-9B3A-E1E6C13A5A6F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800" i="0" dirty="0" smtClean="0"/>
            <a:t>politika</a:t>
          </a: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dirty="0" smtClean="0"/>
            <a:t>etika</a:t>
          </a: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dirty="0" smtClean="0"/>
            <a:t>estetika</a:t>
          </a: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i="1" dirty="0" smtClean="0"/>
            <a:t>Teorie rozhodování</a:t>
          </a: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i="1" dirty="0" smtClean="0"/>
            <a:t>Teorie hodnot</a:t>
          </a: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i="1" dirty="0" smtClean="0"/>
            <a:t>Reflexe praxe</a:t>
          </a: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dirty="0" smtClean="0"/>
            <a:t>…</a:t>
          </a:r>
          <a:endParaRPr lang="cs-CZ" sz="1900" dirty="0"/>
        </a:p>
      </dgm:t>
    </dgm:pt>
    <dgm:pt modelId="{416934E1-D88E-4958-BB43-6BBCDB919739}" type="parTrans" cxnId="{01351336-2152-47FC-8928-F67FE312DF6A}">
      <dgm:prSet/>
      <dgm:spPr/>
      <dgm:t>
        <a:bodyPr/>
        <a:lstStyle/>
        <a:p>
          <a:endParaRPr lang="cs-CZ"/>
        </a:p>
      </dgm:t>
    </dgm:pt>
    <dgm:pt modelId="{00A12EC9-F490-418B-865A-B80E0596E631}" type="sibTrans" cxnId="{01351336-2152-47FC-8928-F67FE312DF6A}">
      <dgm:prSet/>
      <dgm:spPr/>
      <dgm:t>
        <a:bodyPr/>
        <a:lstStyle/>
        <a:p>
          <a:endParaRPr lang="cs-CZ"/>
        </a:p>
      </dgm:t>
    </dgm:pt>
    <dgm:pt modelId="{F75160F4-317A-4CCD-8D63-4445BCCAAB94}" type="pres">
      <dgm:prSet presAssocID="{EC9E6D44-4C0B-4BC2-81D4-955D82B6DC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B1B6653-1847-4846-B0C7-A02F6CC3823D}" type="pres">
      <dgm:prSet presAssocID="{5CCCD843-E705-45BB-8D6D-75200FAE937E}" presName="hierRoot1" presStyleCnt="0"/>
      <dgm:spPr/>
    </dgm:pt>
    <dgm:pt modelId="{5036BA07-1EC0-4428-BA15-A0E8E3403504}" type="pres">
      <dgm:prSet presAssocID="{5CCCD843-E705-45BB-8D6D-75200FAE937E}" presName="composite" presStyleCnt="0"/>
      <dgm:spPr/>
    </dgm:pt>
    <dgm:pt modelId="{CC9DA3EF-BF7F-44F4-B350-B368792B435F}" type="pres">
      <dgm:prSet presAssocID="{5CCCD843-E705-45BB-8D6D-75200FAE937E}" presName="background" presStyleLbl="node0" presStyleIdx="0" presStyleCnt="1"/>
      <dgm:spPr/>
    </dgm:pt>
    <dgm:pt modelId="{47349F56-FDF8-40AF-A2B7-FCFA9C3B297B}" type="pres">
      <dgm:prSet presAssocID="{5CCCD843-E705-45BB-8D6D-75200FAE937E}" presName="text" presStyleLbl="fgAcc0" presStyleIdx="0" presStyleCnt="1" custScaleX="241379" custScaleY="1365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027E8CB-3197-41B4-AC75-64161F66373E}" type="pres">
      <dgm:prSet presAssocID="{5CCCD843-E705-45BB-8D6D-75200FAE937E}" presName="hierChild2" presStyleCnt="0"/>
      <dgm:spPr/>
    </dgm:pt>
    <dgm:pt modelId="{4465F2FF-EF4E-4584-B8F1-65319B4FD4C8}" type="pres">
      <dgm:prSet presAssocID="{9B3E39A7-854C-427E-8C9C-65B927D33857}" presName="Name10" presStyleLbl="parChTrans1D2" presStyleIdx="0" presStyleCnt="2"/>
      <dgm:spPr/>
      <dgm:t>
        <a:bodyPr/>
        <a:lstStyle/>
        <a:p>
          <a:endParaRPr lang="cs-CZ"/>
        </a:p>
      </dgm:t>
    </dgm:pt>
    <dgm:pt modelId="{EC99FB5E-5321-4666-8729-A4B0944FC84F}" type="pres">
      <dgm:prSet presAssocID="{D3D1700C-C807-4C01-81C1-10E8CD3CE70F}" presName="hierRoot2" presStyleCnt="0"/>
      <dgm:spPr/>
    </dgm:pt>
    <dgm:pt modelId="{6BA80A34-FFE7-4133-AF30-C62777BA18BA}" type="pres">
      <dgm:prSet presAssocID="{D3D1700C-C807-4C01-81C1-10E8CD3CE70F}" presName="composite2" presStyleCnt="0"/>
      <dgm:spPr/>
    </dgm:pt>
    <dgm:pt modelId="{9FD51684-8EFC-404B-9CE1-2BE66789389A}" type="pres">
      <dgm:prSet presAssocID="{D3D1700C-C807-4C01-81C1-10E8CD3CE70F}" presName="background2" presStyleLbl="node2" presStyleIdx="0" presStyleCnt="2"/>
      <dgm:spPr/>
    </dgm:pt>
    <dgm:pt modelId="{94837F94-0201-47F6-91D0-57FFCAF582CC}" type="pres">
      <dgm:prSet presAssocID="{D3D1700C-C807-4C01-81C1-10E8CD3CE70F}" presName="text2" presStyleLbl="fgAcc2" presStyleIdx="0" presStyleCnt="2" custScaleX="21587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75AC4D2-07FF-4A4B-B4C5-D75077F7F4DA}" type="pres">
      <dgm:prSet presAssocID="{D3D1700C-C807-4C01-81C1-10E8CD3CE70F}" presName="hierChild3" presStyleCnt="0"/>
      <dgm:spPr/>
    </dgm:pt>
    <dgm:pt modelId="{FCB4F790-7A14-4292-BA3A-07BC87FC3456}" type="pres">
      <dgm:prSet presAssocID="{7D06C4A5-7BF2-43C1-833D-92B3631C6E37}" presName="Name17" presStyleLbl="parChTrans1D3" presStyleIdx="0" presStyleCnt="2"/>
      <dgm:spPr/>
      <dgm:t>
        <a:bodyPr/>
        <a:lstStyle/>
        <a:p>
          <a:endParaRPr lang="cs-CZ"/>
        </a:p>
      </dgm:t>
    </dgm:pt>
    <dgm:pt modelId="{EEEF0C0E-CDEB-4F67-BA71-7ACB7890FFC0}" type="pres">
      <dgm:prSet presAssocID="{747032AF-B43F-40C2-B571-9BE05FF5C769}" presName="hierRoot3" presStyleCnt="0"/>
      <dgm:spPr/>
    </dgm:pt>
    <dgm:pt modelId="{999E35B7-45CD-46D3-A955-8DA9C705F1BA}" type="pres">
      <dgm:prSet presAssocID="{747032AF-B43F-40C2-B571-9BE05FF5C769}" presName="composite3" presStyleCnt="0"/>
      <dgm:spPr/>
    </dgm:pt>
    <dgm:pt modelId="{3929760D-02FD-42A5-9326-7EE23A47AD62}" type="pres">
      <dgm:prSet presAssocID="{747032AF-B43F-40C2-B571-9BE05FF5C769}" presName="background3" presStyleLbl="node3" presStyleIdx="0" presStyleCnt="2"/>
      <dgm:spPr/>
    </dgm:pt>
    <dgm:pt modelId="{4059EBAF-35BA-4071-9CF2-986A4BB45545}" type="pres">
      <dgm:prSet presAssocID="{747032AF-B43F-40C2-B571-9BE05FF5C769}" presName="text3" presStyleLbl="fgAcc3" presStyleIdx="0" presStyleCnt="2" custScaleX="304852" custScaleY="33322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F4EA52-3B10-4C1A-86EB-F2380088C384}" type="pres">
      <dgm:prSet presAssocID="{747032AF-B43F-40C2-B571-9BE05FF5C769}" presName="hierChild4" presStyleCnt="0"/>
      <dgm:spPr/>
    </dgm:pt>
    <dgm:pt modelId="{F6990E37-53A3-476F-9290-D303407E61A2}" type="pres">
      <dgm:prSet presAssocID="{EE2228B7-5BFA-4E58-9DBA-B97AC393FB2C}" presName="Name10" presStyleLbl="parChTrans1D2" presStyleIdx="1" presStyleCnt="2"/>
      <dgm:spPr/>
      <dgm:t>
        <a:bodyPr/>
        <a:lstStyle/>
        <a:p>
          <a:endParaRPr lang="cs-CZ"/>
        </a:p>
      </dgm:t>
    </dgm:pt>
    <dgm:pt modelId="{16FDFB13-309D-41A6-8422-8724180F1B5A}" type="pres">
      <dgm:prSet presAssocID="{2BB3FA4F-11B1-4AF7-A349-EF6633C8DF24}" presName="hierRoot2" presStyleCnt="0"/>
      <dgm:spPr/>
    </dgm:pt>
    <dgm:pt modelId="{7BB63B1D-98EC-4DD8-AC34-AE212744EDDA}" type="pres">
      <dgm:prSet presAssocID="{2BB3FA4F-11B1-4AF7-A349-EF6633C8DF24}" presName="composite2" presStyleCnt="0"/>
      <dgm:spPr/>
    </dgm:pt>
    <dgm:pt modelId="{93C207E3-D47C-400A-90C2-F0FC92AE3950}" type="pres">
      <dgm:prSet presAssocID="{2BB3FA4F-11B1-4AF7-A349-EF6633C8DF24}" presName="background2" presStyleLbl="node2" presStyleIdx="1" presStyleCnt="2"/>
      <dgm:spPr/>
    </dgm:pt>
    <dgm:pt modelId="{A91E50AC-3B32-4C87-B177-C3749D3E6A5F}" type="pres">
      <dgm:prSet presAssocID="{2BB3FA4F-11B1-4AF7-A349-EF6633C8DF24}" presName="text2" presStyleLbl="fgAcc2" presStyleIdx="1" presStyleCnt="2" custScaleX="2179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99EA97-33BF-4B08-9E43-27B0D10AB058}" type="pres">
      <dgm:prSet presAssocID="{2BB3FA4F-11B1-4AF7-A349-EF6633C8DF24}" presName="hierChild3" presStyleCnt="0"/>
      <dgm:spPr/>
    </dgm:pt>
    <dgm:pt modelId="{6EA81BE2-DDA3-44A9-82F7-DACA157DDB0D}" type="pres">
      <dgm:prSet presAssocID="{416934E1-D88E-4958-BB43-6BBCDB919739}" presName="Name17" presStyleLbl="parChTrans1D3" presStyleIdx="1" presStyleCnt="2"/>
      <dgm:spPr/>
      <dgm:t>
        <a:bodyPr/>
        <a:lstStyle/>
        <a:p>
          <a:endParaRPr lang="cs-CZ"/>
        </a:p>
      </dgm:t>
    </dgm:pt>
    <dgm:pt modelId="{545EC14C-6D01-4A7B-8E34-EE3887CC8FF4}" type="pres">
      <dgm:prSet presAssocID="{F57298D0-9627-4A16-9B3A-E1E6C13A5A6F}" presName="hierRoot3" presStyleCnt="0"/>
      <dgm:spPr/>
    </dgm:pt>
    <dgm:pt modelId="{8D8ED857-C995-4F43-AC3D-F42492180395}" type="pres">
      <dgm:prSet presAssocID="{F57298D0-9627-4A16-9B3A-E1E6C13A5A6F}" presName="composite3" presStyleCnt="0"/>
      <dgm:spPr/>
    </dgm:pt>
    <dgm:pt modelId="{CE674C5D-569A-4F1C-9D51-265B88E9F5BE}" type="pres">
      <dgm:prSet presAssocID="{F57298D0-9627-4A16-9B3A-E1E6C13A5A6F}" presName="background3" presStyleLbl="node3" presStyleIdx="1" presStyleCnt="2"/>
      <dgm:spPr/>
    </dgm:pt>
    <dgm:pt modelId="{1EEFF192-E70D-479B-A531-10FA9654F114}" type="pres">
      <dgm:prSet presAssocID="{F57298D0-9627-4A16-9B3A-E1E6C13A5A6F}" presName="text3" presStyleLbl="fgAcc3" presStyleIdx="1" presStyleCnt="2" custScaleX="286468" custScaleY="45013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240D230-6F82-4692-B837-C8B993009838}" type="pres">
      <dgm:prSet presAssocID="{F57298D0-9627-4A16-9B3A-E1E6C13A5A6F}" presName="hierChild4" presStyleCnt="0"/>
      <dgm:spPr/>
    </dgm:pt>
  </dgm:ptLst>
  <dgm:cxnLst>
    <dgm:cxn modelId="{CF8612CE-7249-441E-9BAB-F4A543816677}" type="presOf" srcId="{EC9E6D44-4C0B-4BC2-81D4-955D82B6DCC9}" destId="{F75160F4-317A-4CCD-8D63-4445BCCAAB94}" srcOrd="0" destOrd="0" presId="urn:microsoft.com/office/officeart/2005/8/layout/hierarchy1"/>
    <dgm:cxn modelId="{D0B0B06F-E38B-4F19-84B8-11FCDEC20E2D}" type="presOf" srcId="{747032AF-B43F-40C2-B571-9BE05FF5C769}" destId="{4059EBAF-35BA-4071-9CF2-986A4BB45545}" srcOrd="0" destOrd="0" presId="urn:microsoft.com/office/officeart/2005/8/layout/hierarchy1"/>
    <dgm:cxn modelId="{F731FA09-DD4D-4712-A63F-DB3A79934D0D}" srcId="{5CCCD843-E705-45BB-8D6D-75200FAE937E}" destId="{D3D1700C-C807-4C01-81C1-10E8CD3CE70F}" srcOrd="0" destOrd="0" parTransId="{9B3E39A7-854C-427E-8C9C-65B927D33857}" sibTransId="{6C3DAF77-0BAC-4D1D-ABD8-8A8D25F006E3}"/>
    <dgm:cxn modelId="{E9B98942-FEEB-4A73-A4D5-335A1298B98C}" type="presOf" srcId="{416934E1-D88E-4958-BB43-6BBCDB919739}" destId="{6EA81BE2-DDA3-44A9-82F7-DACA157DDB0D}" srcOrd="0" destOrd="0" presId="urn:microsoft.com/office/officeart/2005/8/layout/hierarchy1"/>
    <dgm:cxn modelId="{E2BD7DBC-C92D-4CD2-93BD-0CDC4F43EB01}" type="presOf" srcId="{7D06C4A5-7BF2-43C1-833D-92B3631C6E37}" destId="{FCB4F790-7A14-4292-BA3A-07BC87FC3456}" srcOrd="0" destOrd="0" presId="urn:microsoft.com/office/officeart/2005/8/layout/hierarchy1"/>
    <dgm:cxn modelId="{0C53331E-B894-4A06-AB4E-900D78A30D9E}" type="presOf" srcId="{9B3E39A7-854C-427E-8C9C-65B927D33857}" destId="{4465F2FF-EF4E-4584-B8F1-65319B4FD4C8}" srcOrd="0" destOrd="0" presId="urn:microsoft.com/office/officeart/2005/8/layout/hierarchy1"/>
    <dgm:cxn modelId="{1E85CEF5-84D6-4670-AAC7-35832118CA99}" srcId="{5CCCD843-E705-45BB-8D6D-75200FAE937E}" destId="{2BB3FA4F-11B1-4AF7-A349-EF6633C8DF24}" srcOrd="1" destOrd="0" parTransId="{EE2228B7-5BFA-4E58-9DBA-B97AC393FB2C}" sibTransId="{479C9449-FE89-4DAC-839A-3B76DF3FBEA2}"/>
    <dgm:cxn modelId="{BD48D4B4-651A-46AF-9B06-EC74C92644AA}" type="presOf" srcId="{EE2228B7-5BFA-4E58-9DBA-B97AC393FB2C}" destId="{F6990E37-53A3-476F-9290-D303407E61A2}" srcOrd="0" destOrd="0" presId="urn:microsoft.com/office/officeart/2005/8/layout/hierarchy1"/>
    <dgm:cxn modelId="{9E0BA07C-FBAD-485D-9141-6AF34DC488D8}" type="presOf" srcId="{F57298D0-9627-4A16-9B3A-E1E6C13A5A6F}" destId="{1EEFF192-E70D-479B-A531-10FA9654F114}" srcOrd="0" destOrd="0" presId="urn:microsoft.com/office/officeart/2005/8/layout/hierarchy1"/>
    <dgm:cxn modelId="{0DE15CAF-3A3C-440E-ADCB-138544585758}" type="presOf" srcId="{D3D1700C-C807-4C01-81C1-10E8CD3CE70F}" destId="{94837F94-0201-47F6-91D0-57FFCAF582CC}" srcOrd="0" destOrd="0" presId="urn:microsoft.com/office/officeart/2005/8/layout/hierarchy1"/>
    <dgm:cxn modelId="{01351336-2152-47FC-8928-F67FE312DF6A}" srcId="{2BB3FA4F-11B1-4AF7-A349-EF6633C8DF24}" destId="{F57298D0-9627-4A16-9B3A-E1E6C13A5A6F}" srcOrd="0" destOrd="0" parTransId="{416934E1-D88E-4958-BB43-6BBCDB919739}" sibTransId="{00A12EC9-F490-418B-865A-B80E0596E631}"/>
    <dgm:cxn modelId="{F4B46F3E-0CA0-4CD7-B011-0742CA8766C3}" srcId="{EC9E6D44-4C0B-4BC2-81D4-955D82B6DCC9}" destId="{5CCCD843-E705-45BB-8D6D-75200FAE937E}" srcOrd="0" destOrd="0" parTransId="{DA6B67BF-9B96-479E-A351-7909656CA279}" sibTransId="{85FB104E-69E6-40BD-A049-66B22E1DCB8B}"/>
    <dgm:cxn modelId="{B12E8C91-882F-4895-86CC-C1F662FBD16B}" type="presOf" srcId="{2BB3FA4F-11B1-4AF7-A349-EF6633C8DF24}" destId="{A91E50AC-3B32-4C87-B177-C3749D3E6A5F}" srcOrd="0" destOrd="0" presId="urn:microsoft.com/office/officeart/2005/8/layout/hierarchy1"/>
    <dgm:cxn modelId="{2DFC4AC1-6A29-421A-839D-9437A35B6709}" type="presOf" srcId="{5CCCD843-E705-45BB-8D6D-75200FAE937E}" destId="{47349F56-FDF8-40AF-A2B7-FCFA9C3B297B}" srcOrd="0" destOrd="0" presId="urn:microsoft.com/office/officeart/2005/8/layout/hierarchy1"/>
    <dgm:cxn modelId="{56F580BE-C64F-42C4-B9E4-3183FC91F256}" srcId="{D3D1700C-C807-4C01-81C1-10E8CD3CE70F}" destId="{747032AF-B43F-40C2-B571-9BE05FF5C769}" srcOrd="0" destOrd="0" parTransId="{7D06C4A5-7BF2-43C1-833D-92B3631C6E37}" sibTransId="{07A6B59E-A79B-45A4-A21F-C92A5481B488}"/>
    <dgm:cxn modelId="{AC60FEFE-940D-41F5-8C80-B9D56F4BCE9F}" type="presParOf" srcId="{F75160F4-317A-4CCD-8D63-4445BCCAAB94}" destId="{3B1B6653-1847-4846-B0C7-A02F6CC3823D}" srcOrd="0" destOrd="0" presId="urn:microsoft.com/office/officeart/2005/8/layout/hierarchy1"/>
    <dgm:cxn modelId="{4B5B6DA7-7514-4ADC-9EF0-8757F844DFA9}" type="presParOf" srcId="{3B1B6653-1847-4846-B0C7-A02F6CC3823D}" destId="{5036BA07-1EC0-4428-BA15-A0E8E3403504}" srcOrd="0" destOrd="0" presId="urn:microsoft.com/office/officeart/2005/8/layout/hierarchy1"/>
    <dgm:cxn modelId="{A38A799B-8DF5-4273-958D-D2108581A203}" type="presParOf" srcId="{5036BA07-1EC0-4428-BA15-A0E8E3403504}" destId="{CC9DA3EF-BF7F-44F4-B350-B368792B435F}" srcOrd="0" destOrd="0" presId="urn:microsoft.com/office/officeart/2005/8/layout/hierarchy1"/>
    <dgm:cxn modelId="{2C5F897C-6D94-4D59-A419-26D6DEE23BDA}" type="presParOf" srcId="{5036BA07-1EC0-4428-BA15-A0E8E3403504}" destId="{47349F56-FDF8-40AF-A2B7-FCFA9C3B297B}" srcOrd="1" destOrd="0" presId="urn:microsoft.com/office/officeart/2005/8/layout/hierarchy1"/>
    <dgm:cxn modelId="{6C6F2E49-889F-4E53-B31D-BBB784E30EFB}" type="presParOf" srcId="{3B1B6653-1847-4846-B0C7-A02F6CC3823D}" destId="{F027E8CB-3197-41B4-AC75-64161F66373E}" srcOrd="1" destOrd="0" presId="urn:microsoft.com/office/officeart/2005/8/layout/hierarchy1"/>
    <dgm:cxn modelId="{D6FF2C0C-6EAC-42A5-8B44-6F661947647B}" type="presParOf" srcId="{F027E8CB-3197-41B4-AC75-64161F66373E}" destId="{4465F2FF-EF4E-4584-B8F1-65319B4FD4C8}" srcOrd="0" destOrd="0" presId="urn:microsoft.com/office/officeart/2005/8/layout/hierarchy1"/>
    <dgm:cxn modelId="{A20CA13D-E8CA-463A-872B-91D366A41465}" type="presParOf" srcId="{F027E8CB-3197-41B4-AC75-64161F66373E}" destId="{EC99FB5E-5321-4666-8729-A4B0944FC84F}" srcOrd="1" destOrd="0" presId="urn:microsoft.com/office/officeart/2005/8/layout/hierarchy1"/>
    <dgm:cxn modelId="{1C6E3418-48AB-4A66-BA1D-F3A4A6F8535E}" type="presParOf" srcId="{EC99FB5E-5321-4666-8729-A4B0944FC84F}" destId="{6BA80A34-FFE7-4133-AF30-C62777BA18BA}" srcOrd="0" destOrd="0" presId="urn:microsoft.com/office/officeart/2005/8/layout/hierarchy1"/>
    <dgm:cxn modelId="{3FB03122-3687-4346-8D6F-44CA00F2E02F}" type="presParOf" srcId="{6BA80A34-FFE7-4133-AF30-C62777BA18BA}" destId="{9FD51684-8EFC-404B-9CE1-2BE66789389A}" srcOrd="0" destOrd="0" presId="urn:microsoft.com/office/officeart/2005/8/layout/hierarchy1"/>
    <dgm:cxn modelId="{C1F77DC6-B936-4A90-8593-DDAFED101EF9}" type="presParOf" srcId="{6BA80A34-FFE7-4133-AF30-C62777BA18BA}" destId="{94837F94-0201-47F6-91D0-57FFCAF582CC}" srcOrd="1" destOrd="0" presId="urn:microsoft.com/office/officeart/2005/8/layout/hierarchy1"/>
    <dgm:cxn modelId="{EC0FDEF3-2BD3-438B-9C46-48FC706E8DF6}" type="presParOf" srcId="{EC99FB5E-5321-4666-8729-A4B0944FC84F}" destId="{D75AC4D2-07FF-4A4B-B4C5-D75077F7F4DA}" srcOrd="1" destOrd="0" presId="urn:microsoft.com/office/officeart/2005/8/layout/hierarchy1"/>
    <dgm:cxn modelId="{F733EF8D-4275-41EC-9103-60F5AF7A1E78}" type="presParOf" srcId="{D75AC4D2-07FF-4A4B-B4C5-D75077F7F4DA}" destId="{FCB4F790-7A14-4292-BA3A-07BC87FC3456}" srcOrd="0" destOrd="0" presId="urn:microsoft.com/office/officeart/2005/8/layout/hierarchy1"/>
    <dgm:cxn modelId="{7E984C0C-01D0-414E-960C-81BDFD53DF40}" type="presParOf" srcId="{D75AC4D2-07FF-4A4B-B4C5-D75077F7F4DA}" destId="{EEEF0C0E-CDEB-4F67-BA71-7ACB7890FFC0}" srcOrd="1" destOrd="0" presId="urn:microsoft.com/office/officeart/2005/8/layout/hierarchy1"/>
    <dgm:cxn modelId="{0DBD741D-D693-4819-91FC-EC0C72CE0818}" type="presParOf" srcId="{EEEF0C0E-CDEB-4F67-BA71-7ACB7890FFC0}" destId="{999E35B7-45CD-46D3-A955-8DA9C705F1BA}" srcOrd="0" destOrd="0" presId="urn:microsoft.com/office/officeart/2005/8/layout/hierarchy1"/>
    <dgm:cxn modelId="{BE6EA605-3C89-43A0-B44A-71739C4031D1}" type="presParOf" srcId="{999E35B7-45CD-46D3-A955-8DA9C705F1BA}" destId="{3929760D-02FD-42A5-9326-7EE23A47AD62}" srcOrd="0" destOrd="0" presId="urn:microsoft.com/office/officeart/2005/8/layout/hierarchy1"/>
    <dgm:cxn modelId="{0BDCEB8F-827F-467C-B262-7F4E64FE1186}" type="presParOf" srcId="{999E35B7-45CD-46D3-A955-8DA9C705F1BA}" destId="{4059EBAF-35BA-4071-9CF2-986A4BB45545}" srcOrd="1" destOrd="0" presId="urn:microsoft.com/office/officeart/2005/8/layout/hierarchy1"/>
    <dgm:cxn modelId="{D8F8251D-8296-484C-9513-2704E1C48B28}" type="presParOf" srcId="{EEEF0C0E-CDEB-4F67-BA71-7ACB7890FFC0}" destId="{24F4EA52-3B10-4C1A-86EB-F2380088C384}" srcOrd="1" destOrd="0" presId="urn:microsoft.com/office/officeart/2005/8/layout/hierarchy1"/>
    <dgm:cxn modelId="{2495DEAA-3F97-42F3-855A-1C1D483B045F}" type="presParOf" srcId="{F027E8CB-3197-41B4-AC75-64161F66373E}" destId="{F6990E37-53A3-476F-9290-D303407E61A2}" srcOrd="2" destOrd="0" presId="urn:microsoft.com/office/officeart/2005/8/layout/hierarchy1"/>
    <dgm:cxn modelId="{105C11F1-96D4-486E-A627-1874F7D59B2D}" type="presParOf" srcId="{F027E8CB-3197-41B4-AC75-64161F66373E}" destId="{16FDFB13-309D-41A6-8422-8724180F1B5A}" srcOrd="3" destOrd="0" presId="urn:microsoft.com/office/officeart/2005/8/layout/hierarchy1"/>
    <dgm:cxn modelId="{EF58DC00-2E9D-4B5B-88E4-5AB10E0276F4}" type="presParOf" srcId="{16FDFB13-309D-41A6-8422-8724180F1B5A}" destId="{7BB63B1D-98EC-4DD8-AC34-AE212744EDDA}" srcOrd="0" destOrd="0" presId="urn:microsoft.com/office/officeart/2005/8/layout/hierarchy1"/>
    <dgm:cxn modelId="{33CD64E1-0F26-4D16-B950-EBBCA70260A7}" type="presParOf" srcId="{7BB63B1D-98EC-4DD8-AC34-AE212744EDDA}" destId="{93C207E3-D47C-400A-90C2-F0FC92AE3950}" srcOrd="0" destOrd="0" presId="urn:microsoft.com/office/officeart/2005/8/layout/hierarchy1"/>
    <dgm:cxn modelId="{BEBBB60E-549C-42E5-8A5A-77CFA5B20B6B}" type="presParOf" srcId="{7BB63B1D-98EC-4DD8-AC34-AE212744EDDA}" destId="{A91E50AC-3B32-4C87-B177-C3749D3E6A5F}" srcOrd="1" destOrd="0" presId="urn:microsoft.com/office/officeart/2005/8/layout/hierarchy1"/>
    <dgm:cxn modelId="{31DC524B-ABEC-447A-B43E-47095AAFCE1C}" type="presParOf" srcId="{16FDFB13-309D-41A6-8422-8724180F1B5A}" destId="{4099EA97-33BF-4B08-9E43-27B0D10AB058}" srcOrd="1" destOrd="0" presId="urn:microsoft.com/office/officeart/2005/8/layout/hierarchy1"/>
    <dgm:cxn modelId="{6AA25E98-714D-4FF8-B557-9CEABEC878C1}" type="presParOf" srcId="{4099EA97-33BF-4B08-9E43-27B0D10AB058}" destId="{6EA81BE2-DDA3-44A9-82F7-DACA157DDB0D}" srcOrd="0" destOrd="0" presId="urn:microsoft.com/office/officeart/2005/8/layout/hierarchy1"/>
    <dgm:cxn modelId="{F468E272-7AAB-41CE-9B32-FADBFBDBE042}" type="presParOf" srcId="{4099EA97-33BF-4B08-9E43-27B0D10AB058}" destId="{545EC14C-6D01-4A7B-8E34-EE3887CC8FF4}" srcOrd="1" destOrd="0" presId="urn:microsoft.com/office/officeart/2005/8/layout/hierarchy1"/>
    <dgm:cxn modelId="{B88A844E-7FD8-4B35-BE54-2C19E8444FC5}" type="presParOf" srcId="{545EC14C-6D01-4A7B-8E34-EE3887CC8FF4}" destId="{8D8ED857-C995-4F43-AC3D-F42492180395}" srcOrd="0" destOrd="0" presId="urn:microsoft.com/office/officeart/2005/8/layout/hierarchy1"/>
    <dgm:cxn modelId="{ECCD76F1-A070-4846-8755-FDE3736C5FC6}" type="presParOf" srcId="{8D8ED857-C995-4F43-AC3D-F42492180395}" destId="{CE674C5D-569A-4F1C-9D51-265B88E9F5BE}" srcOrd="0" destOrd="0" presId="urn:microsoft.com/office/officeart/2005/8/layout/hierarchy1"/>
    <dgm:cxn modelId="{F88FB7FC-8371-4FA4-99B0-69D1B5048599}" type="presParOf" srcId="{8D8ED857-C995-4F43-AC3D-F42492180395}" destId="{1EEFF192-E70D-479B-A531-10FA9654F114}" srcOrd="1" destOrd="0" presId="urn:microsoft.com/office/officeart/2005/8/layout/hierarchy1"/>
    <dgm:cxn modelId="{48D344E1-C026-4715-87AD-5803E866CF57}" type="presParOf" srcId="{545EC14C-6D01-4A7B-8E34-EE3887CC8FF4}" destId="{A240D230-6F82-4692-B837-C8B9930098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2D45E-9241-477A-9FBA-1FFDD0318B8E}" type="datetimeFigureOut">
              <a:rPr lang="cs-CZ" smtClean="0"/>
              <a:pPr/>
              <a:t>11.2.2016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46CD-943A-416B-9E45-CA331D09CD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Collections/search-the-collections/110000543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PRUDKÝ,Libor. Předávání rodinných hodnot v českých rodinách na základě empirických výzkumů.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Holmerová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 Péče jako lidská a sociální hodnota. In </a:t>
            </a:r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Rodinná politika jako nástroj, který </a:t>
            </a:r>
            <a:r>
              <a:rPr lang="cs-CZ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umožnuje</a:t>
            </a:r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podporuje mezigenerační solidaritu [online]. Praha : Česko-německý fond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budoucnosti, 2009. Available at: http://www.rodiny.cz/f/file/sbornik_senat_09.pdf .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[cit. 201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-0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12].</a:t>
            </a:r>
            <a:endParaRPr lang="pl-P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srov. </a:t>
            </a:r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Jaké hodnoty jsou pro vás důležité? [online]. 2002. CVVM. Dostupné z: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http://www.cvvm.cas.cz/index.php?disp=zpravy&amp;lang=0&amp;r=1&amp;s=&amp;offset=&amp;shw=100799 [cit. 201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-0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-12].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46CD-943A-416B-9E45-CA331D09CDA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Podle</a:t>
            </a:r>
            <a:r>
              <a:rPr lang="cs-CZ" baseline="0" dirty="0" smtClean="0"/>
              <a:t> Aristotela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46CD-943A-416B-9E45-CA331D09CDA3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>
            <a:normAutofit fontScale="62500" lnSpcReduction="20000"/>
          </a:bodyPr>
          <a:lstStyle/>
          <a:p>
            <a:pPr eaLnBrk="1" hangingPunct="1">
              <a:spcAft>
                <a:spcPts val="400"/>
              </a:spcAft>
            </a:pPr>
            <a:r>
              <a:rPr lang="cs-CZ" sz="1400" b="1" i="0" u="sng" baseline="0" dirty="0" smtClean="0">
                <a:latin typeface="Garamond" pitchFamily="18" charset="0"/>
                <a:cs typeface="Arial" charset="0"/>
              </a:rPr>
              <a:t>K pojmosloví v etice: </a:t>
            </a:r>
          </a:p>
          <a:p>
            <a:pPr eaLnBrk="1" hangingPunct="1">
              <a:spcAft>
                <a:spcPts val="400"/>
              </a:spcAft>
            </a:pPr>
            <a:r>
              <a:rPr lang="cs-CZ" sz="1400" b="1" i="0" baseline="0" dirty="0" smtClean="0"/>
              <a:t>Etika</a:t>
            </a:r>
            <a:r>
              <a:rPr lang="cs-CZ" sz="1400" b="0" i="0" baseline="0" dirty="0" smtClean="0"/>
              <a:t> kriticky zkoumá legitimitu nároků na morální platnost, chce metodicky a systematicky zprostředkovat vhled do smyslu morálního jednání; nabízí kritéria, podle nichž se může závazně stanovit, který cíl je potřeba uznat jako dobrý (x nestanovuje, který konkrétní cíl je morálně dobrý a hodný úsilí pro každého) – ukazuje, jak lze dojít k posouzení jednání jako dobrého; zabývá se morálními přesvědčeními (morálkami) a usiluje ukazovat cesty, na nichž se člověk může sám uskutečňovat ve svém lidství (chce přivádět k mravní kompetenci, umožňovat a podporovat ji); ve vlastním smyslu eticky jednal ten, kdo předávaná pravidla chování a hodnotová měřítka nedodržoval mechanicky a rutinně, ale kdo si zvykl (zdatnost, ctnost) konat požadované dobro na základě nahlédnutí a úvahy; vědecká disciplína nebo reflexe morálního jednání (společenského: „morálka“ i individuálního: „mravnost“) a usuzování v perspektivě toho, co je správné a dobré (tj. z hlediska morální kvality, která je označována jako moralita). Etická reflexe usiluje o dosažení odůvodněných výstupů, které je možné prokázat za subjektivně platné i za intersubjektivně závazné.</a:t>
            </a:r>
          </a:p>
          <a:p>
            <a:pPr eaLnBrk="1" hangingPunct="1">
              <a:spcAft>
                <a:spcPts val="400"/>
              </a:spcAft>
            </a:pPr>
            <a:r>
              <a:rPr lang="cs-CZ" sz="1400" b="1" i="0" dirty="0" smtClean="0"/>
              <a:t>předmět</a:t>
            </a:r>
            <a:r>
              <a:rPr lang="cs-CZ" sz="1400" b="1" i="0" baseline="0" dirty="0" smtClean="0"/>
              <a:t> etiky</a:t>
            </a:r>
            <a:r>
              <a:rPr lang="cs-CZ" sz="1400" i="0" baseline="0" dirty="0" smtClean="0"/>
              <a:t>: morální jednání a </a:t>
            </a:r>
            <a:r>
              <a:rPr lang="cs-CZ" sz="1400" b="0" i="0" u="sng" baseline="0" dirty="0" smtClean="0"/>
              <a:t>usuzování</a:t>
            </a:r>
            <a:r>
              <a:rPr lang="cs-CZ" sz="1400" i="0" baseline="0" dirty="0" smtClean="0"/>
              <a:t>, hodnocení, zvažování</a:t>
            </a:r>
          </a:p>
          <a:p>
            <a:pPr eaLnBrk="1" hangingPunct="1">
              <a:spcAft>
                <a:spcPts val="400"/>
              </a:spcAft>
            </a:pPr>
            <a:r>
              <a:rPr lang="cs-CZ" sz="1400" b="1" i="0" baseline="0" dirty="0" smtClean="0"/>
              <a:t>morální jednání</a:t>
            </a:r>
            <a:r>
              <a:rPr lang="cs-CZ" sz="1400" i="0" baseline="0" dirty="0" smtClean="0"/>
              <a:t>: </a:t>
            </a:r>
            <a:r>
              <a:rPr lang="cs-CZ" sz="1400" i="0" baseline="0" dirty="0" err="1" smtClean="0"/>
              <a:t>jednání</a:t>
            </a:r>
            <a:r>
              <a:rPr lang="cs-CZ" sz="1400" i="0" baseline="0" dirty="0" smtClean="0"/>
              <a:t>, která uplatňují nárok na morální </a:t>
            </a:r>
            <a:r>
              <a:rPr lang="cs-CZ" sz="1400" b="1" i="0" baseline="0" dirty="0" smtClean="0"/>
              <a:t>kvalitu </a:t>
            </a:r>
            <a:r>
              <a:rPr lang="cs-CZ" sz="1400" b="0" i="0" baseline="0" dirty="0" smtClean="0"/>
              <a:t>(je to morální? – je to mravně dobré?)</a:t>
            </a:r>
          </a:p>
          <a:p>
            <a:pPr eaLnBrk="1" hangingPunct="1">
              <a:spcAft>
                <a:spcPts val="400"/>
              </a:spcAft>
            </a:pPr>
            <a:r>
              <a:rPr lang="cs-CZ" sz="1400" b="1" i="0" baseline="0" dirty="0" smtClean="0"/>
              <a:t>mrav</a:t>
            </a:r>
            <a:r>
              <a:rPr lang="cs-CZ" sz="1400" b="0" i="0" baseline="0" dirty="0" smtClean="0"/>
              <a:t> – mravní, mravné – co se líbí, zvyk, tradice, postoj, konvence</a:t>
            </a:r>
          </a:p>
          <a:p>
            <a:pPr eaLnBrk="1" hangingPunct="1">
              <a:spcAft>
                <a:spcPts val="400"/>
              </a:spcAft>
            </a:pPr>
            <a:r>
              <a:rPr lang="cs-CZ" sz="1400" b="1" i="0" baseline="0" dirty="0" smtClean="0"/>
              <a:t>morálka</a:t>
            </a:r>
            <a:r>
              <a:rPr lang="cs-CZ" sz="1400" b="0" i="0" baseline="0" dirty="0" smtClean="0"/>
              <a:t> – morální: celek příkazů, zákazů, postojových vzorců, zvyklostí, tradic, mravů, konvencí společnosti – je dějinná (proměnná), existují skupinové, diferencované morálky;</a:t>
            </a:r>
          </a:p>
          <a:p>
            <a:pPr eaLnBrk="1" hangingPunct="1">
              <a:spcAft>
                <a:spcPts val="400"/>
              </a:spcAft>
            </a:pPr>
            <a:r>
              <a:rPr lang="cs-CZ" sz="1400" b="1" i="0" dirty="0" smtClean="0"/>
              <a:t>étos</a:t>
            </a:r>
            <a:r>
              <a:rPr lang="cs-CZ" sz="1400" b="0" i="0" dirty="0" smtClean="0"/>
              <a:t>:</a:t>
            </a:r>
            <a:r>
              <a:rPr lang="cs-CZ" sz="1400" b="0" i="0" baseline="0" dirty="0" smtClean="0"/>
              <a:t> celek morálního chování a jednání lidí ve společnosti, zahrnuje obyčeje, mravy, tradice, zvyklosti, přesvědčení v oblasti toho, co je či není morální či mravné; étos skupiny, povolání (etický kodex zaměstnanců, firem), profese (advokátů, sociálních pracovníků, novinářů, lékařů, …); projekt Světový étos.</a:t>
            </a:r>
            <a:endParaRPr lang="cs-CZ" sz="1400" b="0" i="0" dirty="0" smtClean="0"/>
          </a:p>
          <a:p>
            <a:pPr eaLnBrk="1" hangingPunct="1">
              <a:spcAft>
                <a:spcPts val="400"/>
              </a:spcAft>
            </a:pPr>
            <a:r>
              <a:rPr lang="cs-CZ" sz="1400" b="1" i="0" baseline="0" dirty="0" smtClean="0"/>
              <a:t>moralita</a:t>
            </a:r>
            <a:r>
              <a:rPr lang="cs-CZ" sz="1400" b="0" i="0" baseline="0" dirty="0" smtClean="0"/>
              <a:t> – princip všech morálek, který legitimuje morálku jako morální morálku; základní kvalita lidského jednání, tj. jednání svobodného a na základě vlastního úsudku (dobro – zlo, svoboda – determinace, morálka, štěstí)</a:t>
            </a:r>
          </a:p>
          <a:p>
            <a:pPr eaLnBrk="1" hangingPunct="1">
              <a:spcAft>
                <a:spcPts val="400"/>
              </a:spcAft>
            </a:pPr>
            <a:r>
              <a:rPr lang="cs-CZ" sz="1400" b="1" i="0" baseline="0" dirty="0" smtClean="0"/>
              <a:t>mravnost</a:t>
            </a:r>
            <a:r>
              <a:rPr lang="cs-CZ" sz="1400" b="0" i="0" baseline="0" dirty="0" smtClean="0"/>
              <a:t> – aplikovaná moralita; mravní jednání – reflektované, zamýšlené a svobodně zvolené jednání;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0" dirty="0" smtClean="0">
                <a:solidFill>
                  <a:srgbClr val="00B0F0"/>
                </a:solidFill>
                <a:latin typeface="Garamond" pitchFamily="18" charset="0"/>
                <a:cs typeface="Arial" charset="0"/>
              </a:rPr>
              <a:t>pozor:</a:t>
            </a:r>
            <a:r>
              <a:rPr lang="cs-CZ" sz="1400" b="0" baseline="0" dirty="0" smtClean="0">
                <a:solidFill>
                  <a:srgbClr val="00B0F0"/>
                </a:solidFill>
                <a:latin typeface="Garamond" pitchFamily="18" charset="0"/>
                <a:cs typeface="Arial" charset="0"/>
              </a:rPr>
              <a:t> </a:t>
            </a:r>
            <a:r>
              <a:rPr lang="cs-CZ" sz="1400" b="0" dirty="0" smtClean="0">
                <a:solidFill>
                  <a:srgbClr val="00B0F0"/>
                </a:solidFill>
                <a:latin typeface="Garamond" pitchFamily="18" charset="0"/>
                <a:cs typeface="Arial" charset="0"/>
              </a:rPr>
              <a:t>„</a:t>
            </a:r>
            <a:r>
              <a:rPr lang="cs-CZ" sz="1400" b="1" dirty="0" smtClean="0">
                <a:solidFill>
                  <a:srgbClr val="00B0F0"/>
                </a:solidFill>
                <a:latin typeface="Garamond" pitchFamily="18" charset="0"/>
                <a:cs typeface="Arial" charset="0"/>
              </a:rPr>
              <a:t>to </a:t>
            </a:r>
            <a:r>
              <a:rPr lang="cs-CZ" sz="1400" b="1" dirty="0" err="1" smtClean="0">
                <a:solidFill>
                  <a:srgbClr val="00B0F0"/>
                </a:solidFill>
                <a:latin typeface="Garamond" pitchFamily="18" charset="0"/>
                <a:cs typeface="Arial" charset="0"/>
              </a:rPr>
              <a:t>etos</a:t>
            </a:r>
            <a:r>
              <a:rPr lang="cs-CZ" sz="1400" b="0" dirty="0" smtClean="0">
                <a:solidFill>
                  <a:srgbClr val="00B0F0"/>
                </a:solidFill>
                <a:latin typeface="Garamond" pitchFamily="18" charset="0"/>
                <a:cs typeface="Arial" charset="0"/>
              </a:rPr>
              <a:t>“</a:t>
            </a:r>
            <a:r>
              <a:rPr lang="cs-CZ" sz="1400" dirty="0" smtClean="0">
                <a:latin typeface="Garamond" pitchFamily="18" charset="0"/>
                <a:cs typeface="Arial" charset="0"/>
              </a:rPr>
              <a:t>: řecky znamená „rok, rok co rok, </a:t>
            </a:r>
            <a:r>
              <a:rPr lang="cs-CZ" sz="1400" dirty="0" err="1" smtClean="0">
                <a:latin typeface="Garamond" pitchFamily="18" charset="0"/>
                <a:cs typeface="Arial" charset="0"/>
              </a:rPr>
              <a:t>rok</a:t>
            </a:r>
            <a:r>
              <a:rPr lang="cs-CZ" sz="1400" dirty="0" smtClean="0">
                <a:latin typeface="Garamond" pitchFamily="18" charset="0"/>
                <a:cs typeface="Arial" charset="0"/>
              </a:rPr>
              <a:t> po roku“</a:t>
            </a:r>
            <a:r>
              <a:rPr lang="cs-CZ" sz="1400" baseline="0" dirty="0" smtClean="0">
                <a:latin typeface="Garamond" pitchFamily="18" charset="0"/>
                <a:cs typeface="Arial" charset="0"/>
              </a:rPr>
              <a:t> – pozor tedy na výslovnost „e/</a:t>
            </a:r>
            <a:r>
              <a:rPr lang="cs-CZ" sz="1400" baseline="0" dirty="0" err="1" smtClean="0">
                <a:latin typeface="Garamond" pitchFamily="18" charset="0"/>
                <a:cs typeface="Arial" charset="0"/>
              </a:rPr>
              <a:t>éthos</a:t>
            </a:r>
            <a:r>
              <a:rPr lang="cs-CZ" sz="1400" baseline="0" dirty="0" smtClean="0">
                <a:latin typeface="Garamond" pitchFamily="18" charset="0"/>
                <a:cs typeface="Arial" charset="0"/>
              </a:rPr>
              <a:t>“ s „h“; případně na prodloužené „é“ (étos politické strany);</a:t>
            </a:r>
          </a:p>
          <a:p>
            <a:pPr eaLnBrk="1" hangingPunct="1"/>
            <a:endParaRPr lang="cs-CZ" sz="1300" b="0" i="0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(1) </a:t>
            </a:r>
            <a:r>
              <a:rPr lang="en-GB" dirty="0" err="1" smtClean="0"/>
              <a:t>Aristotel</a:t>
            </a:r>
            <a:r>
              <a:rPr lang="cs-CZ" dirty="0" smtClean="0"/>
              <a:t>é</a:t>
            </a:r>
            <a:r>
              <a:rPr lang="en-GB" dirty="0" smtClean="0"/>
              <a:t>s. </a:t>
            </a:r>
            <a:r>
              <a:rPr lang="en-GB" dirty="0" err="1" smtClean="0"/>
              <a:t>Politika</a:t>
            </a:r>
            <a:r>
              <a:rPr lang="en-GB" dirty="0" smtClean="0"/>
              <a:t>. 1278 b 19: “</a:t>
            </a:r>
            <a:r>
              <a:rPr lang="en-GB" dirty="0" err="1" smtClean="0"/>
              <a:t>est</a:t>
            </a:r>
            <a:r>
              <a:rPr lang="en-GB" dirty="0" smtClean="0"/>
              <a:t> in </a:t>
            </a:r>
            <a:r>
              <a:rPr lang="en-GB" dirty="0" err="1" smtClean="0"/>
              <a:t>anthrópos</a:t>
            </a:r>
            <a:r>
              <a:rPr lang="en-GB" dirty="0" smtClean="0"/>
              <a:t> </a:t>
            </a:r>
            <a:r>
              <a:rPr lang="en-GB" dirty="0" err="1" smtClean="0"/>
              <a:t>zóon</a:t>
            </a:r>
            <a:r>
              <a:rPr lang="en-GB" dirty="0" smtClean="0"/>
              <a:t> </a:t>
            </a:r>
            <a:r>
              <a:rPr lang="en-GB" dirty="0" err="1" smtClean="0"/>
              <a:t>politikon</a:t>
            </a:r>
            <a:r>
              <a:rPr lang="en-GB" dirty="0" smtClean="0"/>
              <a:t>”</a:t>
            </a:r>
            <a:endParaRPr lang="cs-CZ" dirty="0" smtClean="0"/>
          </a:p>
          <a:p>
            <a:r>
              <a:rPr lang="cs-CZ" dirty="0" smtClean="0"/>
              <a:t>Srov.</a:t>
            </a:r>
            <a:r>
              <a:rPr lang="en-GB" dirty="0" smtClean="0"/>
              <a:t> </a:t>
            </a:r>
            <a:r>
              <a:rPr lang="en-GB" dirty="0" err="1" smtClean="0"/>
              <a:t>Aristotel</a:t>
            </a:r>
            <a:r>
              <a:rPr lang="cs-CZ" dirty="0" smtClean="0"/>
              <a:t>é</a:t>
            </a:r>
            <a:r>
              <a:rPr lang="en-GB" dirty="0" smtClean="0"/>
              <a:t>s. </a:t>
            </a:r>
            <a:r>
              <a:rPr lang="en-GB" dirty="0" err="1" smtClean="0"/>
              <a:t>Politika</a:t>
            </a:r>
            <a:r>
              <a:rPr lang="en-GB" dirty="0" smtClean="0"/>
              <a:t>. 1253a 2. 9: “ho </a:t>
            </a:r>
            <a:r>
              <a:rPr lang="en-GB" dirty="0" err="1" smtClean="0"/>
              <a:t>anthrópos</a:t>
            </a:r>
            <a:r>
              <a:rPr lang="en-GB" dirty="0" smtClean="0"/>
              <a:t> </a:t>
            </a:r>
            <a:r>
              <a:rPr lang="en-GB" dirty="0" err="1" smtClean="0"/>
              <a:t>fysei</a:t>
            </a:r>
            <a:r>
              <a:rPr lang="en-GB" dirty="0" smtClean="0"/>
              <a:t> </a:t>
            </a:r>
            <a:r>
              <a:rPr lang="en-GB" dirty="0" err="1" smtClean="0"/>
              <a:t>politikon</a:t>
            </a:r>
            <a:r>
              <a:rPr lang="en-GB" dirty="0" smtClean="0"/>
              <a:t> </a:t>
            </a:r>
            <a:r>
              <a:rPr lang="en-GB" dirty="0" err="1" smtClean="0"/>
              <a:t>zóon</a:t>
            </a:r>
            <a:r>
              <a:rPr lang="en-GB" dirty="0" smtClean="0"/>
              <a:t>”, “</a:t>
            </a:r>
            <a:r>
              <a:rPr lang="en-GB" dirty="0" err="1" smtClean="0"/>
              <a:t>politikon</a:t>
            </a:r>
            <a:r>
              <a:rPr lang="en-GB" dirty="0" smtClean="0"/>
              <a:t> ho </a:t>
            </a:r>
            <a:r>
              <a:rPr lang="en-GB" dirty="0" err="1" smtClean="0"/>
              <a:t>anthrópos</a:t>
            </a:r>
            <a:r>
              <a:rPr lang="en-GB" dirty="0" smtClean="0"/>
              <a:t> </a:t>
            </a:r>
            <a:r>
              <a:rPr lang="en-GB" dirty="0" err="1" smtClean="0"/>
              <a:t>zóon</a:t>
            </a:r>
            <a:r>
              <a:rPr lang="en-GB" dirty="0" smtClean="0"/>
              <a:t>”.</a:t>
            </a:r>
            <a:endParaRPr lang="cs-CZ" dirty="0" smtClean="0"/>
          </a:p>
          <a:p>
            <a:r>
              <a:rPr lang="en-GB" dirty="0" err="1" smtClean="0"/>
              <a:t>Aristotel</a:t>
            </a:r>
            <a:r>
              <a:rPr lang="cs-CZ" dirty="0" smtClean="0"/>
              <a:t>é</a:t>
            </a:r>
            <a:r>
              <a:rPr lang="en-GB" dirty="0" smtClean="0"/>
              <a:t>s. </a:t>
            </a:r>
            <a:r>
              <a:rPr lang="en-GB" dirty="0" err="1" smtClean="0"/>
              <a:t>Politika</a:t>
            </a:r>
            <a:r>
              <a:rPr lang="en-GB" dirty="0" smtClean="0"/>
              <a:t> 1253 a 19.</a:t>
            </a:r>
            <a:endParaRPr lang="cs-CZ" dirty="0" smtClean="0"/>
          </a:p>
          <a:p>
            <a:r>
              <a:rPr lang="cs-CZ" dirty="0" smtClean="0"/>
              <a:t>(2) </a:t>
            </a:r>
            <a:r>
              <a:rPr lang="en-GB" dirty="0" err="1" smtClean="0"/>
              <a:t>Aristotel</a:t>
            </a:r>
            <a:r>
              <a:rPr lang="cs-CZ" dirty="0" smtClean="0"/>
              <a:t>é</a:t>
            </a:r>
            <a:r>
              <a:rPr lang="en-GB" dirty="0" smtClean="0"/>
              <a:t>s. </a:t>
            </a:r>
            <a:r>
              <a:rPr lang="en-GB" dirty="0" err="1" smtClean="0"/>
              <a:t>Etika</a:t>
            </a:r>
            <a:r>
              <a:rPr lang="en-GB" dirty="0" smtClean="0"/>
              <a:t> </a:t>
            </a:r>
            <a:r>
              <a:rPr lang="en-GB" dirty="0" err="1" smtClean="0"/>
              <a:t>Nikomachova</a:t>
            </a:r>
            <a:r>
              <a:rPr lang="en-GB" dirty="0" smtClean="0"/>
              <a:t>. 1097b 11: “</a:t>
            </a:r>
            <a:r>
              <a:rPr lang="en-GB" dirty="0" err="1" smtClean="0"/>
              <a:t>fysei</a:t>
            </a:r>
            <a:r>
              <a:rPr lang="en-GB" dirty="0" smtClean="0"/>
              <a:t> </a:t>
            </a:r>
            <a:r>
              <a:rPr lang="en-GB" dirty="0" err="1" smtClean="0"/>
              <a:t>politikon</a:t>
            </a:r>
            <a:r>
              <a:rPr lang="en-GB" dirty="0" smtClean="0"/>
              <a:t> ho </a:t>
            </a:r>
            <a:r>
              <a:rPr lang="en-GB" dirty="0" err="1" smtClean="0"/>
              <a:t>anthrópos</a:t>
            </a:r>
            <a:r>
              <a:rPr lang="en-GB" dirty="0" smtClean="0"/>
              <a:t>”. </a:t>
            </a:r>
            <a:r>
              <a:rPr lang="cs-CZ" dirty="0" smtClean="0"/>
              <a:t>Na tomto místě Seneca překládá řecký termín „</a:t>
            </a:r>
            <a:r>
              <a:rPr lang="cs-CZ" dirty="0" err="1" smtClean="0"/>
              <a:t>politikon</a:t>
            </a:r>
            <a:r>
              <a:rPr lang="cs-CZ" dirty="0" smtClean="0"/>
              <a:t>“ latinským výrazem „</a:t>
            </a:r>
            <a:r>
              <a:rPr lang="cs-CZ" dirty="0" err="1" smtClean="0"/>
              <a:t>sociale</a:t>
            </a:r>
            <a:r>
              <a:rPr lang="cs-CZ" dirty="0" smtClean="0"/>
              <a:t>“, tedy pak by byl člověk přirozenosti společenské, avšak Aristoteles má na mysli spíše určení pro život v obci ve smyslu účelu. Srov. Poznámky A. Kříže in Aristoteles Etika </a:t>
            </a:r>
            <a:r>
              <a:rPr lang="cs-CZ" dirty="0" err="1" smtClean="0"/>
              <a:t>Nikomachova</a:t>
            </a:r>
            <a:r>
              <a:rPr lang="cs-CZ" dirty="0" smtClean="0"/>
              <a:t>. S. 253.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46CD-943A-416B-9E45-CA331D09CDA3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khm.at</a:t>
            </a:r>
            <a:r>
              <a:rPr lang="cs-CZ" dirty="0" smtClean="0"/>
              <a:t>/</a:t>
            </a:r>
            <a:r>
              <a:rPr lang="cs-CZ" dirty="0" err="1" smtClean="0"/>
              <a:t>besuchen</a:t>
            </a:r>
            <a:r>
              <a:rPr lang="cs-CZ" dirty="0" smtClean="0"/>
              <a:t>/</a:t>
            </a:r>
            <a:r>
              <a:rPr lang="cs-CZ" dirty="0" err="1" smtClean="0"/>
              <a:t>sammlungen</a:t>
            </a:r>
            <a:r>
              <a:rPr lang="cs-CZ" dirty="0" smtClean="0"/>
              <a:t>/</a:t>
            </a:r>
            <a:r>
              <a:rPr lang="cs-CZ" dirty="0" err="1" smtClean="0"/>
              <a:t>antikensammlung</a:t>
            </a:r>
            <a:r>
              <a:rPr lang="cs-CZ" dirty="0" smtClean="0"/>
              <a:t>/</a:t>
            </a:r>
            <a:r>
              <a:rPr lang="cs-CZ" dirty="0" err="1" smtClean="0"/>
              <a:t>ausgesuchte</a:t>
            </a:r>
            <a:r>
              <a:rPr lang="cs-CZ" dirty="0" smtClean="0"/>
              <a:t>-</a:t>
            </a:r>
            <a:r>
              <a:rPr lang="cs-CZ" dirty="0" err="1" smtClean="0"/>
              <a:t>meisterwerke</a:t>
            </a:r>
            <a:r>
              <a:rPr lang="cs-CZ" dirty="0" smtClean="0"/>
              <a:t>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46CD-943A-416B-9E45-CA331D09CDA3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46CD-943A-416B-9E45-CA331D09CDA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err="1" smtClean="0"/>
              <a:t>Hermés</a:t>
            </a:r>
            <a:r>
              <a:rPr lang="cs-CZ" dirty="0" smtClean="0"/>
              <a:t>.</a:t>
            </a:r>
            <a:r>
              <a:rPr lang="cs-CZ" baseline="0" dirty="0" smtClean="0"/>
              <a:t> (vpravo:) </a:t>
            </a:r>
            <a:r>
              <a:rPr lang="cs-CZ" dirty="0" err="1" smtClean="0"/>
              <a:t>Eros</a:t>
            </a:r>
            <a:r>
              <a:rPr lang="cs-CZ" dirty="0" smtClean="0"/>
              <a:t>, </a:t>
            </a:r>
            <a:r>
              <a:rPr lang="cs-CZ" dirty="0" err="1" smtClean="0"/>
              <a:t>Hermés</a:t>
            </a:r>
            <a:r>
              <a:rPr lang="cs-CZ" dirty="0" smtClean="0"/>
              <a:t> a možná </a:t>
            </a:r>
            <a:r>
              <a:rPr lang="cs-CZ" dirty="0" err="1" smtClean="0"/>
              <a:t>Afrodité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46CD-943A-416B-9E45-CA331D09CDA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Nietzsche</a:t>
            </a:r>
            <a:r>
              <a:rPr lang="cs-CZ" dirty="0" smtClean="0"/>
              <a:t>. Poznámky, (1886 –1887). </a:t>
            </a:r>
            <a:r>
              <a:rPr lang="cs-CZ" dirty="0" err="1" smtClean="0"/>
              <a:t>In</a:t>
            </a:r>
            <a:r>
              <a:rPr lang="cs-CZ" i="1" dirty="0" err="1" smtClean="0"/>
              <a:t>The</a:t>
            </a:r>
            <a:r>
              <a:rPr lang="cs-CZ" i="1" dirty="0" smtClean="0"/>
              <a:t> Portable </a:t>
            </a:r>
            <a:r>
              <a:rPr lang="cs-CZ" i="1" dirty="0" err="1" smtClean="0"/>
              <a:t>Nietzsche</a:t>
            </a:r>
            <a:r>
              <a:rPr lang="cs-CZ" dirty="0" smtClean="0"/>
              <a:t> (1954), p. 458.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46CD-943A-416B-9E45-CA331D09CDA3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khm.at</a:t>
            </a:r>
            <a:r>
              <a:rPr lang="cs-CZ" dirty="0" smtClean="0"/>
              <a:t>/</a:t>
            </a:r>
            <a:r>
              <a:rPr lang="cs-CZ" dirty="0" err="1" smtClean="0"/>
              <a:t>besuchen</a:t>
            </a:r>
            <a:r>
              <a:rPr lang="cs-CZ" dirty="0" smtClean="0"/>
              <a:t>/</a:t>
            </a:r>
            <a:r>
              <a:rPr lang="cs-CZ" dirty="0" err="1" smtClean="0"/>
              <a:t>sammlungen</a:t>
            </a:r>
            <a:r>
              <a:rPr lang="cs-CZ" dirty="0" smtClean="0"/>
              <a:t>/</a:t>
            </a:r>
            <a:r>
              <a:rPr lang="cs-CZ" dirty="0" err="1" smtClean="0"/>
              <a:t>ephesos</a:t>
            </a:r>
            <a:r>
              <a:rPr lang="cs-CZ" dirty="0" smtClean="0"/>
              <a:t>-museum/</a:t>
            </a:r>
            <a:r>
              <a:rPr lang="cs-CZ" dirty="0" err="1" smtClean="0"/>
              <a:t>ausgesuchte</a:t>
            </a:r>
            <a:r>
              <a:rPr lang="cs-CZ" dirty="0" smtClean="0"/>
              <a:t>-</a:t>
            </a:r>
            <a:r>
              <a:rPr lang="cs-CZ" dirty="0" err="1" smtClean="0"/>
              <a:t>meisterwerke</a:t>
            </a:r>
            <a:r>
              <a:rPr lang="cs-CZ" dirty="0" smtClean="0"/>
              <a:t>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46CD-943A-416B-9E45-CA331D09CDA3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ř</a:t>
            </a:r>
            <a:r>
              <a:rPr lang="cs-CZ" dirty="0" smtClean="0"/>
              <a:t>. </a:t>
            </a:r>
            <a:r>
              <a:rPr lang="cs-CZ" dirty="0" err="1" smtClean="0"/>
              <a:t>mythos</a:t>
            </a:r>
            <a:r>
              <a:rPr lang="cs-CZ" dirty="0" smtClean="0"/>
              <a:t> – slovo, vyprávění, příběh</a:t>
            </a:r>
          </a:p>
          <a:p>
            <a:r>
              <a:rPr lang="cs-CZ" dirty="0" err="1" smtClean="0"/>
              <a:t>ř</a:t>
            </a:r>
            <a:r>
              <a:rPr lang="cs-CZ" dirty="0" smtClean="0"/>
              <a:t>. logos – slovo,</a:t>
            </a:r>
            <a:r>
              <a:rPr lang="cs-CZ" baseline="0" dirty="0" smtClean="0"/>
              <a:t> rozum, smysl, argumentace</a:t>
            </a:r>
            <a:endParaRPr lang="cs-CZ" dirty="0" smtClean="0"/>
          </a:p>
          <a:p>
            <a:r>
              <a:rPr lang="cs-CZ" dirty="0" err="1" smtClean="0"/>
              <a:t>ř</a:t>
            </a:r>
            <a:r>
              <a:rPr lang="cs-CZ" dirty="0" smtClean="0"/>
              <a:t>. </a:t>
            </a:r>
            <a:r>
              <a:rPr lang="cs-CZ" dirty="0" err="1" smtClean="0"/>
              <a:t>techné</a:t>
            </a:r>
            <a:r>
              <a:rPr lang="cs-CZ" dirty="0" smtClean="0"/>
              <a:t> – umění,</a:t>
            </a:r>
            <a:r>
              <a:rPr lang="cs-CZ" baseline="0" dirty="0" smtClean="0"/>
              <a:t> řemeslo (technologie)</a:t>
            </a:r>
            <a:endParaRPr lang="cs-CZ" dirty="0" smtClean="0"/>
          </a:p>
          <a:p>
            <a:r>
              <a:rPr lang="cs-CZ" dirty="0" err="1" smtClean="0"/>
              <a:t>ř</a:t>
            </a:r>
            <a:r>
              <a:rPr lang="cs-CZ" dirty="0" smtClean="0"/>
              <a:t>. fysis – přírodní, přirozené</a:t>
            </a:r>
          </a:p>
          <a:p>
            <a:r>
              <a:rPr lang="cs-CZ" dirty="0" err="1" smtClean="0"/>
              <a:t>ř</a:t>
            </a:r>
            <a:r>
              <a:rPr lang="cs-CZ" dirty="0" smtClean="0"/>
              <a:t>.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theoria</a:t>
            </a:r>
            <a:r>
              <a:rPr lang="cs-CZ" baseline="0" dirty="0" smtClean="0"/>
              <a:t> – procesí, podívaná, náhled, teorie</a:t>
            </a:r>
            <a:endParaRPr lang="cs-CZ" dirty="0" smtClean="0"/>
          </a:p>
          <a:p>
            <a:r>
              <a:rPr lang="cs-CZ" dirty="0" err="1" smtClean="0"/>
              <a:t>ř</a:t>
            </a:r>
            <a:r>
              <a:rPr lang="cs-CZ" dirty="0" smtClean="0"/>
              <a:t>.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praxis</a:t>
            </a:r>
            <a:r>
              <a:rPr lang="cs-CZ" baseline="0" dirty="0" smtClean="0"/>
              <a:t> – čin, skutek, práce, uskutečnění</a:t>
            </a:r>
            <a:endParaRPr lang="cs-CZ" dirty="0" smtClean="0"/>
          </a:p>
          <a:p>
            <a:r>
              <a:rPr lang="cs-CZ" dirty="0" err="1" smtClean="0"/>
              <a:t>ř</a:t>
            </a:r>
            <a:r>
              <a:rPr lang="cs-CZ" dirty="0" smtClean="0"/>
              <a:t>. </a:t>
            </a:r>
            <a:r>
              <a:rPr lang="cs-CZ" dirty="0" err="1" smtClean="0"/>
              <a:t>epistémé</a:t>
            </a:r>
            <a:r>
              <a:rPr lang="cs-CZ" dirty="0" smtClean="0"/>
              <a:t> – věda, poznání, porozumění</a:t>
            </a:r>
          </a:p>
          <a:p>
            <a:r>
              <a:rPr lang="cs-CZ" dirty="0" err="1" smtClean="0"/>
              <a:t>ř</a:t>
            </a:r>
            <a:r>
              <a:rPr lang="cs-CZ" dirty="0" smtClean="0"/>
              <a:t>. </a:t>
            </a:r>
            <a:r>
              <a:rPr lang="cs-CZ" dirty="0" err="1" smtClean="0"/>
              <a:t>fronésis</a:t>
            </a:r>
            <a:r>
              <a:rPr lang="cs-CZ" dirty="0" smtClean="0"/>
              <a:t> – (praktická)</a:t>
            </a:r>
            <a:r>
              <a:rPr lang="cs-CZ" baseline="0" dirty="0" smtClean="0"/>
              <a:t> </a:t>
            </a:r>
            <a:r>
              <a:rPr lang="cs-CZ" dirty="0" smtClean="0"/>
              <a:t>moudrost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46CD-943A-416B-9E45-CA331D09CDA3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 err="1" smtClean="0"/>
              <a:t>Jacques</a:t>
            </a:r>
            <a:r>
              <a:rPr lang="cs-CZ" b="0" dirty="0" smtClean="0"/>
              <a:t>-Louis</a:t>
            </a:r>
            <a:r>
              <a:rPr lang="cs-CZ" b="0" baseline="0" dirty="0" smtClean="0"/>
              <a:t> </a:t>
            </a:r>
            <a:r>
              <a:rPr lang="en-US" b="0" dirty="0" smtClean="0"/>
              <a:t>David </a:t>
            </a:r>
            <a:r>
              <a:rPr lang="cs-CZ" b="0" dirty="0" smtClean="0"/>
              <a:t>(1787) </a:t>
            </a:r>
            <a:r>
              <a:rPr lang="en-US" b="0" dirty="0" smtClean="0"/>
              <a:t>- </a:t>
            </a:r>
            <a:r>
              <a:rPr lang="en-US" b="0" i="1" dirty="0" smtClean="0"/>
              <a:t>The Death of Socrates</a:t>
            </a:r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metmuseum.org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Collections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search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the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collections</a:t>
            </a:r>
            <a:r>
              <a:rPr lang="cs-CZ" dirty="0" smtClean="0">
                <a:hlinkClick r:id="rId3"/>
              </a:rPr>
              <a:t>/110000543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0" dirty="0" err="1" smtClean="0"/>
              <a:t>Nietzsche</a:t>
            </a:r>
            <a:r>
              <a:rPr lang="cs-CZ" i="0" dirty="0" smtClean="0"/>
              <a:t>.</a:t>
            </a:r>
            <a:r>
              <a:rPr lang="cs-CZ" i="0" baseline="0" dirty="0" smtClean="0"/>
              <a:t> </a:t>
            </a:r>
            <a:r>
              <a:rPr lang="cs-CZ" i="1" dirty="0" smtClean="0"/>
              <a:t>Zrození tragédie z ducha hudby</a:t>
            </a:r>
            <a:r>
              <a:rPr lang="cs-CZ" i="1" baseline="0" dirty="0" smtClean="0"/>
              <a:t> </a:t>
            </a:r>
            <a:r>
              <a:rPr lang="en-US" dirty="0" smtClean="0"/>
              <a:t>(1873), </a:t>
            </a:r>
            <a:r>
              <a:rPr lang="cs-CZ" i="1" dirty="0" smtClean="0"/>
              <a:t>Nemůžeme si pomoci, ale vidíme Sokrata jako mezník lidských</a:t>
            </a:r>
            <a:r>
              <a:rPr lang="cs-CZ" i="1" baseline="0" dirty="0" smtClean="0"/>
              <a:t> dějin… </a:t>
            </a: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46CD-943A-416B-9E45-CA331D09CDA3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charset="0"/>
              </a:rPr>
              <a:t>Athénská škola (Rafael 1510/11): </a:t>
            </a:r>
            <a:r>
              <a:rPr lang="cs-CZ" dirty="0" smtClean="0"/>
              <a:t>Rafaelova freska in Musei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Vaticani</a:t>
            </a:r>
            <a:r>
              <a:rPr lang="cs-CZ" baseline="0" dirty="0" smtClean="0"/>
              <a:t>. </a:t>
            </a:r>
            <a:r>
              <a:rPr lang="cs-CZ" dirty="0" smtClean="0"/>
              <a:t>Uprostřed </a:t>
            </a:r>
            <a:r>
              <a:rPr lang="en-US" b="1" dirty="0" smtClean="0"/>
              <a:t>Plat</a:t>
            </a:r>
            <a:r>
              <a:rPr lang="cs-CZ" b="1" dirty="0" smtClean="0"/>
              <a:t>on</a:t>
            </a:r>
            <a:r>
              <a:rPr lang="en-US" dirty="0" smtClean="0"/>
              <a:t> (</a:t>
            </a:r>
            <a:r>
              <a:rPr lang="cs-CZ" dirty="0" smtClean="0"/>
              <a:t>vlevo</a:t>
            </a:r>
            <a:r>
              <a:rPr lang="en-US" dirty="0" smtClean="0"/>
              <a:t>) </a:t>
            </a:r>
            <a:r>
              <a:rPr lang="cs-CZ" dirty="0" smtClean="0"/>
              <a:t>a </a:t>
            </a:r>
            <a:r>
              <a:rPr lang="en-US" b="1" dirty="0" err="1" smtClean="0"/>
              <a:t>Aristot</a:t>
            </a:r>
            <a:r>
              <a:rPr lang="cs-CZ" b="1" dirty="0" err="1" smtClean="0"/>
              <a:t>elés</a:t>
            </a:r>
            <a:r>
              <a:rPr lang="cs-CZ" b="1" baseline="0" dirty="0" smtClean="0"/>
              <a:t> </a:t>
            </a:r>
            <a:r>
              <a:rPr lang="en-US" dirty="0" smtClean="0"/>
              <a:t>(</a:t>
            </a:r>
            <a:r>
              <a:rPr lang="cs-CZ" dirty="0" smtClean="0"/>
              <a:t>vpravo): </a:t>
            </a:r>
            <a:r>
              <a:rPr lang="cs-CZ" dirty="0" err="1" smtClean="0"/>
              <a:t>Aristotelés</a:t>
            </a:r>
            <a:r>
              <a:rPr lang="cs-CZ" baseline="0" dirty="0" smtClean="0"/>
              <a:t> ukazuje k zemi – symbolizuje jeho důvěru v poznání skrze zkušenost, pozorování, nese Etiku </a:t>
            </a:r>
            <a:r>
              <a:rPr lang="cs-CZ" baseline="0" dirty="0" err="1" smtClean="0"/>
              <a:t>Nikomachovu</a:t>
            </a:r>
            <a:r>
              <a:rPr lang="cs-CZ" baseline="0" dirty="0" smtClean="0"/>
              <a:t>, zatímco Platon ukazuje k nebi – odkazuje k jeho nauce o idejích, nese </a:t>
            </a:r>
            <a:r>
              <a:rPr lang="cs-CZ" baseline="0" dirty="0" err="1" smtClean="0"/>
              <a:t>Timaios</a:t>
            </a:r>
            <a:r>
              <a:rPr lang="cs-CZ" baseline="0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46CD-943A-416B-9E45-CA331D09CDA3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Aristotelé</a:t>
            </a:r>
            <a:r>
              <a:rPr lang="cs-CZ" baseline="0" dirty="0" err="1" smtClean="0"/>
              <a:t>s</a:t>
            </a:r>
            <a:r>
              <a:rPr lang="cs-CZ" baseline="0" dirty="0" smtClean="0"/>
              <a:t> (vlevo) - Platon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46CD-943A-416B-9E45-CA331D09CDA3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9CC2-866A-43A2-976D-80C920F8EBAB}" type="datetime1">
              <a:rPr lang="cs-CZ" smtClean="0"/>
              <a:pPr/>
              <a:t>11.2.2016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81BC-1637-4C5A-844B-0E34E126F3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6977-10F0-4740-B807-BFE8C07A0623}" type="datetime1">
              <a:rPr lang="cs-CZ" smtClean="0"/>
              <a:pPr/>
              <a:t>11.2.2016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81BC-1637-4C5A-844B-0E34E126F3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8BF6-7D35-47E0-AB2D-BB9B7BEB30FD}" type="datetime1">
              <a:rPr lang="cs-CZ" smtClean="0"/>
              <a:pPr/>
              <a:t>11.2.2016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81BC-1637-4C5A-844B-0E34E126F3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047B-C3FD-4D11-BECD-C7C06CB0417F}" type="datetime1">
              <a:rPr lang="cs-CZ" smtClean="0"/>
              <a:pPr/>
              <a:t>11.2.2016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81BC-1637-4C5A-844B-0E34E126F3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1A36-92E7-4C93-93A6-9DFD9D707563}" type="datetime1">
              <a:rPr lang="cs-CZ" smtClean="0"/>
              <a:pPr/>
              <a:t>11.2.2016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81BC-1637-4C5A-844B-0E34E126F3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C11F-046E-4176-8456-0E5A8833893F}" type="datetime1">
              <a:rPr lang="cs-CZ" smtClean="0"/>
              <a:pPr/>
              <a:t>11.2.2016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81BC-1637-4C5A-844B-0E34E126F3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33AC-3CE0-4ECB-B2AA-C738FE32EB2F}" type="datetime1">
              <a:rPr lang="cs-CZ" smtClean="0"/>
              <a:pPr/>
              <a:t>11.2.2016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81BC-1637-4C5A-844B-0E34E126F3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2A26-DF95-48CF-B36B-89C575821E69}" type="datetime1">
              <a:rPr lang="cs-CZ" smtClean="0"/>
              <a:pPr/>
              <a:t>11.2.2016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81BC-1637-4C5A-844B-0E34E126F3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C80-6E42-4257-A9D2-22042D6399AC}" type="datetime1">
              <a:rPr lang="cs-CZ" smtClean="0"/>
              <a:pPr/>
              <a:t>11.2.2016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81BC-1637-4C5A-844B-0E34E126F3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D081-EA55-4493-8476-63DA94D528A2}" type="datetime1">
              <a:rPr lang="cs-CZ" smtClean="0"/>
              <a:pPr/>
              <a:t>11.2.2016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81BC-1637-4C5A-844B-0E34E126F3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7DB6-9EDE-439F-886B-0388B6CBC367}" type="datetime1">
              <a:rPr lang="cs-CZ" smtClean="0"/>
              <a:pPr/>
              <a:t>11.2.2016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81BC-1637-4C5A-844B-0E34E126F3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7284F-11BD-4E4F-A403-F82AD430C5FF}" type="datetime1">
              <a:rPr lang="cs-CZ" smtClean="0"/>
              <a:pPr/>
              <a:t>11.2.2016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81BC-1637-4C5A-844B-0E34E126F3F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uzana.svobodova@lf3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Ath%C3%A9nsk%C3%A1_%C5%A1kol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s.jabok.cz/www/4104/Platon_Ustava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fs.ku.dk/summer-school-2013/readings/why_is_ethics_first_philosophy_EJOP_doi.pdf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/>
          <a:lstStyle/>
          <a:p>
            <a:r>
              <a:rPr lang="cs-CZ" dirty="0" smtClean="0"/>
              <a:t>Praktická filosofie a etika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cs-CZ" dirty="0" smtClean="0"/>
          </a:p>
          <a:p>
            <a:pPr algn="r"/>
            <a:endParaRPr lang="cs-CZ" dirty="0"/>
          </a:p>
          <a:p>
            <a:pPr algn="r"/>
            <a:r>
              <a:rPr lang="cs-CZ" dirty="0" smtClean="0">
                <a:hlinkClick r:id="rId2"/>
              </a:rPr>
              <a:t>Zuzana Svobodová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objevuje filosofie?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reflexe, myšlení					?</a:t>
            </a:r>
          </a:p>
          <a:p>
            <a:r>
              <a:rPr lang="cs-CZ" dirty="0" smtClean="0"/>
              <a:t>stud							!</a:t>
            </a:r>
          </a:p>
          <a:p>
            <a:r>
              <a:rPr lang="cs-CZ" dirty="0" smtClean="0"/>
              <a:t>úzkost							!</a:t>
            </a:r>
          </a:p>
          <a:p>
            <a:r>
              <a:rPr lang="cs-CZ" dirty="0" smtClean="0"/>
              <a:t>otřesení (z jistot)					?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„</a:t>
            </a:r>
            <a:r>
              <a:rPr lang="cs-CZ" cap="small" dirty="0" err="1" smtClean="0"/>
              <a:t>Metanoiete</a:t>
            </a:r>
            <a:r>
              <a:rPr lang="cs-CZ" dirty="0" smtClean="0"/>
              <a:t>!“ (</a:t>
            </a:r>
            <a:r>
              <a:rPr lang="cs-CZ" cap="small" dirty="0" smtClean="0"/>
              <a:t>meta-</a:t>
            </a:r>
            <a:r>
              <a:rPr lang="cs-CZ" cap="small" dirty="0" err="1" smtClean="0"/>
              <a:t>noésis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Metody filosofie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cap="small" dirty="0" err="1" smtClean="0"/>
              <a:t>methodos</a:t>
            </a:r>
            <a:endParaRPr lang="cs-CZ" cap="small" dirty="0" smtClean="0"/>
          </a:p>
          <a:p>
            <a:pPr>
              <a:buNone/>
            </a:pPr>
            <a:r>
              <a:rPr lang="cs-CZ" b="1" cap="small" dirty="0" err="1" smtClean="0">
                <a:solidFill>
                  <a:srgbClr val="FF0000"/>
                </a:solidFill>
              </a:rPr>
              <a:t>epimeleia</a:t>
            </a:r>
            <a:r>
              <a:rPr lang="cs-CZ" b="1" cap="small" dirty="0" smtClean="0">
                <a:solidFill>
                  <a:srgbClr val="FF0000"/>
                </a:solidFill>
              </a:rPr>
              <a:t> peri </a:t>
            </a:r>
            <a:r>
              <a:rPr lang="cs-CZ" b="1" cap="small" dirty="0" err="1" smtClean="0">
                <a:solidFill>
                  <a:srgbClr val="FF0000"/>
                </a:solidFill>
              </a:rPr>
              <a:t>tés</a:t>
            </a:r>
            <a:r>
              <a:rPr lang="cs-CZ" b="1" cap="small" dirty="0" smtClean="0">
                <a:solidFill>
                  <a:srgbClr val="FF0000"/>
                </a:solidFill>
              </a:rPr>
              <a:t> </a:t>
            </a:r>
            <a:r>
              <a:rPr lang="cs-CZ" b="1" cap="small" dirty="0" err="1" smtClean="0">
                <a:solidFill>
                  <a:srgbClr val="FF0000"/>
                </a:solidFill>
              </a:rPr>
              <a:t>psychés</a:t>
            </a:r>
            <a:r>
              <a:rPr lang="cs-CZ" b="1" cap="small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(Cicero: </a:t>
            </a:r>
            <a:r>
              <a:rPr lang="cs-CZ" b="1" i="1" dirty="0" err="1" smtClean="0">
                <a:solidFill>
                  <a:srgbClr val="FF0000"/>
                </a:solidFill>
              </a:rPr>
              <a:t>cultura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animi</a:t>
            </a:r>
            <a:r>
              <a:rPr lang="cs-CZ" dirty="0" smtClean="0"/>
              <a:t>)</a:t>
            </a:r>
          </a:p>
          <a:p>
            <a:r>
              <a:rPr lang="cs-CZ" dirty="0" smtClean="0"/>
              <a:t>logos → </a:t>
            </a:r>
            <a:r>
              <a:rPr lang="cs-CZ" dirty="0" err="1" smtClean="0"/>
              <a:t>dia</a:t>
            </a:r>
            <a:r>
              <a:rPr lang="cs-CZ" dirty="0" smtClean="0"/>
              <a:t>-logos</a:t>
            </a:r>
          </a:p>
          <a:p>
            <a:endParaRPr lang="cs-CZ" dirty="0" smtClean="0"/>
          </a:p>
          <a:p>
            <a:r>
              <a:rPr lang="cs-CZ" dirty="0" smtClean="0"/>
              <a:t>tázání</a:t>
            </a:r>
          </a:p>
          <a:p>
            <a:r>
              <a:rPr lang="cs-CZ" dirty="0" smtClean="0"/>
              <a:t>myšlení, zvažování, výklad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péče o duši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Metody vědy? Popis (měření, vážení, poměřování, rozlehlost…), analýza, syntéza, srovnání…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Hermes Musei Capitolini MC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771775" cy="570547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4663"/>
            <a:ext cx="5951871" cy="576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smtClean="0"/>
              <a:t>Fakta neexistují, pouze interpretace</a:t>
            </a:r>
            <a:endParaRPr lang="cs-CZ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000" i="1" dirty="0" smtClean="0"/>
              <a:t>Proti takovému pozitivismu, který se zastaví před fenomény a tvrdí „existují pouze fakta“, já mohu říci: Ne, jsou to právě fakta, která neexistují, pouze interpretace…</a:t>
            </a:r>
            <a:endParaRPr lang="cs-CZ" b="1" dirty="0" smtClean="0"/>
          </a:p>
          <a:p>
            <a:pPr algn="r">
              <a:buNone/>
            </a:pPr>
            <a:r>
              <a:rPr lang="cs-CZ" dirty="0" smtClean="0"/>
              <a:t>(Friedrich </a:t>
            </a:r>
            <a:r>
              <a:rPr lang="cs-CZ" dirty="0" err="1" smtClean="0"/>
              <a:t>Nietzsche</a:t>
            </a:r>
            <a:r>
              <a:rPr lang="cs-CZ" dirty="0" smtClean="0"/>
              <a:t>)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r jugendliche Gott lässt sich durch die auf das Haupt aufgesetzten Flügel als Hermes identifizieren. Das Gesicht des &quot;Götterboten&quot; wird durch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4029075" cy="5715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220072" y="764704"/>
            <a:ext cx="392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Hermés</a:t>
            </a:r>
            <a:r>
              <a:rPr lang="cs-CZ" sz="3200" dirty="0" smtClean="0"/>
              <a:t>, </a:t>
            </a:r>
            <a:r>
              <a:rPr lang="cs-CZ" sz="3200" dirty="0" err="1" smtClean="0"/>
              <a:t>Efezské</a:t>
            </a:r>
            <a:r>
              <a:rPr lang="cs-CZ" sz="3200" dirty="0" smtClean="0"/>
              <a:t> muzeum ve Vídni</a:t>
            </a:r>
            <a:endParaRPr lang="cs-CZ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Promýšlení rozdílů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mythos</a:t>
            </a:r>
            <a:r>
              <a:rPr lang="cs-CZ" dirty="0" smtClean="0"/>
              <a:t> </a:t>
            </a:r>
            <a:r>
              <a:rPr lang="cs-CZ" dirty="0" err="1" smtClean="0"/>
              <a:t>kai</a:t>
            </a:r>
            <a:r>
              <a:rPr lang="cs-CZ" dirty="0" smtClean="0"/>
              <a:t> logos</a:t>
            </a:r>
          </a:p>
          <a:p>
            <a:r>
              <a:rPr lang="cs-CZ" dirty="0" err="1" smtClean="0"/>
              <a:t>techné</a:t>
            </a:r>
            <a:r>
              <a:rPr lang="cs-CZ" dirty="0" smtClean="0"/>
              <a:t> </a:t>
            </a:r>
            <a:r>
              <a:rPr lang="cs-CZ" dirty="0" err="1" smtClean="0"/>
              <a:t>kai</a:t>
            </a:r>
            <a:r>
              <a:rPr lang="cs-CZ" dirty="0" smtClean="0"/>
              <a:t> fysis</a:t>
            </a:r>
          </a:p>
          <a:p>
            <a:r>
              <a:rPr lang="cs-CZ" dirty="0" err="1" smtClean="0"/>
              <a:t>theoria</a:t>
            </a:r>
            <a:r>
              <a:rPr lang="cs-CZ" dirty="0" smtClean="0"/>
              <a:t> </a:t>
            </a:r>
            <a:r>
              <a:rPr lang="cs-CZ" dirty="0" err="1" smtClean="0"/>
              <a:t>kai</a:t>
            </a:r>
            <a:r>
              <a:rPr lang="cs-CZ" dirty="0" smtClean="0"/>
              <a:t> </a:t>
            </a:r>
            <a:r>
              <a:rPr lang="cs-CZ" dirty="0" err="1" smtClean="0"/>
              <a:t>praxis</a:t>
            </a:r>
            <a:endParaRPr lang="cs-CZ" dirty="0" smtClean="0"/>
          </a:p>
          <a:p>
            <a:r>
              <a:rPr lang="cs-CZ" dirty="0" err="1" smtClean="0"/>
              <a:t>epistémé</a:t>
            </a:r>
            <a:r>
              <a:rPr lang="cs-CZ" dirty="0" smtClean="0"/>
              <a:t> </a:t>
            </a:r>
            <a:r>
              <a:rPr lang="cs-CZ" dirty="0" err="1" smtClean="0"/>
              <a:t>kai</a:t>
            </a:r>
            <a:r>
              <a:rPr lang="cs-CZ" dirty="0" smtClean="0"/>
              <a:t> </a:t>
            </a:r>
            <a:r>
              <a:rPr lang="cs-CZ" dirty="0" err="1" smtClean="0"/>
              <a:t>fronésis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upload.wikimedia.org/wikipedia/commons/8/8c/David_-_The_Death_of_Socrates.jpg"/>
          <p:cNvSpPr>
            <a:spLocks noChangeAspect="1" noChangeArrowheads="1"/>
          </p:cNvSpPr>
          <p:nvPr/>
        </p:nvSpPr>
        <p:spPr bwMode="auto">
          <a:xfrm>
            <a:off x="155575" y="-3344863"/>
            <a:ext cx="10601325" cy="697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upload.wikimedia.org/wikipedia/commons/8/8c/David_-_The_Death_of_Socr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67544" y="188640"/>
            <a:ext cx="8149590" cy="444664"/>
          </a:xfrm>
        </p:spPr>
        <p:txBody>
          <a:bodyPr lIns="0" tIns="0" rIns="0" bIns="0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cs-CZ" dirty="0" smtClean="0">
                <a:latin typeface="Arial" charset="0"/>
              </a:rPr>
              <a:t>Athénská škola (Rafael 1510/11)</a:t>
            </a:r>
            <a:endParaRPr lang="en-US" dirty="0" smtClean="0">
              <a:latin typeface="Arial" charset="0"/>
              <a:hlinkClick r:id="rId3"/>
            </a:endParaRPr>
          </a:p>
        </p:txBody>
      </p:sp>
      <p:pic>
        <p:nvPicPr>
          <p:cNvPr id="10242" name="Picture 2" descr="File:Raffael 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43002"/>
            <a:ext cx="9139485" cy="581499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195736" y="3068960"/>
            <a:ext cx="504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Antisthenés</a:t>
            </a:r>
            <a:endParaRPr lang="cs-CZ" sz="1400" b="1" dirty="0"/>
          </a:p>
        </p:txBody>
      </p:sp>
      <p:cxnSp>
        <p:nvCxnSpPr>
          <p:cNvPr id="7" name="Přímá spojovací šipka 6"/>
          <p:cNvCxnSpPr>
            <a:stCxn id="5" idx="2"/>
          </p:cNvCxnSpPr>
          <p:nvPr/>
        </p:nvCxnSpPr>
        <p:spPr>
          <a:xfrm>
            <a:off x="2447764" y="3807624"/>
            <a:ext cx="108012" cy="701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07504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Epikúros</a:t>
            </a:r>
            <a:endParaRPr lang="cs-CZ" b="1" dirty="0"/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755576" y="522920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716016" y="60932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Diogenés</a:t>
            </a:r>
            <a:endParaRPr lang="cs-CZ" b="1" dirty="0"/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5004048" y="5877272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835696" y="65253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Pythagoras</a:t>
            </a:r>
            <a:endParaRPr lang="cs-CZ" b="1" dirty="0"/>
          </a:p>
        </p:txBody>
      </p:sp>
      <p:cxnSp>
        <p:nvCxnSpPr>
          <p:cNvPr id="16" name="Přímá spojovací šipka 15"/>
          <p:cNvCxnSpPr/>
          <p:nvPr/>
        </p:nvCxnSpPr>
        <p:spPr>
          <a:xfrm flipH="1" flipV="1">
            <a:off x="2051720" y="623731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707904" y="6488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Hérakleitos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 flipV="1">
            <a:off x="3851920" y="6237312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771800" y="5229200"/>
            <a:ext cx="50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bg1"/>
                </a:solidFill>
              </a:rPr>
              <a:t>Parmenidés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740352" y="342900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 smtClean="0"/>
              <a:t>Plótinos</a:t>
            </a:r>
            <a:endParaRPr lang="cs-CZ" sz="1600" b="1" dirty="0"/>
          </a:p>
        </p:txBody>
      </p:sp>
      <p:cxnSp>
        <p:nvCxnSpPr>
          <p:cNvPr id="24" name="Přímá spojovací šipka 23"/>
          <p:cNvCxnSpPr>
            <a:stCxn id="22" idx="2"/>
          </p:cNvCxnSpPr>
          <p:nvPr/>
        </p:nvCxnSpPr>
        <p:spPr>
          <a:xfrm flipH="1">
            <a:off x="7812360" y="4013775"/>
            <a:ext cx="216024" cy="279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995936" y="371703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Platon</a:t>
            </a:r>
            <a:endParaRPr lang="cs-CZ" sz="1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572000" y="371703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Aristoteles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61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213"/>
          </a:xfrm>
        </p:spPr>
        <p:txBody>
          <a:bodyPr/>
          <a:lstStyle/>
          <a:p>
            <a:pPr eaLnBrk="1" hangingPunct="1"/>
            <a:r>
              <a:rPr lang="cs-CZ" dirty="0" smtClean="0"/>
              <a:t>Platón (428/7-348/7 př. </a:t>
            </a:r>
            <a:r>
              <a:rPr lang="cs-CZ" dirty="0" err="1" smtClean="0"/>
              <a:t>Kr</a:t>
            </a:r>
            <a:r>
              <a:rPr lang="cs-CZ" dirty="0" smtClean="0"/>
              <a:t>.)</a:t>
            </a:r>
            <a:br>
              <a:rPr lang="cs-CZ" dirty="0" smtClean="0"/>
            </a:br>
            <a:r>
              <a:rPr lang="cs-CZ" b="1" dirty="0" smtClean="0">
                <a:hlinkClick r:id="rId2"/>
              </a:rPr>
              <a:t>Platón - Mýtus o jeskyni (Ústava VII)</a:t>
            </a:r>
            <a:endParaRPr lang="cs-CZ" b="1" dirty="0" smtClean="0"/>
          </a:p>
        </p:txBody>
      </p:sp>
      <p:pic>
        <p:nvPicPr>
          <p:cNvPr id="10243" name="Picture 4" descr="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620838"/>
            <a:ext cx="6840538" cy="5237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517632" cy="567809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5400" dirty="0" smtClean="0"/>
          </a:p>
          <a:p>
            <a:pPr algn="ctr">
              <a:buNone/>
            </a:pPr>
            <a:r>
              <a:rPr lang="cs-CZ" sz="5400" dirty="0" smtClean="0"/>
              <a:t>Co</a:t>
            </a:r>
          </a:p>
          <a:p>
            <a:pPr algn="ctr">
              <a:buNone/>
            </a:pPr>
            <a:r>
              <a:rPr lang="cs-CZ" sz="5400" dirty="0" smtClean="0"/>
              <a:t>Vás motivuje</a:t>
            </a:r>
          </a:p>
          <a:p>
            <a:pPr algn="ctr">
              <a:buNone/>
            </a:pPr>
            <a:r>
              <a:rPr lang="cs-CZ" sz="5400" dirty="0" smtClean="0"/>
              <a:t>studovat?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Epikúros</a:t>
            </a:r>
            <a:r>
              <a:rPr lang="cs-CZ" dirty="0" smtClean="0"/>
              <a:t> (341-270 př. </a:t>
            </a:r>
            <a:r>
              <a:rPr lang="cs-CZ" dirty="0" err="1" smtClean="0"/>
              <a:t>Kr</a:t>
            </a:r>
            <a:r>
              <a:rPr lang="cs-CZ" dirty="0" smtClean="0"/>
              <a:t>.)</a:t>
            </a:r>
            <a:br>
              <a:rPr lang="cs-CZ" dirty="0" smtClean="0"/>
            </a:br>
            <a:r>
              <a:rPr lang="cs-CZ" dirty="0" smtClean="0"/>
              <a:t>z dopisu </a:t>
            </a:r>
            <a:r>
              <a:rPr lang="cs-CZ" dirty="0" err="1" smtClean="0"/>
              <a:t>Menoikeovi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„Ani kdo je mlád, ať neváhá </a:t>
            </a:r>
            <a:r>
              <a:rPr lang="cs-CZ" b="1" dirty="0" smtClean="0"/>
              <a:t>oddávat se</a:t>
            </a:r>
            <a:r>
              <a:rPr lang="cs-CZ" dirty="0" smtClean="0"/>
              <a:t> </a:t>
            </a:r>
            <a:r>
              <a:rPr lang="cs-CZ" b="1" dirty="0" smtClean="0"/>
              <a:t>filosofii</a:t>
            </a:r>
            <a:r>
              <a:rPr lang="cs-CZ" dirty="0" smtClean="0"/>
              <a:t>, ani je-li kdo stár, ať neochabuje v jejím </a:t>
            </a:r>
            <a:r>
              <a:rPr lang="cs-CZ" b="1" dirty="0" smtClean="0"/>
              <a:t>pěstování</a:t>
            </a:r>
            <a:r>
              <a:rPr lang="cs-CZ" dirty="0" smtClean="0"/>
              <a:t>; neboť nikdo není ani nezralý, ani přezrálý k tomu aby </a:t>
            </a:r>
            <a:r>
              <a:rPr lang="cs-CZ" b="1" dirty="0" smtClean="0"/>
              <a:t>pečoval o zdraví své duše</a:t>
            </a:r>
            <a:r>
              <a:rPr lang="cs-CZ" dirty="0" smtClean="0"/>
              <a:t>. Říká-li někdo, že pro něho ještě nepřišel čas k filosofování, nebo že už pominul, podobá se tomu, kdo říká, že pro něho ještě není čas na </a:t>
            </a:r>
            <a:r>
              <a:rPr lang="cs-CZ" b="1" dirty="0" smtClean="0"/>
              <a:t>blaženost</a:t>
            </a:r>
            <a:r>
              <a:rPr lang="cs-CZ" dirty="0" smtClean="0"/>
              <a:t>, nebo už není. Proto má pěstovat filosofii mladý i starý, první, aby stárna zůstával mlád </a:t>
            </a:r>
            <a:r>
              <a:rPr lang="cs-CZ" b="1" dirty="0" smtClean="0"/>
              <a:t>dobrými skutky </a:t>
            </a:r>
            <a:r>
              <a:rPr lang="cs-CZ" dirty="0" smtClean="0"/>
              <a:t>v příjemných vzpomínkách na minulost, druhý, aby zároveň mlád i stár pro </a:t>
            </a:r>
            <a:r>
              <a:rPr lang="cs-CZ" b="1" dirty="0" smtClean="0"/>
              <a:t>nebojácnost před budoucností</a:t>
            </a:r>
            <a:r>
              <a:rPr lang="cs-CZ" dirty="0" smtClean="0"/>
              <a:t>. Je tedy třeba </a:t>
            </a:r>
            <a:r>
              <a:rPr lang="cs-CZ" b="1" dirty="0" smtClean="0"/>
              <a:t>pečovat o to, co působí blaženost</a:t>
            </a:r>
            <a:r>
              <a:rPr lang="cs-CZ" dirty="0" smtClean="0"/>
              <a:t>, neboť </a:t>
            </a:r>
            <a:r>
              <a:rPr lang="cs-CZ" b="1" dirty="0" smtClean="0"/>
              <a:t>máme-li ji, máme všechno, a nemáme-li ji, děláme všechno, abychom ji měli</a:t>
            </a:r>
            <a:r>
              <a:rPr lang="cs-CZ" dirty="0" smtClean="0"/>
              <a:t>…“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39136" cy="77809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4000" dirty="0" smtClean="0"/>
              <a:t>K etymologii etiky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95456" cy="536064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i="1" cap="small" dirty="0" err="1" smtClean="0">
                <a:cs typeface="Arial" charset="0"/>
              </a:rPr>
              <a:t>ethídzó</a:t>
            </a:r>
            <a:r>
              <a:rPr lang="cs-CZ" i="1" dirty="0" smtClean="0">
                <a:cs typeface="Arial" charset="0"/>
              </a:rPr>
              <a:t>: </a:t>
            </a:r>
            <a:r>
              <a:rPr lang="cs-CZ" dirty="0" smtClean="0">
                <a:cs typeface="Arial" charset="0"/>
              </a:rPr>
              <a:t>navykám, učím, navádím, zvykám (si)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b="1" i="1" cap="small" dirty="0" smtClean="0">
                <a:solidFill>
                  <a:srgbClr val="C00000"/>
                </a:solidFill>
              </a:rPr>
              <a:t>to </a:t>
            </a:r>
            <a:r>
              <a:rPr lang="cs-CZ" b="1" i="1" cap="small" dirty="0" err="1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cs-CZ" b="1" i="1" cap="small" dirty="0" err="1" smtClean="0">
                <a:solidFill>
                  <a:srgbClr val="C00000"/>
                </a:solidFill>
              </a:rPr>
              <a:t>thos</a:t>
            </a:r>
            <a:r>
              <a:rPr lang="cs-CZ" i="1" dirty="0" smtClean="0"/>
              <a:t>: </a:t>
            </a:r>
            <a:r>
              <a:rPr lang="cs-CZ" b="1" i="1" dirty="0" smtClean="0">
                <a:solidFill>
                  <a:srgbClr val="7030A0"/>
                </a:solidFill>
                <a:cs typeface="Arial" charset="0"/>
              </a:rPr>
              <a:t>zvyk</a:t>
            </a:r>
            <a:r>
              <a:rPr lang="cs-CZ" i="1" dirty="0" smtClean="0">
                <a:cs typeface="Arial" charset="0"/>
              </a:rPr>
              <a:t>, obyčej</a:t>
            </a:r>
            <a:r>
              <a:rPr lang="cs-CZ" dirty="0" smtClean="0">
                <a:cs typeface="Arial" charset="0"/>
              </a:rPr>
              <a:t>, </a:t>
            </a:r>
            <a:r>
              <a:rPr lang="cs-CZ" i="1" dirty="0" smtClean="0">
                <a:cs typeface="Arial" charset="0"/>
              </a:rPr>
              <a:t>mrav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i="1" cap="small" dirty="0" err="1" smtClean="0">
                <a:cs typeface="Arial" charset="0"/>
              </a:rPr>
              <a:t>ethó</a:t>
            </a:r>
            <a:r>
              <a:rPr lang="cs-CZ" i="1" dirty="0" smtClean="0">
                <a:cs typeface="Arial" charset="0"/>
              </a:rPr>
              <a:t>: </a:t>
            </a:r>
            <a:r>
              <a:rPr lang="cs-CZ" dirty="0" err="1" smtClean="0">
                <a:cs typeface="Arial" charset="0"/>
              </a:rPr>
              <a:t>svojím</a:t>
            </a:r>
            <a:r>
              <a:rPr lang="cs-CZ" dirty="0" smtClean="0">
                <a:cs typeface="Arial" charset="0"/>
              </a:rPr>
              <a:t>, dle svého zvyku, obyčejně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i="1" cap="small" dirty="0" smtClean="0">
                <a:cs typeface="Arial" charset="0"/>
              </a:rPr>
              <a:t>to </a:t>
            </a:r>
            <a:r>
              <a:rPr lang="cs-CZ" i="1" cap="small" dirty="0" err="1" smtClean="0">
                <a:cs typeface="Arial" charset="0"/>
              </a:rPr>
              <a:t>ethisma</a:t>
            </a:r>
            <a:r>
              <a:rPr lang="cs-CZ" i="1" dirty="0" smtClean="0">
                <a:cs typeface="Arial" charset="0"/>
              </a:rPr>
              <a:t>: </a:t>
            </a:r>
            <a:r>
              <a:rPr lang="cs-CZ" dirty="0" smtClean="0">
                <a:cs typeface="Arial" charset="0"/>
              </a:rPr>
              <a:t>navyknutí, navedení, zvyk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i="1" cap="small" dirty="0" smtClean="0">
                <a:cs typeface="Arial" charset="0"/>
              </a:rPr>
              <a:t>to </a:t>
            </a:r>
            <a:r>
              <a:rPr lang="cs-CZ" i="1" cap="small" dirty="0" err="1" smtClean="0">
                <a:cs typeface="Arial" charset="0"/>
              </a:rPr>
              <a:t>ethnos</a:t>
            </a:r>
            <a:r>
              <a:rPr lang="cs-CZ" i="1" dirty="0" smtClean="0">
                <a:cs typeface="Arial" charset="0"/>
              </a:rPr>
              <a:t>: </a:t>
            </a:r>
            <a:r>
              <a:rPr lang="cs-CZ" dirty="0" err="1" smtClean="0">
                <a:cs typeface="Arial" charset="0"/>
              </a:rPr>
              <a:t>svojeť</a:t>
            </a:r>
            <a:r>
              <a:rPr lang="cs-CZ" dirty="0" smtClean="0">
                <a:cs typeface="Arial" charset="0"/>
              </a:rPr>
              <a:t>, svojina; množství sobě navzájem zvyklé; tovaryšstvo, spolek, sbor, zástup druhů; rod, národ; lid; stav; hejno; stádo; roj (včel)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b="1" i="1" cap="small" dirty="0" smtClean="0">
                <a:solidFill>
                  <a:srgbClr val="C00000"/>
                </a:solidFill>
              </a:rPr>
              <a:t>to </a:t>
            </a:r>
            <a:r>
              <a:rPr lang="cs-CZ" b="1" i="1" cap="small" dirty="0" err="1" smtClean="0">
                <a:solidFill>
                  <a:schemeClr val="accent3">
                    <a:lumMod val="50000"/>
                  </a:schemeClr>
                </a:solidFill>
              </a:rPr>
              <a:t>é</a:t>
            </a:r>
            <a:r>
              <a:rPr lang="cs-CZ" b="1" i="1" cap="small" dirty="0" err="1" smtClean="0">
                <a:solidFill>
                  <a:srgbClr val="C00000"/>
                </a:solidFill>
              </a:rPr>
              <a:t>thos</a:t>
            </a:r>
            <a:r>
              <a:rPr lang="cs-CZ" i="1" dirty="0" smtClean="0"/>
              <a:t>: </a:t>
            </a:r>
            <a:r>
              <a:rPr lang="cs-CZ" i="1" dirty="0" smtClean="0">
                <a:cs typeface="Arial" charset="0"/>
              </a:rPr>
              <a:t>svá, vlastní, obvyklá místa</a:t>
            </a:r>
            <a:r>
              <a:rPr lang="cs-CZ" dirty="0" smtClean="0">
                <a:cs typeface="Arial" charset="0"/>
              </a:rPr>
              <a:t> (pastvy, bydliště), </a:t>
            </a:r>
            <a:r>
              <a:rPr lang="cs-CZ" i="1" dirty="0" smtClean="0">
                <a:cs typeface="Arial" charset="0"/>
              </a:rPr>
              <a:t>sídla, vlast, </a:t>
            </a:r>
            <a:r>
              <a:rPr lang="cs-CZ" b="1" i="1" dirty="0" smtClean="0">
                <a:solidFill>
                  <a:srgbClr val="7030A0"/>
                </a:solidFill>
                <a:cs typeface="Arial" charset="0"/>
              </a:rPr>
              <a:t>zvyk-</a:t>
            </a:r>
            <a:r>
              <a:rPr lang="cs-CZ" b="1" i="1" dirty="0" err="1" smtClean="0">
                <a:solidFill>
                  <a:srgbClr val="7030A0"/>
                </a:solidFill>
                <a:cs typeface="Arial" charset="0"/>
              </a:rPr>
              <a:t>lost</a:t>
            </a:r>
            <a:r>
              <a:rPr lang="cs-CZ" i="1" dirty="0" smtClean="0">
                <a:cs typeface="Arial" charset="0"/>
              </a:rPr>
              <a:t>, obyčej</a:t>
            </a:r>
            <a:r>
              <a:rPr lang="cs-CZ" dirty="0" smtClean="0">
                <a:cs typeface="Arial" charset="0"/>
              </a:rPr>
              <a:t>; </a:t>
            </a:r>
            <a:r>
              <a:rPr lang="cs-CZ" i="1" dirty="0" smtClean="0">
                <a:cs typeface="Arial" charset="0"/>
              </a:rPr>
              <a:t>mrav, povaha, myšlení, smýšlení</a:t>
            </a:r>
            <a:r>
              <a:rPr lang="cs-CZ" dirty="0" smtClean="0">
                <a:cs typeface="Arial" charset="0"/>
              </a:rPr>
              <a:t>; podle Aristotela </a:t>
            </a:r>
            <a:r>
              <a:rPr lang="cs-CZ" i="1" dirty="0" smtClean="0">
                <a:cs typeface="Arial" charset="0"/>
              </a:rPr>
              <a:t>vzor mravního jednání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FFFF00"/>
                </a:solidFill>
                <a:latin typeface="Garamond" pitchFamily="18" charset="0"/>
                <a:cs typeface="Arial" charset="0"/>
              </a:rPr>
              <a:t> </a:t>
            </a:r>
            <a:endParaRPr lang="cs-CZ" sz="2800" dirty="0" smtClean="0"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 jako praktická filosofie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Praktická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filosofie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etika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 se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obrací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v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člověku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k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tomu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co je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tvořivé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v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každém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novém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případu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má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nově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zkoumat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co se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zde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nyní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má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stát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indent="-341313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Etika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je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praktická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tím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že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přivádí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člověka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k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vlastnímu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svobodnému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utváření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života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indent="-341313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Historicky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se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teprve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u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etického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zájmu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odděluje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mýtus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filosofie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 jako součást nauky politické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err="1" smtClean="0"/>
              <a:t>Aristotelés</a:t>
            </a:r>
            <a:r>
              <a:rPr lang="cs-CZ" dirty="0" smtClean="0"/>
              <a:t> pokládal etiku za součást nauky politické. Pro Aristotela byl člověk přímo definován určeností svého života pro život v obci (pak samozřejmě i etika byla záležitostí obce). Přičemž obec předchází jednotlivce, tak jako celek předchází část. (1)</a:t>
            </a:r>
          </a:p>
          <a:p>
            <a:pPr>
              <a:buNone/>
            </a:pPr>
            <a:r>
              <a:rPr lang="cs-CZ" dirty="0" smtClean="0"/>
              <a:t> Také podle Etiky </a:t>
            </a:r>
            <a:r>
              <a:rPr lang="cs-CZ" dirty="0" err="1" smtClean="0"/>
              <a:t>Nikomachovy</a:t>
            </a:r>
            <a:r>
              <a:rPr lang="cs-CZ" dirty="0" smtClean="0"/>
              <a:t> je člověk určen pro život v obci. (2)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as Porträt des Philosophen Aristoteles entspricht nicht dem standardisierten Porträt des &quot;typischen Philosophen&quot; mit langem Bart, wie er sonst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99012"/>
            <a:ext cx="5234377" cy="657034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580112" y="620688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Aristotelés</a:t>
            </a:r>
            <a:r>
              <a:rPr lang="cs-CZ" sz="2800" dirty="0" smtClean="0"/>
              <a:t>, Uměleckohistorické muzeum ve Vídni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1196752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dirty="0" smtClean="0"/>
              <a:t>Jaké hodnoty</a:t>
            </a:r>
          </a:p>
          <a:p>
            <a:pPr algn="ctr"/>
            <a:r>
              <a:rPr lang="cs-CZ" sz="6000" dirty="0" smtClean="0"/>
              <a:t>se projevují</a:t>
            </a:r>
          </a:p>
          <a:p>
            <a:pPr algn="ctr"/>
            <a:r>
              <a:rPr lang="cs-CZ" sz="6000" dirty="0" smtClean="0"/>
              <a:t>v této Vaší motivaci?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264696"/>
          </a:xfrm>
        </p:spPr>
        <p:txBody>
          <a:bodyPr>
            <a:normAutofit fontScale="90000"/>
          </a:bodyPr>
          <a:lstStyle/>
          <a:p>
            <a:pPr algn="l"/>
            <a:r>
              <a:rPr lang="cs-CZ" sz="6600" dirty="0" smtClean="0"/>
              <a:t>Co je to …</a:t>
            </a:r>
            <a:br>
              <a:rPr lang="cs-CZ" sz="66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(spokojenost, život, láska, statečnost, …)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</a:t>
            </a:r>
            <a:r>
              <a:rPr lang="cs-CZ" sz="5300" dirty="0" smtClean="0"/>
              <a:t>důstojnost</a:t>
            </a:r>
            <a:br>
              <a:rPr lang="cs-CZ" sz="5300" dirty="0" smtClean="0"/>
            </a:br>
            <a:r>
              <a:rPr lang="cs-CZ" sz="5300" dirty="0" smtClean="0"/>
              <a:t>				ctnost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									</a:t>
            </a:r>
            <a:r>
              <a:rPr lang="cs-CZ" sz="7300" dirty="0" smtClean="0"/>
              <a:t>hodnota?</a:t>
            </a:r>
            <a:endParaRPr lang="cs-CZ" sz="7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Hodnoty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268760"/>
            <a:ext cx="7787208" cy="5040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4800" dirty="0" smtClean="0"/>
              <a:t>Kdy</a:t>
            </a:r>
          </a:p>
          <a:p>
            <a:pPr>
              <a:buNone/>
            </a:pPr>
            <a:r>
              <a:rPr lang="cs-CZ" sz="4800" dirty="0" smtClean="0"/>
              <a:t>Jak			jsou?</a:t>
            </a:r>
          </a:p>
          <a:p>
            <a:pPr>
              <a:buNone/>
            </a:pPr>
            <a:r>
              <a:rPr lang="cs-CZ" sz="4800" dirty="0" smtClean="0"/>
              <a:t>Kde </a:t>
            </a:r>
          </a:p>
          <a:p>
            <a:pPr>
              <a:buNone/>
            </a:pPr>
            <a:r>
              <a:rPr lang="cs-CZ" sz="4800" dirty="0" smtClean="0"/>
              <a:t>Existují ?		</a:t>
            </a:r>
          </a:p>
          <a:p>
            <a:pPr>
              <a:buNone/>
            </a:pPr>
            <a:endParaRPr lang="cs-CZ" sz="4800" dirty="0" smtClean="0"/>
          </a:p>
          <a:p>
            <a:pPr algn="ctr">
              <a:buNone/>
            </a:pPr>
            <a:r>
              <a:rPr lang="cs-CZ" sz="4800" dirty="0" smtClean="0"/>
              <a:t>Jak se uskutečňují?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r>
              <a:rPr lang="en-US" dirty="0" err="1" smtClean="0"/>
              <a:t>Ontolog</a:t>
            </a:r>
            <a:r>
              <a:rPr lang="cs-CZ" dirty="0" err="1" smtClean="0"/>
              <a:t>ie</a:t>
            </a:r>
            <a:r>
              <a:rPr lang="en-US" dirty="0" smtClean="0"/>
              <a:t>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nauka o bytí</a:t>
            </a:r>
            <a:r>
              <a:rPr lang="en-US" dirty="0" smtClean="0"/>
              <a:t>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</a:t>
            </a:r>
            <a:r>
              <a:rPr lang="en-US" dirty="0" smtClean="0"/>
              <a:t> (</a:t>
            </a:r>
            <a:r>
              <a:rPr lang="cs-CZ" dirty="0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Aristot</a:t>
            </a:r>
            <a:r>
              <a:rPr lang="cs-CZ" dirty="0" err="1" smtClean="0"/>
              <a:t>ela</a:t>
            </a:r>
            <a:r>
              <a:rPr lang="en-US" dirty="0" smtClean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první filosofií</a:t>
            </a:r>
            <a:r>
              <a:rPr lang="en-US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923112" cy="63227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Ale někteří ukazují</a:t>
            </a:r>
            <a:br>
              <a:rPr lang="cs-CZ" dirty="0" smtClean="0"/>
            </a:br>
            <a:r>
              <a:rPr lang="en-US" dirty="0" smtClean="0"/>
              <a:t> </a:t>
            </a:r>
            <a:r>
              <a:rPr lang="cs-CZ" dirty="0" smtClean="0"/>
              <a:t>(podle Emmanuela </a:t>
            </a:r>
            <a:r>
              <a:rPr lang="en-US" dirty="0" err="1" smtClean="0"/>
              <a:t>Lévinas</a:t>
            </a:r>
            <a:r>
              <a:rPr lang="cs-CZ" dirty="0" smtClean="0"/>
              <a:t>e a „etického obratu“ v západní filosofii), že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první filosofie</a:t>
            </a:r>
            <a:br>
              <a:rPr lang="cs-CZ" b="1" dirty="0" smtClean="0"/>
            </a:br>
            <a:r>
              <a:rPr lang="cs-CZ" b="1" dirty="0" smtClean="0"/>
              <a:t>je</a:t>
            </a:r>
            <a:br>
              <a:rPr lang="cs-CZ" b="1" dirty="0" smtClean="0"/>
            </a:br>
            <a:r>
              <a:rPr lang="cs-CZ" b="1" dirty="0" smtClean="0"/>
              <a:t>etika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2"/>
              </a:rPr>
              <a:t>Proč?</a:t>
            </a:r>
            <a:endParaRPr lang="cs-CZ" dirty="0"/>
          </a:p>
        </p:txBody>
      </p:sp>
      <p:pic>
        <p:nvPicPr>
          <p:cNvPr id="1026" name="Picture 2" descr="C:\Users\ZS\Pictures\51GKM0YRM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132856"/>
            <a:ext cx="2869147" cy="452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10669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Odpovědnost předchází bytí.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 smtClean="0"/>
              <a:t>„Morálka řídí dílo pravdy</a:t>
            </a:r>
            <a:r>
              <a:rPr lang="en-US" sz="4800" dirty="0" smtClean="0"/>
              <a:t>.</a:t>
            </a:r>
            <a:r>
              <a:rPr lang="cs-CZ" sz="4800" dirty="0" smtClean="0"/>
              <a:t>“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	</a:t>
            </a:r>
            <a:r>
              <a:rPr lang="cs-CZ" sz="2700" dirty="0" smtClean="0"/>
              <a:t>(Totalita a nekonečno, 280)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 smtClean="0"/>
              <a:t>„Pravda jako úcta k tomu, co je</a:t>
            </a:r>
            <a:r>
              <a:rPr lang="en-US" sz="4800" dirty="0" smtClean="0"/>
              <a:t>,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je smysl metafyzické pravdy</a:t>
            </a:r>
            <a:r>
              <a:rPr lang="en-US" sz="4800" dirty="0" smtClean="0"/>
              <a:t>.</a:t>
            </a:r>
            <a:r>
              <a:rPr lang="cs-CZ" sz="4800" dirty="0" smtClean="0"/>
              <a:t>“ </a:t>
            </a:r>
            <a:r>
              <a:rPr lang="cs-CZ" sz="2800" dirty="0" smtClean="0"/>
              <a:t>(279)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188641"/>
            <a:ext cx="6336704" cy="3240359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Filosofie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3600" i="1" cap="small" dirty="0" err="1" smtClean="0"/>
              <a:t>filosofi</a:t>
            </a:r>
            <a:r>
              <a:rPr lang="en-US" sz="3600" i="1" dirty="0" smtClean="0"/>
              <a:t>a</a:t>
            </a:r>
            <a:r>
              <a:rPr lang="cs-CZ" sz="3600" i="1" dirty="0" smtClean="0"/>
              <a:t> </a:t>
            </a:r>
            <a:r>
              <a:rPr lang="cs-CZ" sz="3600" dirty="0" smtClean="0"/>
              <a:t>z řeckého </a:t>
            </a:r>
            <a:r>
              <a:rPr lang="cs-CZ" sz="3600" i="1" dirty="0" smtClean="0"/>
              <a:t>milovat moudrost či moudrost lásky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i="1" cap="small" dirty="0" smtClean="0"/>
              <a:t>f</a:t>
            </a:r>
            <a:r>
              <a:rPr lang="en-US" sz="3600" i="1" cap="small" dirty="0" err="1" smtClean="0"/>
              <a:t>ilein</a:t>
            </a:r>
            <a:r>
              <a:rPr lang="en-US" sz="3600" cap="small" dirty="0" smtClean="0"/>
              <a:t> </a:t>
            </a:r>
            <a:r>
              <a:rPr lang="en-US" sz="3600" dirty="0" smtClean="0"/>
              <a:t>(</a:t>
            </a:r>
            <a:r>
              <a:rPr lang="cs-CZ" sz="3600" dirty="0" smtClean="0"/>
              <a:t>milovat</a:t>
            </a:r>
            <a:r>
              <a:rPr lang="en-US" sz="3600" dirty="0" smtClean="0"/>
              <a:t>) + </a:t>
            </a:r>
            <a:r>
              <a:rPr lang="en-US" sz="3600" i="1" cap="small" dirty="0" smtClean="0"/>
              <a:t>so</a:t>
            </a:r>
            <a:r>
              <a:rPr lang="cs-CZ" sz="3600" i="1" cap="small" dirty="0" smtClean="0"/>
              <a:t>f</a:t>
            </a:r>
            <a:r>
              <a:rPr lang="en-US" sz="3600" i="1" cap="small" dirty="0" err="1" smtClean="0"/>
              <a:t>ia</a:t>
            </a:r>
            <a:r>
              <a:rPr lang="en-US" sz="3600" cap="small" dirty="0" smtClean="0"/>
              <a:t> </a:t>
            </a:r>
            <a:r>
              <a:rPr lang="en-US" sz="3600" dirty="0" smtClean="0"/>
              <a:t>(</a:t>
            </a:r>
            <a:r>
              <a:rPr lang="cs-CZ" sz="3600" dirty="0" smtClean="0"/>
              <a:t>moudrost</a:t>
            </a:r>
            <a:r>
              <a:rPr lang="en-US" sz="3600" dirty="0" smtClean="0"/>
              <a:t>)</a:t>
            </a:r>
            <a:r>
              <a:rPr lang="cs-CZ" sz="3600" dirty="0" smtClean="0"/>
              <a:t> </a:t>
            </a:r>
            <a:r>
              <a:rPr lang="en-US" sz="3600" dirty="0" smtClean="0"/>
              <a:t>→</a:t>
            </a:r>
            <a:r>
              <a:rPr lang="cs-CZ" sz="3600" dirty="0" smtClean="0"/>
              <a:t> filosofové: milovníci moudrosti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179512" y="4221088"/>
            <a:ext cx="6192688" cy="2376264"/>
          </a:xfrm>
        </p:spPr>
        <p:txBody>
          <a:bodyPr>
            <a:normAutofit/>
          </a:bodyPr>
          <a:lstStyle/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nejvšeobecnější (nikoli speciální) studium základních problémů –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(svobodná) umění (lat.: </a:t>
            </a:r>
            <a:r>
              <a:rPr lang="cs-CZ" sz="3400" i="1" dirty="0" err="1" smtClean="0">
                <a:solidFill>
                  <a:schemeClr val="tx1"/>
                </a:solidFill>
              </a:rPr>
              <a:t>artes</a:t>
            </a:r>
            <a:r>
              <a:rPr lang="cs-CZ" sz="3400" i="1" dirty="0" smtClean="0">
                <a:solidFill>
                  <a:schemeClr val="tx1"/>
                </a:solidFill>
              </a:rPr>
              <a:t> </a:t>
            </a:r>
            <a:r>
              <a:rPr lang="cs-CZ" sz="3400" i="1" dirty="0" err="1" smtClean="0">
                <a:solidFill>
                  <a:schemeClr val="tx1"/>
                </a:solidFill>
              </a:rPr>
              <a:t>liberales</a:t>
            </a:r>
            <a:r>
              <a:rPr lang="cs-CZ" sz="3400" dirty="0" smtClean="0">
                <a:solidFill>
                  <a:schemeClr val="tx1"/>
                </a:solidFill>
              </a:rPr>
              <a:t>)</a:t>
            </a:r>
          </a:p>
          <a:p>
            <a:pPr algn="l">
              <a:buNone/>
            </a:pPr>
            <a:endParaRPr lang="cs-CZ" dirty="0" smtClean="0"/>
          </a:p>
        </p:txBody>
      </p:sp>
      <p:pic>
        <p:nvPicPr>
          <p:cNvPr id="4" name="Obrázek 3" descr="File:Statue of Liberty, NY.jpg"/>
          <p:cNvPicPr/>
          <p:nvPr/>
        </p:nvPicPr>
        <p:blipFill>
          <a:blip r:embed="rId3" cstate="print"/>
          <a:srcRect l="28701" t="6614" r="28701" b="17953"/>
          <a:stretch>
            <a:fillRect/>
          </a:stretch>
        </p:blipFill>
        <p:spPr bwMode="auto">
          <a:xfrm>
            <a:off x="6516216" y="3356992"/>
            <a:ext cx="2461450" cy="32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static1.wikia.nocookie.net/__cb20120519150212/olympians/images/2/24/Minerva_onyx_Louvre_Ma2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841724" cy="3676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1447</Words>
  <Application>Microsoft Office PowerPoint</Application>
  <PresentationFormat>Předvádění na obrazovce (4:3)</PresentationFormat>
  <Paragraphs>143</Paragraphs>
  <Slides>25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Praktická filosofie a etika</vt:lpstr>
      <vt:lpstr>Snímek 2</vt:lpstr>
      <vt:lpstr>Snímek 3</vt:lpstr>
      <vt:lpstr>Co je to …  (spokojenost, život, láska, statečnost, …)    důstojnost     ctnost              hodnota?</vt:lpstr>
      <vt:lpstr>Hodnoty</vt:lpstr>
      <vt:lpstr>Ontologie, nauka o bytí, je (od Aristotela) první filosofií.</vt:lpstr>
      <vt:lpstr>Ale někteří ukazují  (podle Emmanuela Lévinase a „etického obratu“ v západní filosofii), že  první filosofie je etika  Proč?</vt:lpstr>
      <vt:lpstr>Odpovědnost předchází bytí.   „Morálka řídí dílo pravdy.“       (Totalita a nekonečno, 280) „Pravda jako úcta k tomu, co je, je smysl metafyzické pravdy.“ (279)</vt:lpstr>
      <vt:lpstr>Filosofie  filosofia z řeckého milovat moudrost či moudrost lásky  filein (milovat) + sofia (moudrost) → filosofové: milovníci moudrosti</vt:lpstr>
      <vt:lpstr>Jak se objevuje filosofie?</vt:lpstr>
      <vt:lpstr>Metody filosofie</vt:lpstr>
      <vt:lpstr>Snímek 12</vt:lpstr>
      <vt:lpstr>Fakta neexistují, pouze interpretace</vt:lpstr>
      <vt:lpstr>Snímek 14</vt:lpstr>
      <vt:lpstr>Promýšlení rozdílů</vt:lpstr>
      <vt:lpstr>Snímek 16</vt:lpstr>
      <vt:lpstr>Athénská škola (Rafael 1510/11)</vt:lpstr>
      <vt:lpstr>Snímek 18</vt:lpstr>
      <vt:lpstr>Platón (428/7-348/7 př. Kr.) Platón - Mýtus o jeskyni (Ústava VII)</vt:lpstr>
      <vt:lpstr> </vt:lpstr>
      <vt:lpstr>Epikúros (341-270 př. Kr.) z dopisu Menoikeovi</vt:lpstr>
      <vt:lpstr>K etymologii etiky</vt:lpstr>
      <vt:lpstr>Etika jako praktická filosofie</vt:lpstr>
      <vt:lpstr>Etika jako součást nauky politické</vt:lpstr>
      <vt:lpstr>Snímek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Medical Humanities</dc:title>
  <dc:creator>ZS</dc:creator>
  <cp:lastModifiedBy>Jabok</cp:lastModifiedBy>
  <cp:revision>99</cp:revision>
  <dcterms:created xsi:type="dcterms:W3CDTF">2014-02-10T14:19:31Z</dcterms:created>
  <dcterms:modified xsi:type="dcterms:W3CDTF">2016-02-11T12:06:51Z</dcterms:modified>
</cp:coreProperties>
</file>