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9" r:id="rId13"/>
    <p:sldId id="270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3" r:id="rId25"/>
    <p:sldId id="284" r:id="rId26"/>
    <p:sldId id="285" r:id="rId27"/>
    <p:sldId id="286" r:id="rId28"/>
    <p:sldId id="282" r:id="rId29"/>
    <p:sldId id="288" r:id="rId30"/>
  </p:sldIdLst>
  <p:sldSz cx="9144000" cy="6858000" type="screen4x3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42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523EE-A0A4-4233-98C9-F248430AA3CF}" type="datetimeFigureOut">
              <a:rPr lang="cs-CZ" smtClean="0"/>
              <a:pPr/>
              <a:t>10.3.2016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F8F61-21B0-494D-B2CD-35AC5DB2B2C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523EE-A0A4-4233-98C9-F248430AA3CF}" type="datetimeFigureOut">
              <a:rPr lang="cs-CZ" smtClean="0"/>
              <a:pPr/>
              <a:t>10.3.2016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F8F61-21B0-494D-B2CD-35AC5DB2B2C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523EE-A0A4-4233-98C9-F248430AA3CF}" type="datetimeFigureOut">
              <a:rPr lang="cs-CZ" smtClean="0"/>
              <a:pPr/>
              <a:t>10.3.2016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F8F61-21B0-494D-B2CD-35AC5DB2B2C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523EE-A0A4-4233-98C9-F248430AA3CF}" type="datetimeFigureOut">
              <a:rPr lang="cs-CZ" smtClean="0"/>
              <a:pPr/>
              <a:t>10.3.2016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F8F61-21B0-494D-B2CD-35AC5DB2B2C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523EE-A0A4-4233-98C9-F248430AA3CF}" type="datetimeFigureOut">
              <a:rPr lang="cs-CZ" smtClean="0"/>
              <a:pPr/>
              <a:t>10.3.2016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F8F61-21B0-494D-B2CD-35AC5DB2B2C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523EE-A0A4-4233-98C9-F248430AA3CF}" type="datetimeFigureOut">
              <a:rPr lang="cs-CZ" smtClean="0"/>
              <a:pPr/>
              <a:t>10.3.2016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F8F61-21B0-494D-B2CD-35AC5DB2B2C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523EE-A0A4-4233-98C9-F248430AA3CF}" type="datetimeFigureOut">
              <a:rPr lang="cs-CZ" smtClean="0"/>
              <a:pPr/>
              <a:t>10.3.2016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F8F61-21B0-494D-B2CD-35AC5DB2B2C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523EE-A0A4-4233-98C9-F248430AA3CF}" type="datetimeFigureOut">
              <a:rPr lang="cs-CZ" smtClean="0"/>
              <a:pPr/>
              <a:t>10.3.2016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F8F61-21B0-494D-B2CD-35AC5DB2B2C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523EE-A0A4-4233-98C9-F248430AA3CF}" type="datetimeFigureOut">
              <a:rPr lang="cs-CZ" smtClean="0"/>
              <a:pPr/>
              <a:t>10.3.2016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F8F61-21B0-494D-B2CD-35AC5DB2B2C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523EE-A0A4-4233-98C9-F248430AA3CF}" type="datetimeFigureOut">
              <a:rPr lang="cs-CZ" smtClean="0"/>
              <a:pPr/>
              <a:t>10.3.2016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F8F61-21B0-494D-B2CD-35AC5DB2B2C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523EE-A0A4-4233-98C9-F248430AA3CF}" type="datetimeFigureOut">
              <a:rPr lang="cs-CZ" smtClean="0"/>
              <a:pPr/>
              <a:t>10.3.2016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F8F61-21B0-494D-B2CD-35AC5DB2B2C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523EE-A0A4-4233-98C9-F248430AA3CF}" type="datetimeFigureOut">
              <a:rPr lang="cs-CZ" smtClean="0"/>
              <a:pPr/>
              <a:t>10.3.2016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6F8F61-21B0-494D-B2CD-35AC5DB2B2C6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hta.org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artenbau-und-therapie.org/" TargetMode="External"/><Relationship Id="rId5" Type="http://schemas.openxmlformats.org/officeDocument/2006/relationships/hyperlink" Target="http://www.thrive.org.uk/" TargetMode="External"/><Relationship Id="rId4" Type="http://schemas.openxmlformats.org/officeDocument/2006/relationships/hyperlink" Target="http://www.chta.ca/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blipFill>
            <a:blip r:embed="rId2" cstate="print"/>
            <a:tile tx="0" ty="0" sx="100000" sy="100000" flip="none" algn="tl"/>
          </a:blipFill>
        </p:spPr>
        <p:txBody>
          <a:bodyPr/>
          <a:lstStyle/>
          <a:p>
            <a:r>
              <a:rPr lang="cs-CZ" smtClean="0"/>
              <a:t>Úvod do zahradní terapie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blipFill>
            <a:blip r:embed="rId2" cstate="print"/>
            <a:tile tx="0" ty="0" sx="100000" sy="100000" flip="none" algn="tl"/>
          </a:blipFill>
        </p:spPr>
        <p:txBody>
          <a:bodyPr/>
          <a:lstStyle/>
          <a:p>
            <a:r>
              <a:rPr lang="cs-CZ" dirty="0" smtClean="0"/>
              <a:t>VOŠ </a:t>
            </a:r>
            <a:r>
              <a:rPr lang="cs-CZ" dirty="0" err="1" smtClean="0"/>
              <a:t>Jabok</a:t>
            </a:r>
            <a:endParaRPr lang="cs-CZ" dirty="0"/>
          </a:p>
          <a:p>
            <a:r>
              <a:rPr lang="cs-CZ" dirty="0" smtClean="0"/>
              <a:t>LS 2016</a:t>
            </a:r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  <a:blipFill>
            <a:blip r:embed="rId2" cstate="print"/>
            <a:tile tx="0" ty="0" sx="100000" sy="100000" flip="none" algn="tl"/>
          </a:blipFill>
        </p:spPr>
        <p:txBody>
          <a:bodyPr>
            <a:noAutofit/>
          </a:bodyPr>
          <a:lstStyle/>
          <a:p>
            <a:r>
              <a:rPr lang="cs-CZ" sz="3600" b="1" dirty="0" smtClean="0"/>
              <a:t>Požadavky a podmínky</a:t>
            </a:r>
            <a:br>
              <a:rPr lang="cs-CZ" sz="3600" b="1" dirty="0" smtClean="0"/>
            </a:br>
            <a:r>
              <a:rPr lang="cs-CZ" sz="3600" b="1" dirty="0" smtClean="0"/>
              <a:t>pro realizaci zahradní terapie (ZT)</a:t>
            </a:r>
            <a:endParaRPr lang="cs-CZ" sz="36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  <a:blipFill>
            <a:blip r:embed="rId2" cstate="print"/>
            <a:tile tx="0" ty="0" sx="100000" sy="100000" flip="none" algn="tl"/>
          </a:blipFill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cs-CZ" sz="6400" dirty="0" smtClean="0"/>
          </a:p>
          <a:p>
            <a:pPr>
              <a:buFont typeface="Wingdings" pitchFamily="2" charset="2"/>
              <a:buChar char="ü"/>
            </a:pPr>
            <a:r>
              <a:rPr lang="cs-CZ" sz="6400" dirty="0" smtClean="0"/>
              <a:t>není nutné budovat  speciální zahradu (společenská místnost, balkon, terasa, nemocniční pokoj)</a:t>
            </a:r>
          </a:p>
          <a:p>
            <a:pPr>
              <a:buFont typeface="Wingdings" pitchFamily="2" charset="2"/>
              <a:buChar char="ü"/>
            </a:pPr>
            <a:r>
              <a:rPr lang="cs-CZ" sz="6400" dirty="0" smtClean="0"/>
              <a:t>podmínkou je plánovaný a cílený proces, jasná cílová skupina, </a:t>
            </a:r>
          </a:p>
          <a:p>
            <a:pPr>
              <a:buFont typeface="Wingdings" pitchFamily="2" charset="2"/>
              <a:buChar char="ü"/>
            </a:pPr>
            <a:r>
              <a:rPr lang="cs-CZ" sz="6400" dirty="0" smtClean="0"/>
              <a:t>potřeby, možnosti  nebo omezení uživatelů určují : </a:t>
            </a:r>
          </a:p>
          <a:p>
            <a:pPr>
              <a:buNone/>
            </a:pPr>
            <a:r>
              <a:rPr lang="cs-CZ" sz="6400" dirty="0" smtClean="0"/>
              <a:t>       </a:t>
            </a:r>
            <a:r>
              <a:rPr lang="cs-CZ" sz="6400" b="1" dirty="0" smtClean="0"/>
              <a:t>přístupnost  , otevřenost, bezpečnost  zahrady nebo prostor pro ZT</a:t>
            </a:r>
          </a:p>
          <a:p>
            <a:pPr>
              <a:buNone/>
            </a:pPr>
            <a:r>
              <a:rPr lang="cs-CZ" sz="6400" dirty="0" smtClean="0"/>
              <a:t>       </a:t>
            </a:r>
            <a:r>
              <a:rPr lang="cs-CZ" sz="6400" b="1" dirty="0" smtClean="0"/>
              <a:t>vybavenost  </a:t>
            </a:r>
            <a:r>
              <a:rPr lang="cs-CZ" sz="6400" dirty="0" smtClean="0"/>
              <a:t> : </a:t>
            </a:r>
          </a:p>
          <a:p>
            <a:pPr>
              <a:buNone/>
            </a:pPr>
            <a:r>
              <a:rPr lang="cs-CZ" sz="6400" dirty="0" smtClean="0"/>
              <a:t>      mobiliář, vyvýšené záhony, místa k sezení nebo fyzickým aktivitám, </a:t>
            </a:r>
          </a:p>
          <a:p>
            <a:pPr>
              <a:buNone/>
            </a:pPr>
            <a:r>
              <a:rPr lang="cs-CZ" sz="6400" dirty="0" smtClean="0"/>
              <a:t>      herní a  zvukové prvky, vodní prvky,  smyslový chodník,</a:t>
            </a:r>
          </a:p>
          <a:p>
            <a:pPr>
              <a:buNone/>
            </a:pPr>
            <a:r>
              <a:rPr lang="cs-CZ" sz="6400" dirty="0" smtClean="0"/>
              <a:t>       „mobilní zahrada “ pro klienty na lůžku, ........................</a:t>
            </a:r>
          </a:p>
          <a:p>
            <a:pPr>
              <a:buNone/>
            </a:pPr>
            <a:r>
              <a:rPr lang="cs-CZ" sz="6400" dirty="0" smtClean="0"/>
              <a:t>      </a:t>
            </a:r>
            <a:r>
              <a:rPr lang="cs-CZ" sz="6400" b="1" dirty="0" smtClean="0"/>
              <a:t>skladbu rostlin: </a:t>
            </a:r>
          </a:p>
          <a:p>
            <a:pPr>
              <a:buNone/>
            </a:pPr>
            <a:r>
              <a:rPr lang="cs-CZ" sz="6400" dirty="0" smtClean="0"/>
              <a:t>      stimulace smyslů, bylinky a jedlé plody,…</a:t>
            </a:r>
          </a:p>
          <a:p>
            <a:pPr>
              <a:buNone/>
            </a:pPr>
            <a:r>
              <a:rPr lang="cs-CZ" sz="6400" dirty="0" smtClean="0"/>
              <a:t>      přehlednost a orientaci v  prostoru</a:t>
            </a:r>
          </a:p>
          <a:p>
            <a:pPr>
              <a:buNone/>
            </a:pPr>
            <a:r>
              <a:rPr lang="cs-CZ" sz="6400" dirty="0" smtClean="0"/>
              <a:t>      </a:t>
            </a:r>
            <a:r>
              <a:rPr lang="cs-CZ" sz="6400" b="1" dirty="0" smtClean="0"/>
              <a:t>technické náležitosti :</a:t>
            </a:r>
          </a:p>
          <a:p>
            <a:pPr>
              <a:buNone/>
            </a:pPr>
            <a:r>
              <a:rPr lang="cs-CZ" sz="6400" b="1" dirty="0" smtClean="0"/>
              <a:t>      </a:t>
            </a:r>
            <a:r>
              <a:rPr lang="cs-CZ" sz="6400" dirty="0" smtClean="0"/>
              <a:t>cesty a chodníky,  ohraničení , dostupnost vody,  nářadí,  bezbariérovost</a:t>
            </a:r>
          </a:p>
          <a:p>
            <a:pPr>
              <a:buNone/>
            </a:pPr>
            <a:r>
              <a:rPr lang="cs-CZ" sz="6400" dirty="0" smtClean="0"/>
              <a:t>      (vyhláškač.398/2009 Sb., o obecných technických požadavcích zabezpečujících bezbariérové užívání staveb)</a:t>
            </a:r>
          </a:p>
          <a:p>
            <a:pPr>
              <a:buNone/>
            </a:pPr>
            <a:r>
              <a:rPr lang="cs-CZ" sz="6400" dirty="0" smtClean="0"/>
              <a:t>      </a:t>
            </a:r>
          </a:p>
          <a:p>
            <a:pPr>
              <a:buNone/>
            </a:pPr>
            <a:r>
              <a:rPr lang="cs-CZ" sz="5000" i="1" dirty="0" smtClean="0"/>
              <a:t>     (živočichové</a:t>
            </a:r>
            <a:r>
              <a:rPr lang="cs-CZ" sz="5000" dirty="0" smtClean="0"/>
              <a:t> a </a:t>
            </a:r>
            <a:r>
              <a:rPr lang="cs-CZ" sz="5000" i="1" dirty="0" smtClean="0"/>
              <a:t>zvířata na zahradě)</a:t>
            </a:r>
            <a:endParaRPr lang="cs-CZ" sz="5000" dirty="0" smtClean="0"/>
          </a:p>
          <a:p>
            <a:pPr>
              <a:buNone/>
            </a:pPr>
            <a:r>
              <a:rPr lang="cs-CZ" sz="5000" dirty="0" smtClean="0"/>
              <a:t>     </a:t>
            </a:r>
          </a:p>
          <a:p>
            <a:pPr>
              <a:buFont typeface="Wingdings" pitchFamily="2" charset="2"/>
              <a:buChar char="ü"/>
            </a:pPr>
            <a:endParaRPr lang="cs-CZ" sz="2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blipFill>
            <a:blip r:embed="rId2" cstate="print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cs-CZ" b="1" dirty="0" smtClean="0"/>
              <a:t>Cílové skupiny zahradní terapie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blipFill>
            <a:blip r:embed="rId2" cstate="print"/>
            <a:tile tx="0" ty="0" sx="100000" sy="100000" flip="none" algn="tl"/>
          </a:blipFill>
        </p:spPr>
        <p:txBody>
          <a:bodyPr>
            <a:normAutofit fontScale="85000" lnSpcReduction="10000"/>
          </a:bodyPr>
          <a:lstStyle/>
          <a:p>
            <a:r>
              <a:rPr lang="cs-CZ" sz="2800" dirty="0" smtClean="0"/>
              <a:t>Kontext sociálních, zdravotnických, školských zařízení a aktivit</a:t>
            </a:r>
          </a:p>
          <a:p>
            <a:r>
              <a:rPr lang="cs-CZ" sz="2800" dirty="0" smtClean="0"/>
              <a:t>Cílová skupina je velmi různorodá, může se jednat o lidi se znevýhodněním v různých oblastech a  různých důvodů</a:t>
            </a:r>
          </a:p>
          <a:p>
            <a:pPr>
              <a:buFont typeface="Wingdings" pitchFamily="2" charset="2"/>
              <a:buChar char="ü"/>
            </a:pPr>
            <a:r>
              <a:rPr lang="cs-CZ" sz="2800" dirty="0" smtClean="0"/>
              <a:t> zdravotní a smyslová  postižení, stavy po úrazech a operacích, hospitalizace, psychická onemocnění, vysoký věk </a:t>
            </a:r>
          </a:p>
          <a:p>
            <a:pPr>
              <a:buFont typeface="Wingdings" pitchFamily="2" charset="2"/>
              <a:buChar char="ü"/>
            </a:pPr>
            <a:r>
              <a:rPr lang="cs-CZ" sz="2800" dirty="0" smtClean="0"/>
              <a:t>sociální handicapy -  děti , dospělí, senioři v sociálně a ekonomicky obtížných situacích, znevýhodňující sociální prostředí, konfliktní životní způsoby a styl, </a:t>
            </a:r>
          </a:p>
          <a:p>
            <a:r>
              <a:rPr lang="cs-CZ" sz="2800" dirty="0" smtClean="0"/>
              <a:t>ZT je vždy součást léčby, podpory, pomoci,  vzdělávání,…………  v kontextu komplexní péče </a:t>
            </a:r>
          </a:p>
          <a:p>
            <a:pPr>
              <a:buNone/>
            </a:pPr>
            <a:endParaRPr lang="cs-CZ" sz="2800" dirty="0" smtClean="0"/>
          </a:p>
          <a:p>
            <a:pPr>
              <a:buFont typeface="Wingdings" pitchFamily="2" charset="2"/>
              <a:buChar char="ü"/>
            </a:pPr>
            <a:endParaRPr lang="cs-CZ" dirty="0" smtClean="0"/>
          </a:p>
          <a:p>
            <a:pPr>
              <a:buFont typeface="Wingdings" pitchFamily="2" charset="2"/>
              <a:buChar char="ü"/>
            </a:pPr>
            <a:endParaRPr lang="cs-CZ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blipFill>
            <a:blip r:embed="rId2" cstate="print"/>
            <a:tile tx="0" ty="0" sx="100000" sy="100000" flip="none" algn="tl"/>
          </a:blipFill>
        </p:spPr>
        <p:txBody>
          <a:bodyPr/>
          <a:lstStyle/>
          <a:p>
            <a:r>
              <a:rPr lang="cs-CZ" b="1" dirty="0" smtClean="0"/>
              <a:t>Činnosti a účinky  zahradní terapie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blipFill>
            <a:blip r:embed="rId2" cstate="print"/>
            <a:tile tx="0" ty="0" sx="100000" sy="100000" flip="none" algn="tl"/>
          </a:blipFill>
        </p:spPr>
        <p:txBody>
          <a:bodyPr/>
          <a:lstStyle/>
          <a:p>
            <a:r>
              <a:rPr lang="cs-CZ" b="1" dirty="0" smtClean="0"/>
              <a:t>Receptivní (pasivní) ZT</a:t>
            </a:r>
          </a:p>
          <a:p>
            <a:pPr>
              <a:buNone/>
            </a:pPr>
            <a:r>
              <a:rPr lang="cs-CZ" dirty="0" smtClean="0"/>
              <a:t>    působení pobytu v přírodě nebo kontaktu s rostlinami a přírodninami  na   smyslové vnímání, </a:t>
            </a:r>
            <a:r>
              <a:rPr lang="cs-CZ" dirty="0" err="1" smtClean="0"/>
              <a:t>vnímání</a:t>
            </a:r>
            <a:r>
              <a:rPr lang="cs-CZ" dirty="0" smtClean="0"/>
              <a:t> sebe sama a  svých potřeb</a:t>
            </a:r>
          </a:p>
          <a:p>
            <a:r>
              <a:rPr lang="cs-CZ" dirty="0" smtClean="0"/>
              <a:t>individuální  i ve skupině</a:t>
            </a:r>
          </a:p>
          <a:p>
            <a:r>
              <a:rPr lang="cs-CZ" dirty="0" smtClean="0"/>
              <a:t>rozhovory, reflexe a sebereflexe </a:t>
            </a:r>
            <a:endParaRPr lang="cs-CZ" i="1" dirty="0" smtClean="0"/>
          </a:p>
          <a:p>
            <a:r>
              <a:rPr lang="cs-CZ" dirty="0" smtClean="0"/>
              <a:t>reminiscence, práce se vzpomínkami</a:t>
            </a:r>
          </a:p>
          <a:p>
            <a:r>
              <a:rPr lang="cs-CZ" dirty="0" smtClean="0"/>
              <a:t>bazální stimulace</a:t>
            </a:r>
          </a:p>
          <a:p>
            <a:endParaRPr lang="cs-CZ" dirty="0" smtClean="0"/>
          </a:p>
          <a:p>
            <a:endParaRPr lang="cs-CZ" dirty="0" smtClean="0"/>
          </a:p>
          <a:p>
            <a:pPr>
              <a:buNone/>
            </a:pPr>
            <a:endParaRPr lang="cs-CZ" dirty="0" smtClean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flipV="1">
            <a:off x="457200" y="228919"/>
            <a:ext cx="8229600" cy="45719"/>
          </a:xfrm>
        </p:spPr>
        <p:txBody>
          <a:bodyPr>
            <a:normAutofit fontScale="90000"/>
          </a:bodyPr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5937523"/>
          </a:xfrm>
          <a:blipFill>
            <a:blip r:embed="rId2" cstate="print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cs-CZ" b="1" dirty="0" smtClean="0"/>
              <a:t>Aktivní ZT  </a:t>
            </a:r>
          </a:p>
          <a:p>
            <a:pPr>
              <a:buNone/>
            </a:pPr>
            <a:r>
              <a:rPr lang="cs-CZ" dirty="0" smtClean="0"/>
              <a:t>   </a:t>
            </a:r>
            <a:r>
              <a:rPr lang="cs-CZ" sz="2000" dirty="0" smtClean="0"/>
              <a:t>skupinová nebo individuální</a:t>
            </a:r>
          </a:p>
          <a:p>
            <a:pPr>
              <a:buFont typeface="Wingdings" pitchFamily="2" charset="2"/>
              <a:buChar char="ü"/>
            </a:pPr>
            <a:r>
              <a:rPr lang="cs-CZ" sz="2000" dirty="0" smtClean="0"/>
              <a:t>klient se aktivně účastní, zapojuje do  zahradně-terapeutických aktivit</a:t>
            </a:r>
          </a:p>
          <a:p>
            <a:pPr>
              <a:buFont typeface="Wingdings" pitchFamily="2" charset="2"/>
              <a:buChar char="ü"/>
            </a:pPr>
            <a:r>
              <a:rPr lang="cs-CZ" sz="2000" dirty="0" smtClean="0"/>
              <a:t>péče o rostliny, výsevy, přesazování, sklizeň a zpracování </a:t>
            </a:r>
          </a:p>
          <a:p>
            <a:pPr>
              <a:buFont typeface="Wingdings" pitchFamily="2" charset="2"/>
              <a:buChar char="ü"/>
            </a:pPr>
            <a:r>
              <a:rPr lang="cs-CZ" sz="2000" dirty="0" smtClean="0"/>
              <a:t>rostliny jsou živé, mohou zrcadlit  osobní situaci (životní cyklus, kontext času a ročních období, empatie,…..)</a:t>
            </a:r>
          </a:p>
          <a:p>
            <a:pPr>
              <a:buFont typeface="Wingdings" pitchFamily="2" charset="2"/>
              <a:buChar char="ü"/>
            </a:pPr>
            <a:r>
              <a:rPr lang="cs-CZ" sz="2000" dirty="0" smtClean="0"/>
              <a:t>aktivity spojené s fyzickou námahou (uvědomění  hranic a možností, kondice, odbourávání agresivity,…)</a:t>
            </a:r>
          </a:p>
          <a:p>
            <a:pPr>
              <a:buFont typeface="Wingdings" pitchFamily="2" charset="2"/>
              <a:buChar char="ü"/>
            </a:pPr>
            <a:r>
              <a:rPr lang="cs-CZ" sz="2000" dirty="0" smtClean="0"/>
              <a:t>esteticky  a kreativně zaměřené aktivity (aranžování  květin, zpracování přírodních materiálů, bylinek, plodů,……)</a:t>
            </a:r>
          </a:p>
          <a:p>
            <a:pPr>
              <a:buFont typeface="Wingdings" pitchFamily="2" charset="2"/>
              <a:buChar char="ü"/>
            </a:pPr>
            <a:r>
              <a:rPr lang="cs-CZ" sz="2000" dirty="0" smtClean="0"/>
              <a:t>aktivity didaktické a hravé, zejména při práci s dětmi</a:t>
            </a:r>
          </a:p>
          <a:p>
            <a:pPr>
              <a:buFont typeface="Wingdings" pitchFamily="2" charset="2"/>
              <a:buChar char="ü"/>
            </a:pPr>
            <a:r>
              <a:rPr lang="cs-CZ" sz="2000" dirty="0" smtClean="0"/>
              <a:t>komunikace, spolupráce a vzájemná pomoc ve skupině</a:t>
            </a:r>
          </a:p>
          <a:p>
            <a:pPr>
              <a:buFont typeface="Wingdings" pitchFamily="2" charset="2"/>
              <a:buChar char="ü"/>
            </a:pPr>
            <a:r>
              <a:rPr lang="cs-CZ" sz="2000" dirty="0" smtClean="0"/>
              <a:t>rozhovory, reflexe, sdílení, </a:t>
            </a:r>
          </a:p>
          <a:p>
            <a:pPr>
              <a:buFont typeface="Wingdings" pitchFamily="2" charset="2"/>
              <a:buChar char="ü"/>
            </a:pPr>
            <a:r>
              <a:rPr lang="cs-CZ" sz="2000" dirty="0" smtClean="0"/>
              <a:t>……………………………………………….</a:t>
            </a:r>
          </a:p>
          <a:p>
            <a:pPr>
              <a:buFont typeface="Wingdings" pitchFamily="2" charset="2"/>
              <a:buChar char="ü"/>
            </a:pPr>
            <a:r>
              <a:rPr lang="cs-CZ" sz="2000" dirty="0" smtClean="0"/>
              <a:t>………………………………………………</a:t>
            </a:r>
          </a:p>
          <a:p>
            <a:pPr>
              <a:buFont typeface="Wingdings" pitchFamily="2" charset="2"/>
              <a:buChar char="ü"/>
            </a:pPr>
            <a:endParaRPr lang="cs-CZ" dirty="0" smtClean="0"/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blipFill>
            <a:blip r:embed="rId2" cstate="print"/>
            <a:tile tx="0" ty="0" sx="100000" sy="100000" flip="none" algn="tl"/>
          </a:blipFill>
        </p:spPr>
        <p:txBody>
          <a:bodyPr>
            <a:normAutofit fontScale="90000"/>
          </a:bodyPr>
          <a:lstStyle/>
          <a:p>
            <a:pPr lvl="0"/>
            <a:r>
              <a:rPr lang="cs-CZ" b="1" dirty="0" smtClean="0"/>
              <a:t>Inspirace </a:t>
            </a:r>
            <a:br>
              <a:rPr lang="cs-CZ" b="1" dirty="0" smtClean="0"/>
            </a:b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blipFill>
            <a:blip r:embed="rId2" cstate="print"/>
            <a:tile tx="0" ty="0" sx="100000" sy="100000" flip="none" algn="tl"/>
          </a:blipFill>
        </p:spPr>
        <p:txBody>
          <a:bodyPr>
            <a:normAutofit fontScale="85000" lnSpcReduction="20000"/>
          </a:bodyPr>
          <a:lstStyle/>
          <a:p>
            <a:pPr lvl="0">
              <a:defRPr/>
            </a:pPr>
            <a:r>
              <a:rPr lang="cs-CZ" dirty="0" smtClean="0"/>
              <a:t>FN  Brno Bohunice</a:t>
            </a:r>
          </a:p>
          <a:p>
            <a:pPr lvl="0">
              <a:defRPr/>
            </a:pPr>
            <a:r>
              <a:rPr lang="cs-CZ" dirty="0" smtClean="0"/>
              <a:t>Domov Mistra </a:t>
            </a:r>
            <a:r>
              <a:rPr lang="cs-CZ" dirty="0" err="1" smtClean="0"/>
              <a:t>Křišťana</a:t>
            </a:r>
            <a:r>
              <a:rPr lang="cs-CZ" dirty="0" smtClean="0"/>
              <a:t> Prachatice</a:t>
            </a:r>
          </a:p>
          <a:p>
            <a:pPr lvl="0">
              <a:defRPr/>
            </a:pPr>
            <a:r>
              <a:rPr lang="cs-CZ" dirty="0" smtClean="0"/>
              <a:t>Palata - Domov pro zrakově postižené Praha</a:t>
            </a:r>
          </a:p>
          <a:p>
            <a:pPr lvl="0">
              <a:defRPr/>
            </a:pPr>
            <a:r>
              <a:rPr lang="cs-CZ" dirty="0" smtClean="0"/>
              <a:t>FN Motol - Klinika dětské onkologie a hematologie </a:t>
            </a:r>
          </a:p>
          <a:p>
            <a:pPr lvl="0">
              <a:defRPr/>
            </a:pPr>
            <a:r>
              <a:rPr lang="cs-CZ" dirty="0" smtClean="0"/>
              <a:t>Věznice </a:t>
            </a:r>
            <a:r>
              <a:rPr lang="cs-CZ" dirty="0" err="1" smtClean="0"/>
              <a:t>Rýnovice</a:t>
            </a:r>
            <a:r>
              <a:rPr lang="cs-CZ" dirty="0" smtClean="0"/>
              <a:t>, Věznice </a:t>
            </a:r>
            <a:r>
              <a:rPr lang="cs-CZ" dirty="0" err="1" smtClean="0"/>
              <a:t>Jiřice</a:t>
            </a:r>
            <a:endParaRPr lang="cs-CZ" dirty="0" smtClean="0"/>
          </a:p>
          <a:p>
            <a:pPr lvl="0">
              <a:defRPr/>
            </a:pPr>
            <a:r>
              <a:rPr lang="cs-CZ" dirty="0" smtClean="0"/>
              <a:t>Botanická zahrada HMP</a:t>
            </a:r>
          </a:p>
          <a:p>
            <a:pPr lvl="0">
              <a:defRPr/>
            </a:pPr>
            <a:r>
              <a:rPr lang="cs-CZ" dirty="0" smtClean="0"/>
              <a:t>Bylinková zahrada </a:t>
            </a:r>
            <a:r>
              <a:rPr lang="cs-CZ" dirty="0" err="1" smtClean="0"/>
              <a:t>Tiree</a:t>
            </a:r>
            <a:r>
              <a:rPr lang="cs-CZ" dirty="0" smtClean="0"/>
              <a:t> </a:t>
            </a:r>
            <a:r>
              <a:rPr lang="cs-CZ" dirty="0" err="1" smtClean="0"/>
              <a:t>Chmelar</a:t>
            </a:r>
            <a:r>
              <a:rPr lang="cs-CZ" dirty="0" smtClean="0"/>
              <a:t> ve Valticích</a:t>
            </a:r>
          </a:p>
          <a:p>
            <a:pPr lvl="0">
              <a:defRPr/>
            </a:pPr>
            <a:r>
              <a:rPr lang="cs-CZ" dirty="0" smtClean="0"/>
              <a:t>………………………………………………………………………..</a:t>
            </a:r>
          </a:p>
          <a:p>
            <a:pPr lvl="0">
              <a:defRPr/>
            </a:pPr>
            <a:r>
              <a:rPr lang="cs-CZ" sz="2400" i="1" dirty="0" err="1" smtClean="0"/>
              <a:t>Tulln</a:t>
            </a:r>
            <a:r>
              <a:rPr lang="cs-CZ" sz="2400" i="1" dirty="0" smtClean="0"/>
              <a:t> </a:t>
            </a:r>
            <a:r>
              <a:rPr lang="cs-CZ" sz="2400" i="1" dirty="0" err="1" smtClean="0"/>
              <a:t>an</a:t>
            </a:r>
            <a:r>
              <a:rPr lang="cs-CZ" sz="2400" i="1" dirty="0" smtClean="0"/>
              <a:t> der </a:t>
            </a:r>
            <a:r>
              <a:rPr lang="cs-CZ" sz="2400" i="1" dirty="0" err="1" smtClean="0"/>
              <a:t>Donau</a:t>
            </a:r>
            <a:r>
              <a:rPr lang="cs-CZ" sz="2400" i="1" dirty="0" smtClean="0"/>
              <a:t> (zahradní komplex, cca 60 modelových zahrad)</a:t>
            </a:r>
          </a:p>
          <a:p>
            <a:pPr lvl="0">
              <a:defRPr/>
            </a:pPr>
            <a:r>
              <a:rPr lang="cs-CZ" sz="2400" i="1" dirty="0" smtClean="0"/>
              <a:t>Meditační zahrada </a:t>
            </a:r>
            <a:r>
              <a:rPr lang="cs-CZ" sz="2400" i="1" dirty="0" err="1" smtClean="0"/>
              <a:t>Melk</a:t>
            </a:r>
            <a:endParaRPr lang="cs-CZ" sz="2400" i="1" dirty="0" smtClean="0"/>
          </a:p>
          <a:p>
            <a:pPr lvl="0">
              <a:defRPr/>
            </a:pPr>
            <a:r>
              <a:rPr lang="cs-CZ" i="1" dirty="0" smtClean="0"/>
              <a:t>………………………………………</a:t>
            </a:r>
            <a:r>
              <a:rPr lang="cs-CZ" dirty="0" smtClean="0"/>
              <a:t>..</a:t>
            </a:r>
          </a:p>
          <a:p>
            <a:pPr lvl="0">
              <a:defRPr/>
            </a:pPr>
            <a:endParaRPr lang="cs-CZ" dirty="0" smtClean="0"/>
          </a:p>
          <a:p>
            <a:pPr lvl="0">
              <a:defRPr/>
            </a:pPr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0" name="Picture 2" descr="C:\Documents and Settings\vorlova.VORLOVAPC\Plocha\ZT pro DV\4d336ff42c_95005447_o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0750" y="2196306"/>
            <a:ext cx="4762500" cy="3333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074" name="Picture 2" descr="C:\Documents and Settings\vorlova.VORLOVAPC\Plocha\ZT pro DV\109-642x33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2636912"/>
            <a:ext cx="6053816" cy="31683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098" name="Picture 2" descr="C:\Documents and Settings\vorlova.VORLOVAPC\Plocha\ZT pro DV\427201_uvodní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2060848"/>
            <a:ext cx="4392488" cy="39380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122" name="Picture 2" descr="C:\Documents and Settings\vorlova.VORLOVAPC\Plocha\ZT pro DV\1397914169_zahradni-terapie--jarni-tvoreni-10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6934" y="1600200"/>
            <a:ext cx="8050132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146" name="Picture 2" descr="C:\Documents and Settings\vorlova.VORLOVAPC\Plocha\ZT pro DV\CIMG0015[2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blipFill>
            <a:blip r:embed="rId2" cstate="print"/>
            <a:tile tx="0" ty="0" sx="100000" sy="100000" flip="none" algn="tl"/>
          </a:blipFill>
        </p:spPr>
        <p:txBody>
          <a:bodyPr/>
          <a:lstStyle/>
          <a:p>
            <a:r>
              <a:rPr lang="cs-CZ" b="1" dirty="0" smtClean="0"/>
              <a:t>Definice zahradní terapie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blipFill>
            <a:blip r:embed="rId2" cstate="print"/>
            <a:tile tx="0" ty="0" sx="100000" sy="100000" flip="none" algn="tl"/>
          </a:blipFill>
        </p:spPr>
        <p:txBody>
          <a:bodyPr/>
          <a:lstStyle/>
          <a:p>
            <a:r>
              <a:rPr lang="cs-CZ" dirty="0" err="1" smtClean="0"/>
              <a:t>Multidisciplinární</a:t>
            </a:r>
            <a:r>
              <a:rPr lang="cs-CZ" dirty="0" smtClean="0"/>
              <a:t> obor</a:t>
            </a:r>
          </a:p>
          <a:p>
            <a:r>
              <a:rPr lang="cs-CZ" dirty="0" smtClean="0"/>
              <a:t>Odborná léčebná metoda </a:t>
            </a:r>
          </a:p>
          <a:p>
            <a:r>
              <a:rPr lang="cs-CZ" dirty="0" smtClean="0"/>
              <a:t>Záměrné, cílené využití   rostlin, zahradních  aktivit a blízkého vztahu  člověka k přírodě k naplnění specifických  potřeb účastníků </a:t>
            </a:r>
          </a:p>
          <a:p>
            <a:r>
              <a:rPr lang="cs-CZ" dirty="0" smtClean="0"/>
              <a:t>Důraz na  podporu zdraví a pohody, sociálních, kognitivních, fyzických a psychických funkcí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7170" name="Picture 2" descr="C:\Documents and Settings\vorlova.VORLOVAPC\Plocha\ZT pro DV\image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1484784"/>
            <a:ext cx="4560380" cy="402431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8194" name="Picture 2" descr="C:\Documents and Settings\vorlova.VORLOVAPC\Plocha\ZT pro DV\IMG_318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2060848"/>
            <a:ext cx="4968552" cy="31986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9218" name="Picture 2" descr="C:\Documents and Settings\vorlova.VORLOVAPC\Plocha\ZT pro DV\mobilni-zahonek_1_2_3_4_5_6_7_8_9_1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7527" y="1600200"/>
            <a:ext cx="6788945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42" name="Picture 2" descr="C:\Documents and Settings\vorlova.VORLOVAPC\Plocha\ZT pro DV\phpThumb_generated_thumbnailjpg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1916832"/>
            <a:ext cx="4248472" cy="34514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2290" name="Picture 2" descr="C:\Documents and Settings\vorlova.VORLOVAPC\Plocha\ZT pro DV\image_larg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7527" y="1600200"/>
            <a:ext cx="6788945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3314" name="Picture 2" descr="C:\Documents and Settings\vorlova.VORLOVAPC\Plocha\ZT pro DV\smyslovy-chodnik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9184" y="1600200"/>
            <a:ext cx="6785631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4338" name="Picture 2" descr="C:\Documents and Settings\vorlova.VORLOVAPC\Plocha\ZT pro DV\00018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66812" y="1600994"/>
            <a:ext cx="6810375" cy="45243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5362" name="Picture 2" descr="C:\Documents and Settings\vorlova.VORLOVAPC\Plocha\ZT pro DV\P627015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1266" name="Picture 2" descr="C:\Documents and Settings\vorlova.VORLOVAPC\Plocha\ZT pro DV\zahrterapie_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2276872"/>
            <a:ext cx="3810000" cy="304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blipFill>
            <a:blip r:embed="rId2" cstate="print"/>
            <a:tile tx="0" ty="0" sx="100000" sy="100000" flip="none" algn="tl"/>
          </a:blipFill>
        </p:spPr>
        <p:txBody>
          <a:bodyPr/>
          <a:lstStyle/>
          <a:p>
            <a:r>
              <a:rPr lang="cs-CZ" dirty="0" smtClean="0"/>
              <a:t>Moudrá slova na závěr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blipFill>
            <a:blip r:embed="rId2" cstate="print"/>
            <a:tile tx="0" ty="0" sx="100000" sy="100000" flip="none" algn="tl"/>
          </a:blipFill>
        </p:spPr>
        <p:txBody>
          <a:bodyPr>
            <a:normAutofit fontScale="85000" lnSpcReduction="20000"/>
          </a:bodyPr>
          <a:lstStyle/>
          <a:p>
            <a:r>
              <a:rPr lang="cs-CZ" b="1" dirty="0" smtClean="0"/>
              <a:t>Jednou ze základních funkcí zahrad je poskytovat útočiště tělu i duši. </a:t>
            </a:r>
            <a:r>
              <a:rPr lang="cs-CZ" i="1" dirty="0" smtClean="0"/>
              <a:t>(Čínský historik a císařův rádce S´</a:t>
            </a:r>
            <a:r>
              <a:rPr lang="cs-CZ" i="1" dirty="0" err="1" smtClean="0"/>
              <a:t>ma</a:t>
            </a:r>
            <a:r>
              <a:rPr lang="cs-CZ" i="1" dirty="0" smtClean="0"/>
              <a:t> </a:t>
            </a:r>
            <a:r>
              <a:rPr lang="cs-CZ" i="1" dirty="0" err="1" smtClean="0"/>
              <a:t>Kuang</a:t>
            </a:r>
            <a:r>
              <a:rPr lang="cs-CZ" i="1" dirty="0" smtClean="0"/>
              <a:t> , 11. stol.</a:t>
            </a:r>
            <a:endParaRPr lang="cs-CZ" dirty="0" smtClean="0"/>
          </a:p>
          <a:p>
            <a:r>
              <a:rPr lang="cs-CZ" b="1" dirty="0" smtClean="0"/>
              <a:t>Krása přírody povznáší myšlenky člověka z nížin všedního života do vyšších oblastí a sbližuje jej s nezměrným vesmírem. V přírodě najde uklidnění a posílení pro tvoření nových hodnot duševních i hmotných. Vždyť příroda je obdivuhodný harmonický celek, ve kterém jak fauna tak flóra žije ve vzájemném vztahu a jehož jednotlivosti do sebe zasahují jako kolečka v hodinovém stroji</a:t>
            </a:r>
            <a:r>
              <a:rPr lang="cs-CZ" dirty="0" smtClean="0"/>
              <a:t>. </a:t>
            </a:r>
            <a:r>
              <a:rPr lang="cs-CZ" i="1" dirty="0" smtClean="0"/>
              <a:t>( Josef</a:t>
            </a:r>
            <a:r>
              <a:rPr lang="cs-CZ" b="1" i="1" dirty="0" smtClean="0"/>
              <a:t> </a:t>
            </a:r>
            <a:r>
              <a:rPr lang="cs-CZ" i="1" dirty="0" smtClean="0"/>
              <a:t>Kumpán, zahradní architekt, 1920</a:t>
            </a:r>
            <a:r>
              <a:rPr lang="cs-CZ" dirty="0" smtClean="0"/>
              <a:t>)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blipFill>
            <a:blip r:embed="rId2" cstate="print"/>
            <a:tile tx="0" ty="0" sx="100000" sy="100000" flip="none" algn="tl"/>
          </a:blipFill>
        </p:spPr>
        <p:txBody>
          <a:bodyPr/>
          <a:lstStyle/>
          <a:p>
            <a:r>
              <a:rPr lang="cs-CZ" b="1" dirty="0" smtClean="0"/>
              <a:t>Východiska ZT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blipFill>
            <a:blip r:embed="rId2" cstate="print"/>
            <a:tile tx="0" ty="0" sx="100000" sy="100000" flip="none" algn="tl"/>
          </a:blipFill>
        </p:spPr>
        <p:txBody>
          <a:bodyPr/>
          <a:lstStyle/>
          <a:p>
            <a:r>
              <a:rPr lang="cs-CZ" dirty="0" smtClean="0"/>
              <a:t>Vztahy člověk a přírodní prostředí, člověk a krajina (zdroj pro uspokojení potřeb, bezpečný úkryt)</a:t>
            </a:r>
          </a:p>
          <a:p>
            <a:r>
              <a:rPr lang="cs-CZ" dirty="0" smtClean="0"/>
              <a:t>Účinky krajiny a  rostlin na tělo a duši (</a:t>
            </a:r>
            <a:r>
              <a:rPr lang="cs-CZ" dirty="0" err="1" smtClean="0"/>
              <a:t>šamané</a:t>
            </a:r>
            <a:r>
              <a:rPr lang="cs-CZ" dirty="0" smtClean="0"/>
              <a:t>, lidoví léčitelé, mytologie, umění, moderní vědecké poznatky)</a:t>
            </a:r>
          </a:p>
          <a:p>
            <a:pPr>
              <a:buNone/>
            </a:pPr>
            <a:r>
              <a:rPr lang="cs-CZ" dirty="0"/>
              <a:t> </a:t>
            </a:r>
            <a:r>
              <a:rPr lang="cs-CZ" dirty="0" smtClean="0"/>
              <a:t>  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blipFill>
            <a:blip r:embed="rId2" cstate="print"/>
            <a:tile tx="0" ty="0" sx="100000" sy="100000" flip="none" algn="tl"/>
          </a:blipFill>
        </p:spPr>
        <p:txBody>
          <a:bodyPr/>
          <a:lstStyle/>
          <a:p>
            <a:r>
              <a:rPr lang="cs-CZ" b="1" dirty="0" smtClean="0"/>
              <a:t>Historie ZT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blipFill>
            <a:blip r:embed="rId2" cstate="print"/>
            <a:tile tx="0" ty="0" sx="100000" sy="100000" flip="none" algn="tl"/>
          </a:blipFill>
        </p:spPr>
        <p:txBody>
          <a:bodyPr>
            <a:normAutofit fontScale="92500"/>
          </a:bodyPr>
          <a:lstStyle/>
          <a:p>
            <a:r>
              <a:rPr lang="cs-CZ" dirty="0" smtClean="0"/>
              <a:t>První písemný záznam – starověký Egypt</a:t>
            </a:r>
          </a:p>
          <a:p>
            <a:r>
              <a:rPr lang="cs-CZ" dirty="0" smtClean="0"/>
              <a:t>Písemný záznam o využití v rámci léčebné pedagogiky – Dr. Benjamin </a:t>
            </a:r>
            <a:r>
              <a:rPr lang="cs-CZ" dirty="0" err="1" smtClean="0"/>
              <a:t>Rush</a:t>
            </a:r>
            <a:r>
              <a:rPr lang="cs-CZ" dirty="0" smtClean="0"/>
              <a:t>, 1798 , pozitivní účinky polních prací na lidi s MP</a:t>
            </a:r>
          </a:p>
          <a:p>
            <a:r>
              <a:rPr lang="cs-CZ" dirty="0" smtClean="0"/>
              <a:t>Philadelphie 1817, první soukromé psychiatrické zařízení v USA, součástí park a zahrada</a:t>
            </a:r>
          </a:p>
          <a:p>
            <a:r>
              <a:rPr lang="cs-CZ" dirty="0" err="1" smtClean="0"/>
              <a:t>Milwaukee</a:t>
            </a:r>
            <a:r>
              <a:rPr lang="cs-CZ" dirty="0"/>
              <a:t> </a:t>
            </a:r>
            <a:r>
              <a:rPr lang="cs-CZ" dirty="0" err="1" smtClean="0"/>
              <a:t>Downer</a:t>
            </a:r>
            <a:r>
              <a:rPr lang="cs-CZ" dirty="0" smtClean="0"/>
              <a:t> College 1942,  obor pracovní terapie , součástí kurz zahradnictví, počátek profesionalizace ZT 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blipFill>
            <a:blip r:embed="rId2" cstate="print"/>
            <a:tile tx="0" ty="0" sx="100000" sy="100000" flip="none" algn="tl"/>
          </a:blipFill>
        </p:spPr>
        <p:txBody>
          <a:bodyPr/>
          <a:lstStyle/>
          <a:p>
            <a:r>
              <a:rPr lang="cs-CZ" b="1" dirty="0" smtClean="0"/>
              <a:t>Profesní sdružení ZT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blipFill>
            <a:blip r:embed="rId2" cstate="print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sk-SK" dirty="0" err="1" smtClean="0"/>
              <a:t>American</a:t>
            </a:r>
            <a:r>
              <a:rPr lang="sk-SK" dirty="0" smtClean="0"/>
              <a:t> </a:t>
            </a:r>
            <a:r>
              <a:rPr lang="sk-SK" dirty="0" err="1"/>
              <a:t>Horticultural</a:t>
            </a:r>
            <a:r>
              <a:rPr lang="sk-SK" dirty="0"/>
              <a:t> </a:t>
            </a:r>
            <a:r>
              <a:rPr lang="sk-SK" dirty="0" err="1"/>
              <a:t>Therapy</a:t>
            </a:r>
            <a:r>
              <a:rPr lang="sk-SK" dirty="0"/>
              <a:t> </a:t>
            </a:r>
            <a:r>
              <a:rPr lang="sk-SK" dirty="0" err="1"/>
              <a:t>Association</a:t>
            </a:r>
            <a:r>
              <a:rPr lang="sk-SK" dirty="0"/>
              <a:t> (AHTA) </a:t>
            </a:r>
            <a:r>
              <a:rPr lang="sk-SK" u="sng" dirty="0">
                <a:hlinkClick r:id="rId3"/>
              </a:rPr>
              <a:t>http://www.ahta.org</a:t>
            </a:r>
            <a:r>
              <a:rPr lang="sk-SK" dirty="0"/>
              <a:t> </a:t>
            </a:r>
            <a:endParaRPr lang="cs-CZ" dirty="0"/>
          </a:p>
          <a:p>
            <a:r>
              <a:rPr lang="sk-SK" dirty="0" err="1"/>
              <a:t>Canadian</a:t>
            </a:r>
            <a:r>
              <a:rPr lang="sk-SK" dirty="0"/>
              <a:t> </a:t>
            </a:r>
            <a:r>
              <a:rPr lang="sk-SK" dirty="0" err="1"/>
              <a:t>Horticultural</a:t>
            </a:r>
            <a:r>
              <a:rPr lang="sk-SK" dirty="0"/>
              <a:t> </a:t>
            </a:r>
            <a:r>
              <a:rPr lang="sk-SK" dirty="0" err="1"/>
              <a:t>Therapy</a:t>
            </a:r>
            <a:r>
              <a:rPr lang="sk-SK" dirty="0"/>
              <a:t> </a:t>
            </a:r>
            <a:r>
              <a:rPr lang="sk-SK" dirty="0" err="1"/>
              <a:t>Association</a:t>
            </a:r>
            <a:r>
              <a:rPr lang="sk-SK" dirty="0"/>
              <a:t> (CHTA) </a:t>
            </a:r>
            <a:r>
              <a:rPr lang="sk-SK" u="sng" dirty="0">
                <a:hlinkClick r:id="rId4"/>
              </a:rPr>
              <a:t>http://www.chta.ca</a:t>
            </a:r>
            <a:r>
              <a:rPr lang="sk-SK" dirty="0"/>
              <a:t> </a:t>
            </a:r>
            <a:endParaRPr lang="cs-CZ" dirty="0"/>
          </a:p>
          <a:p>
            <a:r>
              <a:rPr lang="sk-SK" dirty="0" err="1"/>
              <a:t>Thrive</a:t>
            </a:r>
            <a:r>
              <a:rPr lang="sk-SK" dirty="0"/>
              <a:t> – </a:t>
            </a:r>
            <a:r>
              <a:rPr lang="sk-SK" dirty="0" err="1"/>
              <a:t>using</a:t>
            </a:r>
            <a:r>
              <a:rPr lang="sk-SK" dirty="0"/>
              <a:t> </a:t>
            </a:r>
            <a:r>
              <a:rPr lang="sk-SK" dirty="0" err="1"/>
              <a:t>gardening</a:t>
            </a:r>
            <a:r>
              <a:rPr lang="sk-SK" dirty="0"/>
              <a:t> to </a:t>
            </a:r>
            <a:r>
              <a:rPr lang="sk-SK" dirty="0" err="1"/>
              <a:t>change</a:t>
            </a:r>
            <a:r>
              <a:rPr lang="sk-SK" dirty="0"/>
              <a:t> </a:t>
            </a:r>
            <a:r>
              <a:rPr lang="sk-SK" dirty="0" err="1"/>
              <a:t>lifes</a:t>
            </a:r>
            <a:r>
              <a:rPr lang="sk-SK" dirty="0"/>
              <a:t> </a:t>
            </a:r>
            <a:r>
              <a:rPr lang="sk-SK" u="sng" dirty="0">
                <a:hlinkClick r:id="rId5"/>
              </a:rPr>
              <a:t>http://www.thrive.org.uk</a:t>
            </a:r>
            <a:r>
              <a:rPr lang="sk-SK" dirty="0"/>
              <a:t> </a:t>
            </a:r>
            <a:endParaRPr lang="cs-CZ" dirty="0"/>
          </a:p>
          <a:p>
            <a:r>
              <a:rPr lang="sk-SK" dirty="0" err="1"/>
              <a:t>Gesellschaft</a:t>
            </a:r>
            <a:r>
              <a:rPr lang="sk-SK" dirty="0"/>
              <a:t> </a:t>
            </a:r>
            <a:r>
              <a:rPr lang="sk-SK" dirty="0" err="1"/>
              <a:t>für</a:t>
            </a:r>
            <a:r>
              <a:rPr lang="sk-SK" dirty="0"/>
              <a:t> </a:t>
            </a:r>
            <a:r>
              <a:rPr lang="sk-SK" dirty="0" err="1"/>
              <a:t>Gartenbau</a:t>
            </a:r>
            <a:r>
              <a:rPr lang="sk-SK" dirty="0"/>
              <a:t> </a:t>
            </a:r>
            <a:r>
              <a:rPr lang="sk-SK" dirty="0" err="1"/>
              <a:t>und</a:t>
            </a:r>
            <a:r>
              <a:rPr lang="sk-SK" dirty="0"/>
              <a:t> </a:t>
            </a:r>
            <a:r>
              <a:rPr lang="sk-SK" dirty="0" err="1"/>
              <a:t>Therapie</a:t>
            </a:r>
            <a:r>
              <a:rPr lang="sk-SK" b="1" dirty="0"/>
              <a:t> </a:t>
            </a:r>
            <a:r>
              <a:rPr lang="sk-SK" u="sng" dirty="0">
                <a:hlinkClick r:id="rId6"/>
              </a:rPr>
              <a:t>http://www.gartenbau-und-therapie.org</a:t>
            </a:r>
            <a:r>
              <a:rPr lang="sk-SK" dirty="0"/>
              <a:t> </a:t>
            </a:r>
            <a:endParaRPr lang="cs-CZ" dirty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blipFill>
            <a:blip r:embed="rId2" cstate="print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cs-CZ" b="1" dirty="0" smtClean="0"/>
              <a:t>ZT v praxi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blipFill>
            <a:blip r:embed="rId2" cstate="print"/>
            <a:tile tx="0" ty="0" sx="100000" sy="100000" flip="none" algn="tl"/>
          </a:blipFill>
        </p:spPr>
        <p:txBody>
          <a:bodyPr/>
          <a:lstStyle/>
          <a:p>
            <a:pPr>
              <a:buNone/>
            </a:pPr>
            <a:r>
              <a:rPr lang="cs-CZ" dirty="0" smtClean="0"/>
              <a:t>Formy ZT :</a:t>
            </a:r>
          </a:p>
          <a:p>
            <a:pPr>
              <a:buNone/>
            </a:pPr>
            <a:r>
              <a:rPr lang="cs-CZ" b="1" dirty="0" smtClean="0"/>
              <a:t>aktivní</a:t>
            </a:r>
            <a:r>
              <a:rPr lang="cs-CZ" dirty="0" smtClean="0"/>
              <a:t> ( přímá aktivní účast , přizpůsobení  prostoru, aktivit, pomůcek potřebám a možnostem  klientů, důraz na bezpečnost)</a:t>
            </a:r>
          </a:p>
          <a:p>
            <a:pPr>
              <a:buNone/>
            </a:pPr>
            <a:r>
              <a:rPr lang="cs-CZ" b="1" dirty="0" smtClean="0"/>
              <a:t>pasivní</a:t>
            </a:r>
            <a:r>
              <a:rPr lang="cs-CZ" dirty="0" smtClean="0"/>
              <a:t> (pobyt, pozorování, vnímání  rostlin, barev, tvarů, zvuků, pohybů,  chutí…)</a:t>
            </a:r>
          </a:p>
          <a:p>
            <a:pPr>
              <a:buNone/>
            </a:pPr>
            <a:r>
              <a:rPr lang="cs-CZ" dirty="0" smtClean="0"/>
              <a:t>individuální i skupinová </a:t>
            </a:r>
          </a:p>
          <a:p>
            <a:pPr>
              <a:buNone/>
            </a:pPr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blipFill>
            <a:blip r:embed="rId2" cstate="print"/>
            <a:tile tx="0" ty="0" sx="100000" sy="100000" flip="none" algn="tl"/>
          </a:blipFill>
        </p:spPr>
        <p:txBody>
          <a:bodyPr/>
          <a:lstStyle/>
          <a:p>
            <a:r>
              <a:rPr lang="cs-CZ" b="1" dirty="0" smtClean="0"/>
              <a:t>Oblasti působení ZT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blipFill>
            <a:blip r:embed="rId2" cstate="print"/>
            <a:tile tx="0" ty="0" sx="100000" sy="100000" flip="none" algn="tl"/>
          </a:blipFill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cs-CZ" sz="2600" dirty="0" smtClean="0"/>
              <a:t>1) </a:t>
            </a:r>
            <a:r>
              <a:rPr lang="cs-CZ" sz="2400" b="1" dirty="0" smtClean="0"/>
              <a:t>fyziologická oblast </a:t>
            </a:r>
            <a:r>
              <a:rPr lang="cs-CZ" sz="2400" dirty="0" smtClean="0"/>
              <a:t>( zachování, rozvoj , zlepšení motoriky, koordinace rovnováhy, povzbuzení smyslového vnímání, ergoterapie)</a:t>
            </a:r>
          </a:p>
          <a:p>
            <a:pPr>
              <a:buNone/>
            </a:pPr>
            <a:r>
              <a:rPr lang="cs-CZ" sz="2400" dirty="0" smtClean="0"/>
              <a:t>2) </a:t>
            </a:r>
            <a:r>
              <a:rPr lang="cs-CZ" sz="2400" b="1" dirty="0" smtClean="0"/>
              <a:t>kognitivní  oblast </a:t>
            </a:r>
            <a:r>
              <a:rPr lang="cs-CZ" sz="2400" dirty="0" smtClean="0"/>
              <a:t>(poznávání, čtení a psaní,vyjadřování, paměť, kreativita, orientace v času a  prostoru…)</a:t>
            </a:r>
          </a:p>
          <a:p>
            <a:pPr>
              <a:buNone/>
            </a:pPr>
            <a:r>
              <a:rPr lang="cs-CZ" sz="2400" dirty="0" smtClean="0"/>
              <a:t>3) </a:t>
            </a:r>
            <a:r>
              <a:rPr lang="cs-CZ" sz="2400" b="1" dirty="0" smtClean="0"/>
              <a:t>psychická a emocionální </a:t>
            </a:r>
            <a:r>
              <a:rPr lang="cs-CZ" sz="2400" dirty="0" smtClean="0"/>
              <a:t>oblast (schopnost  kontaktu,  radost, identita, sebehodnocení , sebeúcta, flexibilita, prožitky  (</a:t>
            </a:r>
            <a:r>
              <a:rPr lang="cs-CZ" sz="2400" dirty="0" err="1" smtClean="0"/>
              <a:t>opatrujícího</a:t>
            </a:r>
            <a:r>
              <a:rPr lang="cs-CZ" sz="2400" dirty="0" smtClean="0"/>
              <a:t>, tvůrce nebo dárce,….)</a:t>
            </a:r>
          </a:p>
          <a:p>
            <a:pPr>
              <a:buNone/>
            </a:pPr>
            <a:r>
              <a:rPr lang="cs-CZ" sz="2400" dirty="0" smtClean="0"/>
              <a:t>4) </a:t>
            </a:r>
            <a:r>
              <a:rPr lang="cs-CZ" sz="2400" b="1" dirty="0" smtClean="0"/>
              <a:t>sociální oblast </a:t>
            </a:r>
            <a:r>
              <a:rPr lang="cs-CZ" sz="2400" dirty="0" smtClean="0"/>
              <a:t>(prostředek a příležitost ke kontaktu a komunikaci, interakce a identifikace ve skupině, jednání vůči sobě a ostatním,….)</a:t>
            </a:r>
          </a:p>
          <a:p>
            <a:pPr>
              <a:buNone/>
            </a:pPr>
            <a:r>
              <a:rPr lang="cs-CZ" sz="2400" dirty="0" smtClean="0"/>
              <a:t>5) </a:t>
            </a:r>
            <a:r>
              <a:rPr lang="cs-CZ" sz="2400" b="1" dirty="0" smtClean="0"/>
              <a:t>vlastní já a spiritualita </a:t>
            </a:r>
            <a:r>
              <a:rPr lang="cs-CZ" sz="2400" dirty="0" smtClean="0"/>
              <a:t> (reflexe a sebereflexe, vnímání vlastního působení,  smysluplné jednání,  motivace, angažovanost,  vlastní hranice)                    -  </a:t>
            </a:r>
            <a:r>
              <a:rPr lang="cs-CZ" sz="2400" b="1" dirty="0" smtClean="0"/>
              <a:t>důraz na kontext- </a:t>
            </a:r>
          </a:p>
          <a:p>
            <a:pPr>
              <a:buNone/>
            </a:pPr>
            <a:endParaRPr lang="cs-CZ" sz="2400" dirty="0" smtClean="0"/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332656"/>
            <a:ext cx="8229600" cy="1143000"/>
          </a:xfrm>
          <a:blipFill>
            <a:blip r:embed="rId2" cstate="print"/>
            <a:tile tx="0" ty="0" sx="100000" sy="100000" flip="none" algn="tl"/>
          </a:blipFill>
        </p:spPr>
        <p:txBody>
          <a:bodyPr>
            <a:normAutofit fontScale="90000"/>
          </a:bodyPr>
          <a:lstStyle/>
          <a:p>
            <a:r>
              <a:rPr lang="cs-CZ" b="1" dirty="0" smtClean="0"/>
              <a:t>Definice zahrady</a:t>
            </a:r>
            <a:br>
              <a:rPr lang="cs-CZ" b="1" dirty="0" smtClean="0"/>
            </a:b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blipFill>
            <a:blip r:embed="rId2" cstate="print"/>
            <a:tile tx="0" ty="0" sx="100000" sy="100000" flip="none" algn="tl"/>
          </a:blipFill>
        </p:spPr>
        <p:txBody>
          <a:bodyPr>
            <a:normAutofit fontScale="92500" lnSpcReduction="20000"/>
          </a:bodyPr>
          <a:lstStyle/>
          <a:p>
            <a:r>
              <a:rPr lang="cs-CZ" sz="2800" dirty="0" smtClean="0"/>
              <a:t>Most mezi člověkem a přírodou, místo kde :</a:t>
            </a:r>
          </a:p>
          <a:p>
            <a:pPr>
              <a:buFont typeface="Wingdings" pitchFamily="2" charset="2"/>
              <a:buChar char="ü"/>
            </a:pPr>
            <a:r>
              <a:rPr lang="cs-CZ" sz="2800" dirty="0" smtClean="0"/>
              <a:t>člověk pobývá, žije</a:t>
            </a:r>
          </a:p>
          <a:p>
            <a:pPr>
              <a:buFont typeface="Wingdings" pitchFamily="2" charset="2"/>
              <a:buChar char="ü"/>
            </a:pPr>
            <a:r>
              <a:rPr lang="cs-CZ" sz="2800" dirty="0" smtClean="0"/>
              <a:t>stará se o to, co roste</a:t>
            </a:r>
          </a:p>
          <a:p>
            <a:pPr>
              <a:buFont typeface="Wingdings" pitchFamily="2" charset="2"/>
              <a:buChar char="ü"/>
            </a:pPr>
            <a:r>
              <a:rPr lang="cs-CZ" sz="2800" dirty="0" smtClean="0"/>
              <a:t>může být kreativní</a:t>
            </a:r>
          </a:p>
          <a:p>
            <a:pPr>
              <a:buFont typeface="Wingdings" pitchFamily="2" charset="2"/>
              <a:buChar char="ü"/>
            </a:pPr>
            <a:r>
              <a:rPr lang="cs-CZ" sz="2800" dirty="0" smtClean="0"/>
              <a:t>vlastní, co mu patří</a:t>
            </a:r>
          </a:p>
          <a:p>
            <a:pPr>
              <a:buFont typeface="Wingdings" pitchFamily="2" charset="2"/>
              <a:buChar char="ü"/>
            </a:pPr>
            <a:r>
              <a:rPr lang="cs-CZ" sz="2800" dirty="0" smtClean="0"/>
              <a:t>…………………………………..</a:t>
            </a:r>
          </a:p>
          <a:p>
            <a:r>
              <a:rPr lang="cs-CZ" sz="2800" dirty="0" smtClean="0"/>
              <a:t>Místo, které:</a:t>
            </a:r>
          </a:p>
          <a:p>
            <a:pPr>
              <a:buFont typeface="Wingdings" pitchFamily="2" charset="2"/>
              <a:buChar char="ü"/>
            </a:pPr>
            <a:r>
              <a:rPr lang="cs-CZ" sz="2800" dirty="0" smtClean="0"/>
              <a:t>odráží  identitu člověka</a:t>
            </a:r>
          </a:p>
          <a:p>
            <a:pPr>
              <a:buFont typeface="Wingdings" pitchFamily="2" charset="2"/>
              <a:buChar char="ü"/>
            </a:pPr>
            <a:r>
              <a:rPr lang="cs-CZ" sz="2800" dirty="0" smtClean="0"/>
              <a:t>umožňuje něco produkovat a kontrolovat</a:t>
            </a:r>
          </a:p>
          <a:p>
            <a:pPr>
              <a:buFont typeface="Wingdings" pitchFamily="2" charset="2"/>
              <a:buChar char="ü"/>
            </a:pPr>
            <a:r>
              <a:rPr lang="cs-CZ" sz="2800" dirty="0" smtClean="0"/>
              <a:t>poskytuje svobodu, soukromí, bezpečí</a:t>
            </a:r>
          </a:p>
          <a:p>
            <a:pPr>
              <a:buFont typeface="Wingdings" pitchFamily="2" charset="2"/>
              <a:buChar char="ü"/>
            </a:pPr>
            <a:r>
              <a:rPr lang="cs-CZ" sz="2800" dirty="0" smtClean="0"/>
              <a:t>………………………………………….</a:t>
            </a:r>
          </a:p>
          <a:p>
            <a:pPr>
              <a:buFont typeface="Wingdings" pitchFamily="2" charset="2"/>
              <a:buChar char="ü"/>
            </a:pPr>
            <a:endParaRPr lang="cs-CZ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blipFill>
            <a:blip r:embed="rId2" cstate="print"/>
            <a:tile tx="0" ty="0" sx="100000" sy="100000" flip="none" algn="tl"/>
          </a:blipFill>
        </p:spPr>
        <p:txBody>
          <a:bodyPr/>
          <a:lstStyle/>
          <a:p>
            <a:r>
              <a:rPr lang="cs-CZ" b="1" dirty="0" smtClean="0"/>
              <a:t>Terapeutická zahrada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blipFill>
            <a:blip r:embed="rId2" cstate="print"/>
            <a:tile tx="0" ty="0" sx="100000" sy="100000" flip="none" algn="tl"/>
          </a:blipFill>
        </p:spPr>
        <p:txBody>
          <a:bodyPr>
            <a:normAutofit fontScale="92500" lnSpcReduction="10000"/>
          </a:bodyPr>
          <a:lstStyle/>
          <a:p>
            <a:r>
              <a:rPr lang="cs-CZ" b="1" dirty="0" smtClean="0"/>
              <a:t>Speciální využití zahrady </a:t>
            </a:r>
          </a:p>
          <a:p>
            <a:pPr>
              <a:buFont typeface="Wingdings" pitchFamily="2" charset="2"/>
              <a:buChar char="ü"/>
            </a:pPr>
            <a:r>
              <a:rPr lang="cs-CZ" dirty="0" smtClean="0"/>
              <a:t>lázeňské parky a nemocniční zahrady</a:t>
            </a:r>
          </a:p>
          <a:p>
            <a:pPr>
              <a:buFont typeface="Wingdings" pitchFamily="2" charset="2"/>
              <a:buChar char="ü"/>
            </a:pPr>
            <a:r>
              <a:rPr lang="cs-CZ" dirty="0" smtClean="0"/>
              <a:t>zahrady smyslů (podpora smyslového vnímání)</a:t>
            </a:r>
          </a:p>
          <a:p>
            <a:pPr>
              <a:buFont typeface="Wingdings" pitchFamily="2" charset="2"/>
              <a:buChar char="ü"/>
            </a:pPr>
            <a:r>
              <a:rPr lang="cs-CZ" dirty="0" smtClean="0"/>
              <a:t>meditační zahrady (zklidnění a duchovní rozměr)</a:t>
            </a:r>
          </a:p>
          <a:p>
            <a:pPr>
              <a:buFont typeface="Wingdings" pitchFamily="2" charset="2"/>
              <a:buChar char="ü"/>
            </a:pPr>
            <a:r>
              <a:rPr lang="cs-CZ" dirty="0" smtClean="0"/>
              <a:t>zahrady pro lidi nevidomé   (Brooklyn 1955)</a:t>
            </a:r>
          </a:p>
          <a:p>
            <a:pPr>
              <a:buFont typeface="Wingdings" pitchFamily="2" charset="2"/>
              <a:buChar char="ü"/>
            </a:pPr>
            <a:r>
              <a:rPr lang="cs-CZ" dirty="0" smtClean="0"/>
              <a:t>zahrady pro klienty v sociálních institucích (uzavřené, otevřené, přizpůsobení fyzickým a psychickým schopnostem a potřebám)</a:t>
            </a:r>
          </a:p>
          <a:p>
            <a:pPr>
              <a:buFont typeface="Wingdings" pitchFamily="2" charset="2"/>
              <a:buChar char="ü"/>
            </a:pPr>
            <a:r>
              <a:rPr lang="cs-CZ" dirty="0" smtClean="0"/>
              <a:t>komunitní zahrady  ……………………………………</a:t>
            </a:r>
          </a:p>
          <a:p>
            <a:pPr>
              <a:buFont typeface="Wingdings" pitchFamily="2" charset="2"/>
              <a:buChar char="ü"/>
            </a:pPr>
            <a:endParaRPr lang="cs-CZ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980</TotalTime>
  <Words>1024</Words>
  <Application>Microsoft Office PowerPoint</Application>
  <PresentationFormat>Předvádění na obrazovce (4:3)</PresentationFormat>
  <Paragraphs>115</Paragraphs>
  <Slides>29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29</vt:i4>
      </vt:variant>
    </vt:vector>
  </HeadingPairs>
  <TitlesOfParts>
    <vt:vector size="30" baseType="lpstr">
      <vt:lpstr>Motiv sady Office</vt:lpstr>
      <vt:lpstr>Úvod do zahradní terapie</vt:lpstr>
      <vt:lpstr>Definice zahradní terapie</vt:lpstr>
      <vt:lpstr>Východiska ZT</vt:lpstr>
      <vt:lpstr>Historie ZT</vt:lpstr>
      <vt:lpstr>Profesní sdružení ZT</vt:lpstr>
      <vt:lpstr>ZT v praxi</vt:lpstr>
      <vt:lpstr>Oblasti působení ZT</vt:lpstr>
      <vt:lpstr>Definice zahrady </vt:lpstr>
      <vt:lpstr>Terapeutická zahrada</vt:lpstr>
      <vt:lpstr>Požadavky a podmínky pro realizaci zahradní terapie (ZT)</vt:lpstr>
      <vt:lpstr>Cílové skupiny zahradní terapie</vt:lpstr>
      <vt:lpstr>Činnosti a účinky  zahradní terapie</vt:lpstr>
      <vt:lpstr>Snímek 13</vt:lpstr>
      <vt:lpstr>Inspirace  </vt:lpstr>
      <vt:lpstr>Snímek 15</vt:lpstr>
      <vt:lpstr>Snímek 16</vt:lpstr>
      <vt:lpstr>Snímek 17</vt:lpstr>
      <vt:lpstr>Snímek 18</vt:lpstr>
      <vt:lpstr>Snímek 19</vt:lpstr>
      <vt:lpstr>Snímek 20</vt:lpstr>
      <vt:lpstr>Snímek 21</vt:lpstr>
      <vt:lpstr>Snímek 22</vt:lpstr>
      <vt:lpstr>Snímek 23</vt:lpstr>
      <vt:lpstr>Snímek 24</vt:lpstr>
      <vt:lpstr>Snímek 25</vt:lpstr>
      <vt:lpstr>Snímek 26</vt:lpstr>
      <vt:lpstr>Snímek 27</vt:lpstr>
      <vt:lpstr>Snímek 28</vt:lpstr>
      <vt:lpstr>Moudrá slova na závěr</vt:lpstr>
    </vt:vector>
  </TitlesOfParts>
  <Company>Jabok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Zahradní terapie</dc:title>
  <dc:creator>vorlova</dc:creator>
  <cp:lastModifiedBy>vorlova</cp:lastModifiedBy>
  <cp:revision>103</cp:revision>
  <dcterms:created xsi:type="dcterms:W3CDTF">2014-09-04T10:22:33Z</dcterms:created>
  <dcterms:modified xsi:type="dcterms:W3CDTF">2016-03-10T16:25:07Z</dcterms:modified>
</cp:coreProperties>
</file>