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6" r:id="rId19"/>
    <p:sldId id="273" r:id="rId20"/>
    <p:sldId id="274" r:id="rId21"/>
    <p:sldId id="275" r:id="rId22"/>
    <p:sldId id="277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7A312-A7B0-4551-8396-C53D25B1B045}" type="datetimeFigureOut">
              <a:rPr lang="cs-CZ" smtClean="0"/>
              <a:t>3.4.2016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1F62-5C1D-4183-9476-47300FEEABEC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895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7A312-A7B0-4551-8396-C53D25B1B045}" type="datetimeFigureOut">
              <a:rPr lang="cs-CZ" smtClean="0"/>
              <a:t>3.4.2016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1F62-5C1D-4183-9476-47300FEEAB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1270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7A312-A7B0-4551-8396-C53D25B1B045}" type="datetimeFigureOut">
              <a:rPr lang="cs-CZ" smtClean="0"/>
              <a:t>3.4.2016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1F62-5C1D-4183-9476-47300FEEAB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290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7A312-A7B0-4551-8396-C53D25B1B045}" type="datetimeFigureOut">
              <a:rPr lang="cs-CZ" smtClean="0"/>
              <a:t>3.4.2016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1F62-5C1D-4183-9476-47300FEEAB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739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7A312-A7B0-4551-8396-C53D25B1B045}" type="datetimeFigureOut">
              <a:rPr lang="cs-CZ" smtClean="0"/>
              <a:t>3.4.2016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1F62-5C1D-4183-9476-47300FEEABEC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3903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7A312-A7B0-4551-8396-C53D25B1B045}" type="datetimeFigureOut">
              <a:rPr lang="cs-CZ" smtClean="0"/>
              <a:t>3.4.2016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1F62-5C1D-4183-9476-47300FEEAB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207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7A312-A7B0-4551-8396-C53D25B1B045}" type="datetimeFigureOut">
              <a:rPr lang="cs-CZ" smtClean="0"/>
              <a:t>3.4.2016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1F62-5C1D-4183-9476-47300FEEAB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817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7A312-A7B0-4551-8396-C53D25B1B045}" type="datetimeFigureOut">
              <a:rPr lang="cs-CZ" smtClean="0"/>
              <a:t>3.4.2016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1F62-5C1D-4183-9476-47300FEEAB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233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7A312-A7B0-4551-8396-C53D25B1B045}" type="datetimeFigureOut">
              <a:rPr lang="cs-CZ" smtClean="0"/>
              <a:t>3.4.2016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1F62-5C1D-4183-9476-47300FEEAB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0572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057A312-A7B0-4551-8396-C53D25B1B045}" type="datetimeFigureOut">
              <a:rPr lang="cs-CZ" smtClean="0"/>
              <a:t>3.4.2016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081F62-5C1D-4183-9476-47300FEEAB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1296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7A312-A7B0-4551-8396-C53D25B1B045}" type="datetimeFigureOut">
              <a:rPr lang="cs-CZ" smtClean="0"/>
              <a:t>3.4.2016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1F62-5C1D-4183-9476-47300FEEAB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8814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057A312-A7B0-4551-8396-C53D25B1B045}" type="datetimeFigureOut">
              <a:rPr lang="cs-CZ" smtClean="0"/>
              <a:t>3.4.2016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8081F62-5C1D-4183-9476-47300FEEABEC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3939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Prebiotiku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Nutriční rizika </a:t>
            </a:r>
            <a:r>
              <a:rPr lang="cs-CZ" dirty="0" smtClean="0"/>
              <a:t>chudoby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PhDr. Hana </a:t>
            </a:r>
            <a:r>
              <a:rPr lang="cs-CZ" dirty="0" err="1" smtClean="0"/>
              <a:t>Pazlarová</a:t>
            </a:r>
            <a:r>
              <a:rPr lang="cs-CZ" dirty="0" smtClean="0"/>
              <a:t>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01089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„Novákovi“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Matka</a:t>
            </a:r>
          </a:p>
          <a:p>
            <a:r>
              <a:rPr lang="cs-CZ" dirty="0" smtClean="0"/>
              <a:t>Otec</a:t>
            </a:r>
          </a:p>
          <a:p>
            <a:r>
              <a:rPr lang="cs-CZ" dirty="0" smtClean="0"/>
              <a:t>Dcera, 5 let</a:t>
            </a:r>
          </a:p>
          <a:p>
            <a:r>
              <a:rPr lang="cs-CZ" dirty="0" smtClean="0"/>
              <a:t>Syn, 10 let</a:t>
            </a:r>
          </a:p>
          <a:p>
            <a:r>
              <a:rPr lang="cs-CZ" dirty="0" smtClean="0"/>
              <a:t>Životní minimum – 9850,- Kč</a:t>
            </a:r>
          </a:p>
          <a:p>
            <a:r>
              <a:rPr lang="cs-CZ" dirty="0" smtClean="0"/>
              <a:t>Náklady na jídlo – 6000,- Kč = 200 Kč/den</a:t>
            </a:r>
          </a:p>
          <a:p>
            <a:r>
              <a:rPr lang="cs-CZ" b="1" dirty="0" smtClean="0"/>
              <a:t>Děda Novák</a:t>
            </a:r>
          </a:p>
          <a:p>
            <a:r>
              <a:rPr lang="cs-CZ" dirty="0" smtClean="0"/>
              <a:t>Životní minimum – 3410,- </a:t>
            </a:r>
            <a:r>
              <a:rPr lang="cs-CZ" dirty="0" err="1" smtClean="0"/>
              <a:t>kč</a:t>
            </a:r>
            <a:endParaRPr lang="cs-CZ" dirty="0" smtClean="0"/>
          </a:p>
          <a:p>
            <a:r>
              <a:rPr lang="cs-CZ" dirty="0" smtClean="0"/>
              <a:t>Náklady na jídlo 1500,- = 50 Kč/den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5661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složky stravy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Bílkoviny</a:t>
            </a:r>
          </a:p>
          <a:p>
            <a:r>
              <a:rPr lang="cs-CZ" dirty="0" smtClean="0"/>
              <a:t>Sacharidy </a:t>
            </a:r>
          </a:p>
          <a:p>
            <a:r>
              <a:rPr lang="cs-CZ" dirty="0" smtClean="0"/>
              <a:t>Tuky 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Co je co? - cvičení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4668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Doporučené složení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Bílkoviny – 10-15 %</a:t>
            </a:r>
          </a:p>
          <a:p>
            <a:r>
              <a:rPr lang="cs-CZ" dirty="0" smtClean="0"/>
              <a:t>Sacharidy – 55-60 %</a:t>
            </a:r>
          </a:p>
          <a:p>
            <a:r>
              <a:rPr lang="cs-CZ" dirty="0" smtClean="0"/>
              <a:t>Tuky – 25-30 %</a:t>
            </a:r>
          </a:p>
          <a:p>
            <a:endParaRPr lang="cs-CZ" dirty="0"/>
          </a:p>
          <a:p>
            <a:r>
              <a:rPr lang="cs-CZ" dirty="0" smtClean="0"/>
              <a:t>U o</a:t>
            </a:r>
            <a:r>
              <a:rPr lang="cs-CZ" dirty="0"/>
              <a:t>sob, které chtějí snižovat váhu</a:t>
            </a:r>
          </a:p>
          <a:p>
            <a:r>
              <a:rPr lang="cs-CZ" dirty="0" smtClean="0"/>
              <a:t>Bílkoviny </a:t>
            </a:r>
            <a:r>
              <a:rPr lang="cs-CZ" dirty="0"/>
              <a:t>– </a:t>
            </a:r>
            <a:r>
              <a:rPr lang="cs-CZ" dirty="0" smtClean="0"/>
              <a:t>30 </a:t>
            </a:r>
            <a:r>
              <a:rPr lang="cs-CZ" dirty="0"/>
              <a:t>%</a:t>
            </a:r>
          </a:p>
          <a:p>
            <a:r>
              <a:rPr lang="cs-CZ" dirty="0"/>
              <a:t>Sacharidy – </a:t>
            </a:r>
            <a:r>
              <a:rPr lang="cs-CZ" dirty="0" smtClean="0"/>
              <a:t>40 </a:t>
            </a:r>
            <a:r>
              <a:rPr lang="cs-CZ" dirty="0"/>
              <a:t>%</a:t>
            </a:r>
          </a:p>
          <a:p>
            <a:r>
              <a:rPr lang="cs-CZ" dirty="0"/>
              <a:t>Tuky – </a:t>
            </a:r>
            <a:r>
              <a:rPr lang="cs-CZ" dirty="0" smtClean="0"/>
              <a:t>30 %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70439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Složení potravin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Většina potravin je složena z více složek (výjimečně nikoliv např. olej = 100% tuku)</a:t>
            </a:r>
          </a:p>
          <a:p>
            <a:r>
              <a:rPr lang="cs-CZ" sz="2400" dirty="0" smtClean="0"/>
              <a:t>Z hlediska vyváženosti je důležité znát složení potravin</a:t>
            </a:r>
          </a:p>
          <a:p>
            <a:r>
              <a:rPr lang="cs-CZ" sz="2400" dirty="0" smtClean="0"/>
              <a:t>Např. sýr </a:t>
            </a:r>
            <a:r>
              <a:rPr lang="cs-CZ" sz="2400" dirty="0"/>
              <a:t>eidam je </a:t>
            </a:r>
            <a:r>
              <a:rPr lang="cs-CZ" sz="2400" dirty="0" smtClean="0"/>
              <a:t>tvořen </a:t>
            </a:r>
            <a:r>
              <a:rPr lang="cs-CZ" sz="2400" dirty="0"/>
              <a:t>ze 45 % bílkovinami, z 50 % tuky a jen z 5 % sacharidy. Naopak na energetické hodnotě jablka se podílejí sacharidy 90ti %, bílkoviny a tuky po 5 %.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460846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důležité složky potravy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Vitamíny </a:t>
            </a:r>
          </a:p>
          <a:p>
            <a:r>
              <a:rPr lang="cs-CZ" dirty="0" smtClean="0"/>
              <a:t>Minerály</a:t>
            </a:r>
          </a:p>
          <a:p>
            <a:r>
              <a:rPr lang="cs-CZ" dirty="0" smtClean="0"/>
              <a:t>Stopové prvky</a:t>
            </a:r>
          </a:p>
          <a:p>
            <a:r>
              <a:rPr lang="cs-CZ" dirty="0" smtClean="0"/>
              <a:t>Vláknina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48515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Vitamíny rozpustné v tucích</a:t>
            </a:r>
            <a:endParaRPr lang="cs-CZ" dirty="0"/>
          </a:p>
        </p:txBody>
      </p:sp>
      <p:pic>
        <p:nvPicPr>
          <p:cNvPr id="1026" name="Picture 2" descr="http://www.studiumbiochemie.cz/traveni/tab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501" y="2021983"/>
            <a:ext cx="11095071" cy="3799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48869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Vitamíny rozpustné ve vodě</a:t>
            </a:r>
            <a:endParaRPr lang="cs-CZ" dirty="0"/>
          </a:p>
        </p:txBody>
      </p:sp>
      <p:pic>
        <p:nvPicPr>
          <p:cNvPr id="2050" name="Picture 2" descr="http://www.studiumbiochemie.cz/traveni/tab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0614" y="1846263"/>
            <a:ext cx="8770513" cy="4471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19655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Stopové prvky a minerály</a:t>
            </a:r>
            <a:endParaRPr lang="cs-CZ" dirty="0"/>
          </a:p>
        </p:txBody>
      </p:sp>
      <p:pic>
        <p:nvPicPr>
          <p:cNvPr id="3074" name="Picture 2" descr="http://images.slideplayer.cz/11/3121818/slides/slide_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640" y="1781837"/>
            <a:ext cx="9079606" cy="4542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00414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deficit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Železo – anémie – zdroj – maso, vnitřnosti, luštěniny, listová zelenina, houby, jahody</a:t>
            </a:r>
          </a:p>
          <a:p>
            <a:r>
              <a:rPr lang="cs-CZ" dirty="0" smtClean="0"/>
              <a:t>Fluor – ochrana před zubním kazem – zdroj – zubní pasty</a:t>
            </a:r>
          </a:p>
          <a:p>
            <a:r>
              <a:rPr lang="cs-CZ" dirty="0" smtClean="0"/>
              <a:t>Jód – součást hormonů vylučovaných štítnou žlázou – vliv na nervovou soustavu, kretenismus, struma – zdroj – mořské ryby a plody moře, řasy, některé minerální vody a uměle přidáván do některých mléčných výrobků</a:t>
            </a:r>
          </a:p>
          <a:p>
            <a:r>
              <a:rPr lang="cs-CZ" dirty="0" smtClean="0"/>
              <a:t>Zinek – významný pro správný vývoj a růst organizmu a pohlavní </a:t>
            </a:r>
            <a:r>
              <a:rPr lang="cs-CZ" dirty="0"/>
              <a:t>vývoj – zdroj -  játra, tmavé maso, mléko, vaječné žloutky a mořští </a:t>
            </a:r>
            <a:r>
              <a:rPr lang="cs-CZ" dirty="0" smtClean="0"/>
              <a:t>živočichové, </a:t>
            </a:r>
            <a:r>
              <a:rPr lang="pt-BR" dirty="0"/>
              <a:t>fazole, ořechy a dýňová semena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36223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Vláknina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významná složka potravy, která je sama obtížně stravitelná. </a:t>
            </a:r>
            <a:endParaRPr lang="cs-CZ" sz="2400" dirty="0" smtClean="0"/>
          </a:p>
          <a:p>
            <a:r>
              <a:rPr lang="cs-CZ" sz="2400" dirty="0" smtClean="0"/>
              <a:t>existují </a:t>
            </a:r>
            <a:r>
              <a:rPr lang="cs-CZ" sz="2400" dirty="0"/>
              <a:t>dva druhy vlákniny: rozpustná a nerozpustná</a:t>
            </a:r>
            <a:r>
              <a:rPr lang="cs-CZ" sz="2400" dirty="0" smtClean="0"/>
              <a:t>.</a:t>
            </a:r>
          </a:p>
          <a:p>
            <a:r>
              <a:rPr lang="cs-CZ" sz="2400" i="1" dirty="0" smtClean="0"/>
              <a:t>Rozpustná </a:t>
            </a:r>
            <a:r>
              <a:rPr lang="cs-CZ" sz="2400" i="1" dirty="0"/>
              <a:t>vláknina</a:t>
            </a:r>
            <a:r>
              <a:rPr lang="cs-CZ" sz="2400" dirty="0"/>
              <a:t> má schopnost absorbovat vodu, </a:t>
            </a:r>
            <a:r>
              <a:rPr lang="cs-CZ" sz="2400" dirty="0" smtClean="0"/>
              <a:t>bobtnat. To </a:t>
            </a:r>
            <a:r>
              <a:rPr lang="cs-CZ" sz="2400" dirty="0"/>
              <a:t>vede k pocitu nasycení. Z větší části je živinou pro mikrobiální flóru v trávicím traktu, působí tedy </a:t>
            </a:r>
            <a:r>
              <a:rPr lang="cs-CZ" sz="2400" dirty="0" smtClean="0"/>
              <a:t>jako</a:t>
            </a:r>
            <a:r>
              <a:rPr lang="cs-CZ" sz="2400" dirty="0"/>
              <a:t> </a:t>
            </a:r>
            <a:r>
              <a:rPr lang="cs-CZ" sz="2400" dirty="0" err="1">
                <a:hlinkClick r:id="rId2" tooltip="Prebiotikum"/>
              </a:rPr>
              <a:t>prebiotikum</a:t>
            </a:r>
            <a:r>
              <a:rPr lang="cs-CZ" sz="2400" dirty="0"/>
              <a:t>. </a:t>
            </a:r>
            <a:endParaRPr lang="cs-CZ" sz="2400" dirty="0" smtClean="0"/>
          </a:p>
          <a:p>
            <a:r>
              <a:rPr lang="cs-CZ" sz="2400" i="1" dirty="0" smtClean="0"/>
              <a:t>Nerozpustná </a:t>
            </a:r>
            <a:r>
              <a:rPr lang="cs-CZ" sz="2400" i="1" dirty="0"/>
              <a:t>vláknina</a:t>
            </a:r>
            <a:r>
              <a:rPr lang="cs-CZ" sz="2400" dirty="0"/>
              <a:t> v trávicím traktu nefermentuje, není zdrojem energie. Zvětšuje objem obsahu ve střevech a zkracuje dobu, po kterou tam zůstává potrava. Zejména příznivě se uplatní v tlustém střevě, kde se díky zvětšení objemu stolice naředí odpadní látky, které vznikly při trávení</a:t>
            </a:r>
            <a:r>
              <a:rPr lang="cs-CZ" dirty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8750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Termíny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Pozor, změna oproti IS!</a:t>
            </a:r>
          </a:p>
          <a:p>
            <a:r>
              <a:rPr lang="cs-CZ" dirty="0" smtClean="0"/>
              <a:t>5.4.</a:t>
            </a:r>
          </a:p>
          <a:p>
            <a:r>
              <a:rPr lang="cs-CZ" dirty="0" smtClean="0"/>
              <a:t>19.4.</a:t>
            </a:r>
          </a:p>
          <a:p>
            <a:r>
              <a:rPr lang="cs-CZ" dirty="0" smtClean="0"/>
              <a:t>26.4.</a:t>
            </a:r>
          </a:p>
          <a:p>
            <a:r>
              <a:rPr lang="cs-CZ" dirty="0" smtClean="0"/>
              <a:t>3.5. </a:t>
            </a:r>
          </a:p>
          <a:p>
            <a:r>
              <a:rPr lang="cs-CZ" b="1" dirty="0" smtClean="0"/>
              <a:t>17.5.</a:t>
            </a:r>
          </a:p>
          <a:p>
            <a:r>
              <a:rPr lang="cs-CZ" dirty="0" smtClean="0"/>
              <a:t>Vždy 14.30 – 17.30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08838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Rozpustná vláknina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luštěniny (hrách, sójové boby, fazole)</a:t>
            </a:r>
          </a:p>
          <a:p>
            <a:r>
              <a:rPr lang="cs-CZ" dirty="0"/>
              <a:t>tobolky a semínka lnu (zdroj rozpustné i nerozpustné vlákniny)</a:t>
            </a:r>
          </a:p>
          <a:p>
            <a:r>
              <a:rPr lang="cs-CZ" dirty="0"/>
              <a:t>oves, žito, ječmen</a:t>
            </a:r>
          </a:p>
          <a:p>
            <a:r>
              <a:rPr lang="cs-CZ" dirty="0"/>
              <a:t>některé ovoce (především jablka a banány) a bobule</a:t>
            </a:r>
          </a:p>
          <a:p>
            <a:r>
              <a:rPr lang="cs-CZ" dirty="0"/>
              <a:t>některá zelenina jako brokolice a mrkev</a:t>
            </a:r>
          </a:p>
          <a:p>
            <a:r>
              <a:rPr lang="cs-CZ" dirty="0"/>
              <a:t>kořenová zelenina</a:t>
            </a:r>
          </a:p>
          <a:p>
            <a:r>
              <a:rPr lang="cs-CZ" dirty="0"/>
              <a:t>brambory (jejich slupka obsahuje nerozpustnou vlákninu)</a:t>
            </a:r>
          </a:p>
          <a:p>
            <a:r>
              <a:rPr lang="cs-CZ" dirty="0"/>
              <a:t>semena </a:t>
            </a:r>
            <a:r>
              <a:rPr lang="cs-CZ" dirty="0" err="1"/>
              <a:t>psyllia</a:t>
            </a:r>
            <a:r>
              <a:rPr lang="cs-CZ" dirty="0"/>
              <a:t> (jen asi ⅔ rozpustné vlákniny).</a:t>
            </a:r>
          </a:p>
        </p:txBody>
      </p:sp>
    </p:spTree>
    <p:extLst>
      <p:ext uri="{BB962C8B-B14F-4D97-AF65-F5344CB8AC3E}">
        <p14:creationId xmlns:p14="http://schemas.microsoft.com/office/powerpoint/2010/main" val="16110447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Nerozpustná vláknina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celozrnná jídla s obsahem zejména slupek</a:t>
            </a:r>
          </a:p>
          <a:p>
            <a:r>
              <a:rPr lang="cs-CZ" dirty="0"/>
              <a:t>tobolky a semínka lnu (zdroj rozpustné i nerozpustné vlákniny)</a:t>
            </a:r>
          </a:p>
          <a:p>
            <a:r>
              <a:rPr lang="cs-CZ" dirty="0"/>
              <a:t>obilné slupky, otruby</a:t>
            </a:r>
          </a:p>
          <a:p>
            <a:r>
              <a:rPr lang="cs-CZ" dirty="0"/>
              <a:t>ořechy a semena</a:t>
            </a:r>
          </a:p>
          <a:p>
            <a:r>
              <a:rPr lang="cs-CZ" dirty="0"/>
              <a:t>zelenina jako zelené fazole, květák, cuketa, celer</a:t>
            </a:r>
          </a:p>
          <a:p>
            <a:r>
              <a:rPr lang="cs-CZ" dirty="0"/>
              <a:t>slupky některých druhů ovoce a rajčat</a:t>
            </a:r>
          </a:p>
        </p:txBody>
      </p:sp>
    </p:spTree>
    <p:extLst>
      <p:ext uri="{BB962C8B-B14F-4D97-AF65-F5344CB8AC3E}">
        <p14:creationId xmlns:p14="http://schemas.microsoft.com/office/powerpoint/2010/main" val="39052854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 příště 19.4.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Každá skupina přinese rozpis jídel (bez receptů, cen apod.) na týden.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3579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setkání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Teoretická část – přednáška a seminář k tématu</a:t>
            </a:r>
          </a:p>
          <a:p>
            <a:r>
              <a:rPr lang="cs-CZ" dirty="0" smtClean="0"/>
              <a:t>Praktická část – příprava a ochutnávka vybraných jídel, úklid kuchyně.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7072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získání atestace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Účast na 4 z 5 setkání</a:t>
            </a:r>
          </a:p>
          <a:p>
            <a:pPr lvl="0"/>
            <a:r>
              <a:rPr lang="cs-CZ" dirty="0"/>
              <a:t>Příprava jídelníčku dle zadání</a:t>
            </a:r>
          </a:p>
          <a:p>
            <a:pPr lvl="0"/>
            <a:r>
              <a:rPr lang="cs-CZ" dirty="0"/>
              <a:t>Seminární práce na zadané téma a její </a:t>
            </a:r>
            <a:r>
              <a:rPr lang="cs-CZ" dirty="0" smtClean="0"/>
              <a:t>prezentace</a:t>
            </a:r>
            <a:endParaRPr lang="cs-CZ" dirty="0"/>
          </a:p>
          <a:p>
            <a:pPr lvl="0"/>
            <a:r>
              <a:rPr lang="cs-CZ" dirty="0"/>
              <a:t>Aktivní účast v praktické části kurzu – příprava jídla podle vybraného receptu ve </a:t>
            </a:r>
            <a:r>
              <a:rPr lang="cs-CZ" dirty="0" smtClean="0"/>
              <a:t>skupině</a:t>
            </a:r>
          </a:p>
          <a:p>
            <a:pPr lvl="0"/>
            <a:endParaRPr lang="cs-CZ" dirty="0"/>
          </a:p>
          <a:p>
            <a:pPr lvl="0"/>
            <a:r>
              <a:rPr lang="cs-CZ" dirty="0" smtClean="0"/>
              <a:t>17.5. si přineste index!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3181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Jídelníček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Každá skupina připraví jídelníček pro rodinu na 1 týden (Po – Ne), snídaně, svačina, oběd, svačina a večeře</a:t>
            </a:r>
          </a:p>
          <a:p>
            <a:r>
              <a:rPr lang="cs-CZ" dirty="0" smtClean="0"/>
              <a:t>Jídelníček bude vyvážený a úsporný</a:t>
            </a:r>
          </a:p>
          <a:p>
            <a:r>
              <a:rPr lang="cs-CZ" dirty="0" smtClean="0"/>
              <a:t>U každého jídla bude rozpočet, u vařených a složitějších jídel recept (suroviny, postup práce)</a:t>
            </a:r>
          </a:p>
          <a:p>
            <a:r>
              <a:rPr lang="cs-CZ" dirty="0" smtClean="0"/>
              <a:t>Snažte se nacházet levná, zajímavá a netradiční jídla! </a:t>
            </a:r>
          </a:p>
          <a:p>
            <a:endParaRPr lang="cs-CZ" dirty="0"/>
          </a:p>
          <a:p>
            <a:r>
              <a:rPr lang="cs-CZ" dirty="0" smtClean="0"/>
              <a:t>Výstupem bude úsporný a vyvážený jídelníček na měsíc a možná i „kuchařka“.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9762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Skupinová práce na téma stravování při různých zdravotních problémech. 3-5 stran praktických doporučení ke složení stravy v případě následujících zdravotních obtíží. Text bude dán k dispozici všem účastníkům.  </a:t>
            </a:r>
          </a:p>
          <a:p>
            <a:r>
              <a:rPr lang="cs-CZ" dirty="0" smtClean="0"/>
              <a:t>1. skupina – cukrovka, vysoký krevní tlak</a:t>
            </a:r>
          </a:p>
          <a:p>
            <a:r>
              <a:rPr lang="cs-CZ" dirty="0" smtClean="0"/>
              <a:t>2. skupina – bezlepková dieta, dieta při vysokém cholesterolu</a:t>
            </a:r>
          </a:p>
          <a:p>
            <a:r>
              <a:rPr lang="cs-CZ" dirty="0" smtClean="0"/>
              <a:t>3. skupina – dieta při dětském průjmu, dieta při zácpě</a:t>
            </a:r>
          </a:p>
          <a:p>
            <a:r>
              <a:rPr lang="cs-CZ" dirty="0" smtClean="0"/>
              <a:t>4. skupina – dieta při ekzému a lupénce, dieta při onemocnění žlučníku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0417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 jídla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Každá skupina připraví na je jedno ze setkání praktickou ukázku ze svého jídelníčku.  </a:t>
            </a:r>
          </a:p>
          <a:p>
            <a:r>
              <a:rPr lang="cs-CZ" dirty="0" smtClean="0"/>
              <a:t>Promyslí a nakoupí suroviny na jídlo pro rodinu na jeden den (počítejte 6-7 porcí) za max. 300 Kč (= 100 Kč/studenta) – oběd, večeře, polévka, svačina/desert</a:t>
            </a:r>
          </a:p>
          <a:p>
            <a:r>
              <a:rPr lang="cs-CZ" dirty="0" smtClean="0"/>
              <a:t>Účty si schovejte, budeme o nich diskutovat. </a:t>
            </a:r>
          </a:p>
          <a:p>
            <a:r>
              <a:rPr lang="cs-CZ" dirty="0" smtClean="0"/>
              <a:t>Na vaření se budou podílet všichni, jedna skupina vždy organizuje a řídí práci. </a:t>
            </a:r>
          </a:p>
          <a:p>
            <a:r>
              <a:rPr lang="cs-CZ" dirty="0" smtClean="0"/>
              <a:t>Daná skupina je následně zodpovědná za úklid po vaření.</a:t>
            </a:r>
          </a:p>
          <a:p>
            <a:r>
              <a:rPr lang="cs-CZ" dirty="0" smtClean="0"/>
              <a:t>Každá skupina dostane od ostatních zpětnou vazbu, jak hodnotí vyváženost, úspornost a chuť připravených jídel.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7100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 setkání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Vyvážená strava, její složení – bílkoviny, sacharidy, tuky, vitamíny, minerály, stopové prvky, vláknina, tekutiny</a:t>
            </a:r>
          </a:p>
          <a:p>
            <a:r>
              <a:rPr lang="cs-CZ" dirty="0" smtClean="0"/>
              <a:t>Rizika nevyvážené stravy způsobené chudobou</a:t>
            </a:r>
          </a:p>
          <a:p>
            <a:r>
              <a:rPr lang="cs-CZ" dirty="0" smtClean="0"/>
              <a:t>Možnosti podpory klientů v oblasti výživy a stravování, alternativní možnosti obohacení jídelníčku, </a:t>
            </a:r>
            <a:r>
              <a:rPr lang="cs-CZ" dirty="0"/>
              <a:t>nákup a zpracování potravin</a:t>
            </a:r>
            <a:endParaRPr lang="cs-CZ" dirty="0" smtClean="0"/>
          </a:p>
          <a:p>
            <a:r>
              <a:rPr lang="cs-CZ" dirty="0" smtClean="0"/>
              <a:t>Strava v různých obdobích života</a:t>
            </a:r>
          </a:p>
          <a:p>
            <a:r>
              <a:rPr lang="cs-CZ" dirty="0" smtClean="0"/>
              <a:t>Výživa při zdravotních omezeních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3650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Kolik utratíme za jídlo?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Nejčastěji 2000,-Kč os./</a:t>
            </a:r>
            <a:r>
              <a:rPr lang="cs-CZ" b="1" dirty="0" err="1" smtClean="0"/>
              <a:t>měs</a:t>
            </a:r>
            <a:r>
              <a:rPr lang="cs-CZ" dirty="0" smtClean="0"/>
              <a:t>. (39 % obyv.)</a:t>
            </a:r>
          </a:p>
          <a:p>
            <a:r>
              <a:rPr lang="cs-CZ" dirty="0" smtClean="0"/>
              <a:t>12 % utratí více než 3500,-Kč</a:t>
            </a:r>
          </a:p>
          <a:p>
            <a:r>
              <a:rPr lang="cs-CZ" dirty="0" smtClean="0"/>
              <a:t>27 % utratí méně než 1500,- (= </a:t>
            </a:r>
            <a:r>
              <a:rPr lang="cs-CZ" b="1" dirty="0" smtClean="0"/>
              <a:t>50 Kč/den</a:t>
            </a:r>
            <a:r>
              <a:rPr lang="cs-CZ" dirty="0" smtClean="0"/>
              <a:t>)</a:t>
            </a:r>
          </a:p>
          <a:p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Zdroj: Finexpert.e15.cz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680249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17843</TotalTime>
  <Words>832</Words>
  <Application>Microsoft Office PowerPoint</Application>
  <PresentationFormat>Širokoúhlá obrazovka</PresentationFormat>
  <Paragraphs>121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Retrospektiva</vt:lpstr>
      <vt:lpstr>Nutriční rizika chudoby </vt:lpstr>
      <vt:lpstr>Termíny</vt:lpstr>
      <vt:lpstr>Struktura setkání</vt:lpstr>
      <vt:lpstr>Podmínky získání atestace</vt:lpstr>
      <vt:lpstr>Jídelníček</vt:lpstr>
      <vt:lpstr>Seminární práce</vt:lpstr>
      <vt:lpstr>Příprava jídla</vt:lpstr>
      <vt:lpstr>Témata setkání</vt:lpstr>
      <vt:lpstr>Kolik utratíme za jídlo?</vt:lpstr>
      <vt:lpstr>„Novákovi“</vt:lpstr>
      <vt:lpstr>Základní složky stravy</vt:lpstr>
      <vt:lpstr>Doporučené složení</vt:lpstr>
      <vt:lpstr>Složení potravin</vt:lpstr>
      <vt:lpstr>Další důležité složky potravy</vt:lpstr>
      <vt:lpstr>Vitamíny rozpustné v tucích</vt:lpstr>
      <vt:lpstr>Vitamíny rozpustné ve vodě</vt:lpstr>
      <vt:lpstr>Stopové prvky a minerály</vt:lpstr>
      <vt:lpstr>Nejčastější deficit</vt:lpstr>
      <vt:lpstr>Vláknina</vt:lpstr>
      <vt:lpstr>Rozpustná vláknina</vt:lpstr>
      <vt:lpstr>Nerozpustná vláknina</vt:lpstr>
      <vt:lpstr>Na příště 19.4.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Nutriční rizika chudoby</dc:title>
  <dc:creator>FFUK</dc:creator>
  <cp:lastModifiedBy>Pazlarová, Hana</cp:lastModifiedBy>
  <cp:revision>18</cp:revision>
  <dcterms:created xsi:type="dcterms:W3CDTF">2016-02-08T15:25:24Z</dcterms:created>
  <dcterms:modified xsi:type="dcterms:W3CDTF">2016-04-05T06:17:03Z</dcterms:modified>
</cp:coreProperties>
</file>