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40" r:id="rId4"/>
    <p:sldId id="350" r:id="rId5"/>
    <p:sldId id="341" r:id="rId6"/>
    <p:sldId id="342" r:id="rId7"/>
    <p:sldId id="343" r:id="rId8"/>
    <p:sldId id="344" r:id="rId9"/>
    <p:sldId id="345" r:id="rId10"/>
    <p:sldId id="351" r:id="rId11"/>
    <p:sldId id="346" r:id="rId12"/>
    <p:sldId id="347" r:id="rId13"/>
    <p:sldId id="348" r:id="rId14"/>
    <p:sldId id="352" r:id="rId15"/>
    <p:sldId id="349" r:id="rId16"/>
    <p:sldId id="353" r:id="rId17"/>
    <p:sldId id="354" r:id="rId18"/>
    <p:sldId id="356" r:id="rId19"/>
    <p:sldId id="355" r:id="rId20"/>
    <p:sldId id="357" r:id="rId21"/>
    <p:sldId id="35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</a:t>
            </a:r>
            <a:r>
              <a:rPr lang="cs-CZ" dirty="0" smtClean="0"/>
              <a:t>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Psychosociální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24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Psychosociální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Formulován mezi světovými válkami v USA (např. </a:t>
            </a:r>
            <a:r>
              <a:rPr lang="cs-CZ" dirty="0" err="1" smtClean="0"/>
              <a:t>Richmondová</a:t>
            </a:r>
            <a:r>
              <a:rPr lang="cs-CZ" dirty="0" smtClean="0"/>
              <a:t>, </a:t>
            </a:r>
            <a:r>
              <a:rPr lang="cs-CZ" dirty="0" err="1" smtClean="0"/>
              <a:t>Raynoldsová</a:t>
            </a:r>
            <a:r>
              <a:rPr lang="cs-CZ" dirty="0" smtClean="0"/>
              <a:t>, Hamiltonová, Hollisová).</a:t>
            </a:r>
          </a:p>
          <a:p>
            <a:r>
              <a:rPr lang="cs-CZ" dirty="0" smtClean="0"/>
              <a:t>SP na poč.20.st. se vyučovala prakticky bez teoretických základů, postupně vzdělávací kurzy a první učebnice (</a:t>
            </a:r>
            <a:r>
              <a:rPr lang="cs-CZ" dirty="0" err="1" smtClean="0"/>
              <a:t>Richmondová</a:t>
            </a:r>
            <a:r>
              <a:rPr lang="cs-CZ" dirty="0" smtClean="0"/>
              <a:t>)  – chudoba už není vnímána jako osobní selhání, ale pozornost se věnuje dalším sociálním faktorům               stanovení „sociální </a:t>
            </a:r>
            <a:r>
              <a:rPr lang="cs-CZ" dirty="0" err="1" smtClean="0"/>
              <a:t>diagnozy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860032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104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Intervence do prostředí klienta                převratná novinka, tzv. </a:t>
            </a:r>
            <a:r>
              <a:rPr lang="cs-CZ" i="1" dirty="0"/>
              <a:t>n</a:t>
            </a:r>
            <a:r>
              <a:rPr lang="cs-CZ" i="1" dirty="0" smtClean="0"/>
              <a:t>epřímá intervence  </a:t>
            </a:r>
          </a:p>
          <a:p>
            <a:r>
              <a:rPr lang="cs-CZ" i="1" dirty="0" smtClean="0"/>
              <a:t>Přímá intervence </a:t>
            </a:r>
            <a:r>
              <a:rPr lang="cs-CZ" dirty="0" smtClean="0"/>
              <a:t>– intervence na úrovni jednotlivého klienta</a:t>
            </a:r>
          </a:p>
          <a:p>
            <a:r>
              <a:rPr lang="cs-CZ" dirty="0" smtClean="0"/>
              <a:t>Klient je součást prostředí, vzájemně se ovlivňují</a:t>
            </a:r>
          </a:p>
          <a:p>
            <a:r>
              <a:rPr lang="cs-CZ" dirty="0" smtClean="0"/>
              <a:t>Odklon od autoritativního pojetí práce s klientem – důraz na </a:t>
            </a:r>
            <a:r>
              <a:rPr lang="cs-CZ" i="1" dirty="0" smtClean="0"/>
              <a:t>potřeby</a:t>
            </a:r>
            <a:r>
              <a:rPr lang="cs-CZ" dirty="0" smtClean="0"/>
              <a:t> klienta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508104" y="15624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9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 v psychosociální intervenci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Modifikace prostředí</a:t>
            </a:r>
          </a:p>
          <a:p>
            <a:r>
              <a:rPr lang="cs-CZ" dirty="0" smtClean="0"/>
              <a:t>Poskytování podpory</a:t>
            </a:r>
          </a:p>
          <a:p>
            <a:r>
              <a:rPr lang="cs-CZ" dirty="0" smtClean="0"/>
              <a:t>Posilování schopnosti klienta vnímat jasně realitu</a:t>
            </a:r>
          </a:p>
          <a:p>
            <a:r>
              <a:rPr lang="cs-CZ" dirty="0"/>
              <a:t>Posilování schopnosti klienta vnímat </a:t>
            </a:r>
            <a:r>
              <a:rPr lang="cs-CZ" dirty="0" smtClean="0"/>
              <a:t>jasně vztahovou realitu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12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sociálních sítí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148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Lidé jsou chyceni v pavučině sociálních vztahů, svět kolem je bludištěm propojených sítí. (</a:t>
            </a:r>
            <a:r>
              <a:rPr lang="cs-CZ" dirty="0" err="1" smtClean="0"/>
              <a:t>Hardcastle</a:t>
            </a:r>
            <a:r>
              <a:rPr lang="cs-CZ" dirty="0" smtClean="0"/>
              <a:t> 2011)</a:t>
            </a:r>
          </a:p>
          <a:p>
            <a:r>
              <a:rPr lang="cs-CZ" dirty="0" smtClean="0"/>
              <a:t>Každá skupina, komunita, organizace tvoří síť vazeb, v nichž mohou být sdíleny zdroje (znalosti, dovednosti, kontakty).</a:t>
            </a:r>
          </a:p>
          <a:p>
            <a:r>
              <a:rPr lang="cs-CZ" dirty="0" smtClean="0"/>
              <a:t>Tento potenciál tvoří </a:t>
            </a:r>
            <a:r>
              <a:rPr lang="cs-CZ" i="1" dirty="0" smtClean="0"/>
              <a:t>sociální kapitál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199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</a:t>
            </a:r>
            <a:r>
              <a:rPr lang="cs-CZ" i="1" dirty="0" smtClean="0"/>
              <a:t>silné a slabé</a:t>
            </a:r>
          </a:p>
          <a:p>
            <a:r>
              <a:rPr lang="cs-CZ" dirty="0" smtClean="0"/>
              <a:t>Sítě </a:t>
            </a:r>
            <a:r>
              <a:rPr lang="cs-CZ" i="1" dirty="0" smtClean="0"/>
              <a:t>primární a sekundární</a:t>
            </a:r>
          </a:p>
          <a:p>
            <a:endParaRPr lang="cs-CZ" i="1" dirty="0"/>
          </a:p>
          <a:p>
            <a:r>
              <a:rPr lang="cs-CZ" dirty="0" smtClean="0"/>
              <a:t>Neplatí automaticky, že v primárních sítích jsou vazby silné a v sekundárních slabé! </a:t>
            </a:r>
          </a:p>
          <a:p>
            <a:r>
              <a:rPr lang="cs-CZ" dirty="0" smtClean="0"/>
              <a:t>Silné vazby vznikají na základě emočních pout, důvěry a reciprocity často v rodině (i širší)</a:t>
            </a:r>
          </a:p>
          <a:p>
            <a:r>
              <a:rPr lang="cs-CZ" dirty="0" smtClean="0"/>
              <a:t>Slabé vazby vznikají náhodně v průběhu času dle okolností, propojují vzdálené a nepropojené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380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Účastníci silných vazeb jsou vysoce ochotní si pomáhat a angažovat se x ignorování potřeb všech mimo skupinu, riziko uzavřenosti skupiny = </a:t>
            </a:r>
            <a:r>
              <a:rPr lang="cs-CZ" i="1" dirty="0" smtClean="0"/>
              <a:t>svazující (</a:t>
            </a:r>
            <a:r>
              <a:rPr lang="cs-CZ" i="1" dirty="0" err="1" smtClean="0"/>
              <a:t>bonding</a:t>
            </a:r>
            <a:r>
              <a:rPr lang="cs-CZ" i="1" dirty="0" smtClean="0"/>
              <a:t>) sociální kapitál</a:t>
            </a:r>
          </a:p>
          <a:p>
            <a:endParaRPr lang="cs-CZ" dirty="0"/>
          </a:p>
          <a:p>
            <a:r>
              <a:rPr lang="cs-CZ" dirty="0" smtClean="0"/>
              <a:t>Sítě se slabými vazbami jsou otevřenější, tolerantnější a ochotnější spolupracovat s jinými sítěmi x menší angažovanost členů sítě = </a:t>
            </a:r>
            <a:r>
              <a:rPr lang="cs-CZ" i="1" dirty="0" smtClean="0"/>
              <a:t>přemosťující (</a:t>
            </a:r>
            <a:r>
              <a:rPr lang="cs-CZ" i="1" dirty="0" err="1" smtClean="0"/>
              <a:t>bridging</a:t>
            </a:r>
            <a:r>
              <a:rPr lang="cs-CZ" i="1" dirty="0" smtClean="0"/>
              <a:t>) sociální kapitál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23845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v sítích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Patroni</a:t>
            </a:r>
            <a:r>
              <a:rPr lang="cs-CZ" dirty="0" smtClean="0"/>
              <a:t> – disponují a kontrolují zdroje prvního řádu – peníze, majetek, půda, vědění</a:t>
            </a:r>
          </a:p>
          <a:p>
            <a:r>
              <a:rPr lang="cs-CZ" i="1" dirty="0" smtClean="0"/>
              <a:t>Brokeři </a:t>
            </a:r>
            <a:r>
              <a:rPr lang="cs-CZ" dirty="0" smtClean="0"/>
              <a:t>– kontrolují zdroji druhého řádu – strategické kontakty, přístup k patronům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244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– a jejich síla</a:t>
            </a:r>
          </a:p>
          <a:p>
            <a:r>
              <a:rPr lang="cs-CZ" dirty="0" smtClean="0"/>
              <a:t>Uzly – každá skupina i jednotlivec tvoří uzly</a:t>
            </a:r>
          </a:p>
          <a:p>
            <a:r>
              <a:rPr lang="cs-CZ" dirty="0" smtClean="0"/>
              <a:t>Vlastnosti sítí </a:t>
            </a:r>
          </a:p>
          <a:p>
            <a:endParaRPr lang="cs-CZ" dirty="0"/>
          </a:p>
          <a:p>
            <a:r>
              <a:rPr lang="cs-CZ" dirty="0" smtClean="0"/>
              <a:t>Umožňuje mapování zdrojů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55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Čím se zabývá teorie intuitivního rodičovství?</a:t>
            </a:r>
          </a:p>
          <a:p>
            <a:r>
              <a:rPr lang="cs-CZ" dirty="0" smtClean="0"/>
              <a:t>Jak se proměnilo vnímání adolescence? </a:t>
            </a:r>
          </a:p>
          <a:p>
            <a:r>
              <a:rPr lang="cs-CZ" dirty="0" smtClean="0"/>
              <a:t>Vysvětlete pojem </a:t>
            </a:r>
            <a:r>
              <a:rPr lang="cs-CZ" dirty="0" err="1" smtClean="0"/>
              <a:t>resilience</a:t>
            </a:r>
            <a:r>
              <a:rPr lang="cs-CZ" dirty="0" smtClean="0"/>
              <a:t>. Jaké faktory podporují </a:t>
            </a:r>
            <a:r>
              <a:rPr lang="cs-CZ" dirty="0" err="1" smtClean="0"/>
              <a:t>resilienci</a:t>
            </a:r>
            <a:r>
              <a:rPr lang="cs-CZ" dirty="0" smtClean="0"/>
              <a:t> u dětí a dospívajících?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97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3" y="1412776"/>
            <a:ext cx="7810665" cy="4686399"/>
          </a:xfrm>
        </p:spPr>
      </p:pic>
    </p:spTree>
    <p:extLst>
      <p:ext uri="{BB962C8B-B14F-4D97-AF65-F5344CB8AC3E}">
        <p14:creationId xmlns:p14="http://schemas.microsoft.com/office/powerpoint/2010/main" val="2951056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lez v praxi využít dnes probírané teorie?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8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Sociálně- ekologická teorie</a:t>
            </a:r>
          </a:p>
          <a:p>
            <a:r>
              <a:rPr lang="cs-CZ" dirty="0" smtClean="0"/>
              <a:t>Psychosociální přístup</a:t>
            </a:r>
          </a:p>
          <a:p>
            <a:r>
              <a:rPr lang="cs-CZ" dirty="0" smtClean="0"/>
              <a:t>Teorie sítí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Člověk v prostředí, „osoba v situaci“ – východisko pro práci s jednotlivcem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5536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6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Sociálně ekologický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34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ekologická teorie (přístup)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Člověka vidí jako součást prostředí (srov. </a:t>
            </a:r>
            <a:r>
              <a:rPr lang="cs-CZ" dirty="0" err="1" smtClean="0"/>
              <a:t>např.psychoanalýza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Urie</a:t>
            </a:r>
            <a:r>
              <a:rPr lang="cs-CZ" dirty="0" smtClean="0"/>
              <a:t> </a:t>
            </a:r>
            <a:r>
              <a:rPr lang="cs-CZ" dirty="0" err="1" smtClean="0"/>
              <a:t>Bronfenbrenner</a:t>
            </a:r>
            <a:r>
              <a:rPr lang="cs-CZ" dirty="0" smtClean="0"/>
              <a:t> – americký psycholog, přední představitel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6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Pět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Mikrosystém – nejbližší okolí člověka</a:t>
            </a:r>
          </a:p>
          <a:p>
            <a:r>
              <a:rPr lang="cs-CZ" dirty="0" err="1" smtClean="0"/>
              <a:t>Mezosystém</a:t>
            </a:r>
            <a:r>
              <a:rPr lang="cs-CZ" dirty="0" smtClean="0"/>
              <a:t> – vztahy mezi mikrosystémy (rodina </a:t>
            </a:r>
            <a:r>
              <a:rPr lang="cs-CZ" dirty="0" err="1" smtClean="0"/>
              <a:t>vs.škola</a:t>
            </a:r>
            <a:r>
              <a:rPr lang="cs-CZ" dirty="0" smtClean="0"/>
              <a:t> apod.)</a:t>
            </a:r>
          </a:p>
          <a:p>
            <a:r>
              <a:rPr lang="cs-CZ" dirty="0" err="1" smtClean="0"/>
              <a:t>Exosystém</a:t>
            </a:r>
            <a:r>
              <a:rPr lang="cs-CZ" dirty="0" smtClean="0"/>
              <a:t> – jedinec není účastníkem, ale je jím ovlivňován (práce rodičů ovlivňuje dítě)</a:t>
            </a:r>
          </a:p>
          <a:p>
            <a:r>
              <a:rPr lang="cs-CZ" dirty="0" err="1" smtClean="0"/>
              <a:t>Makrosystém</a:t>
            </a:r>
            <a:r>
              <a:rPr lang="cs-CZ" dirty="0" smtClean="0"/>
              <a:t> – rámec života, </a:t>
            </a:r>
            <a:r>
              <a:rPr lang="cs-CZ" dirty="0" err="1" smtClean="0"/>
              <a:t>spol.normy</a:t>
            </a:r>
            <a:r>
              <a:rPr lang="cs-CZ" dirty="0" smtClean="0"/>
              <a:t>, kultura, náboženství atd. </a:t>
            </a:r>
          </a:p>
          <a:p>
            <a:r>
              <a:rPr lang="cs-CZ" dirty="0" err="1" smtClean="0"/>
              <a:t>Chronosystém</a:t>
            </a:r>
            <a:r>
              <a:rPr lang="cs-CZ" dirty="0" smtClean="0"/>
              <a:t> – změny v čase, zásadní momenty v osobním i společenském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98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594" y="404664"/>
            <a:ext cx="5550716" cy="5586637"/>
          </a:xfrm>
        </p:spPr>
      </p:pic>
    </p:spTree>
    <p:extLst>
      <p:ext uri="{BB962C8B-B14F-4D97-AF65-F5344CB8AC3E}">
        <p14:creationId xmlns:p14="http://schemas.microsoft.com/office/powerpoint/2010/main" val="163950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Popis systémů a jejich vztahů může být mapou, o kterou se opírá plánování práce s klientem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</a:t>
            </a:r>
            <a:r>
              <a:rPr lang="cs-CZ" dirty="0" err="1" smtClean="0"/>
              <a:t>ekomapa</a:t>
            </a:r>
            <a:r>
              <a:rPr lang="cs-CZ" dirty="0" smtClean="0"/>
              <a:t>, nástroj SP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2996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32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„Person in </a:t>
            </a:r>
            <a:r>
              <a:rPr lang="cs-CZ" dirty="0" err="1"/>
              <a:t>E</a:t>
            </a:r>
            <a:r>
              <a:rPr lang="cs-CZ" dirty="0" err="1" smtClean="0"/>
              <a:t>nvironment</a:t>
            </a:r>
            <a:r>
              <a:rPr lang="cs-CZ" dirty="0" smtClean="0"/>
              <a:t>“ (PIE) – osoba v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Strukturovaná pomůcka pro hodnocení situace klienta</a:t>
            </a:r>
          </a:p>
          <a:p>
            <a:r>
              <a:rPr lang="cs-CZ" dirty="0" smtClean="0"/>
              <a:t>Posuzuje 4 faktory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v sociálním fungování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v prostředí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s duševním zdravím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s tělesným zdravím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87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4131</TotalTime>
  <Words>554</Words>
  <Application>Microsoft Office PowerPoint</Application>
  <PresentationFormat>Předvádění na obrazovce (4:3)</PresentationFormat>
  <Paragraphs>71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Georgia</vt:lpstr>
      <vt:lpstr>Wingdings</vt:lpstr>
      <vt:lpstr>Wingdings 2</vt:lpstr>
      <vt:lpstr>Administrativní</vt:lpstr>
      <vt:lpstr>Teorie a přístupy v SP 7</vt:lpstr>
      <vt:lpstr>Opakování</vt:lpstr>
      <vt:lpstr>Co nás dnes čeká?</vt:lpstr>
      <vt:lpstr>Sociálně ekologický přístup</vt:lpstr>
      <vt:lpstr>Sociálně ekologická teorie (přístup)</vt:lpstr>
      <vt:lpstr>Pět systémů</vt:lpstr>
      <vt:lpstr>Prezentace aplikace PowerPoint</vt:lpstr>
      <vt:lpstr>Prezentace aplikace PowerPoint</vt:lpstr>
      <vt:lpstr>„Person in Environment“ (PIE) – osoba v prostředí</vt:lpstr>
      <vt:lpstr>Psychosociální přístup</vt:lpstr>
      <vt:lpstr>Psychosociální přístup</vt:lpstr>
      <vt:lpstr>Prezentace aplikace PowerPoint</vt:lpstr>
      <vt:lpstr>Metody práce v psychosociální intervenci</vt:lpstr>
      <vt:lpstr>Teorie sociálních sítí</vt:lpstr>
      <vt:lpstr>Prezentace aplikace PowerPoint</vt:lpstr>
      <vt:lpstr>Prezentace aplikace PowerPoint</vt:lpstr>
      <vt:lpstr>Prezentace aplikace PowerPoint</vt:lpstr>
      <vt:lpstr>Role v sítích</vt:lpstr>
      <vt:lpstr>Analýza sítí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102</cp:revision>
  <dcterms:created xsi:type="dcterms:W3CDTF">2014-09-09T15:35:06Z</dcterms:created>
  <dcterms:modified xsi:type="dcterms:W3CDTF">2015-04-19T15:35:15Z</dcterms:modified>
</cp:coreProperties>
</file>