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3" r:id="rId3"/>
    <p:sldId id="304" r:id="rId4"/>
    <p:sldId id="305" r:id="rId5"/>
    <p:sldId id="306" r:id="rId6"/>
    <p:sldId id="307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31" r:id="rId17"/>
    <p:sldId id="318" r:id="rId18"/>
    <p:sldId id="329" r:id="rId19"/>
    <p:sldId id="330" r:id="rId20"/>
    <p:sldId id="319" r:id="rId21"/>
    <p:sldId id="320" r:id="rId22"/>
    <p:sldId id="321" r:id="rId23"/>
    <p:sldId id="332" r:id="rId24"/>
    <p:sldId id="333" r:id="rId25"/>
    <p:sldId id="334" r:id="rId26"/>
    <p:sldId id="335" r:id="rId27"/>
    <p:sldId id="336" r:id="rId28"/>
    <p:sldId id="337" r:id="rId29"/>
    <p:sldId id="338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15.3.2015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H1m_ZMO7G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qZmW7uIPW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rNBEhzjg8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</a:t>
            </a:r>
            <a:r>
              <a:rPr lang="cs-CZ" dirty="0" smtClean="0"/>
              <a:t>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pracovní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První vztah k pečující osobě ovlivňuje náš další postoj ke světu a lidem.</a:t>
            </a:r>
          </a:p>
          <a:p>
            <a:r>
              <a:rPr lang="cs-CZ" sz="3200" dirty="0" smtClean="0"/>
              <a:t>Vytváří se v průběhu prvního roku života.</a:t>
            </a:r>
          </a:p>
          <a:p>
            <a:r>
              <a:rPr lang="cs-CZ" sz="3200" dirty="0" smtClean="0"/>
              <a:t>Ovlivňuje nejen děti, ale i </a:t>
            </a:r>
            <a:r>
              <a:rPr lang="cs-CZ" sz="3200" dirty="0" smtClean="0"/>
              <a:t>rodiče!</a:t>
            </a:r>
            <a:endParaRPr lang="cs-CZ" sz="3200" dirty="0" smtClean="0"/>
          </a:p>
          <a:p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596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vazby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Jistá/bezpečná</a:t>
            </a:r>
          </a:p>
          <a:p>
            <a:r>
              <a:rPr lang="cs-CZ" dirty="0" smtClean="0"/>
              <a:t>Vyhýbavá</a:t>
            </a:r>
          </a:p>
          <a:p>
            <a:r>
              <a:rPr lang="cs-CZ" dirty="0" smtClean="0"/>
              <a:t>Ambivalentní</a:t>
            </a:r>
          </a:p>
          <a:p>
            <a:r>
              <a:rPr lang="cs-CZ" dirty="0" smtClean="0"/>
              <a:t>Dezorganizovaná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Bezpečná/autonomní</a:t>
            </a:r>
          </a:p>
          <a:p>
            <a:r>
              <a:rPr lang="cs-CZ" dirty="0" smtClean="0"/>
              <a:t>Odmítavá</a:t>
            </a:r>
          </a:p>
          <a:p>
            <a:r>
              <a:rPr lang="cs-CZ" dirty="0" smtClean="0"/>
              <a:t>Zahlcená</a:t>
            </a:r>
          </a:p>
          <a:p>
            <a:r>
              <a:rPr lang="cs-CZ" dirty="0" smtClean="0"/>
              <a:t>Nevyřešená/obávající se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064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Bezpečná vazba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Vnímá sebe jako dobré, hodnotné, schopné</a:t>
            </a:r>
          </a:p>
          <a:p>
            <a:r>
              <a:rPr lang="cs-CZ" dirty="0" smtClean="0"/>
              <a:t>Svět jako bezpečný, předvídatelný</a:t>
            </a:r>
          </a:p>
          <a:p>
            <a:r>
              <a:rPr lang="cs-CZ" dirty="0" smtClean="0"/>
              <a:t>Má důvěru v sebe i okolí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Dokáže fungovat ve vztazích, spoléhat na ostatní</a:t>
            </a:r>
          </a:p>
          <a:p>
            <a:r>
              <a:rPr lang="cs-CZ" dirty="0" smtClean="0"/>
              <a:t>Unese zodpovědnost za druhé</a:t>
            </a:r>
          </a:p>
          <a:p>
            <a:r>
              <a:rPr lang="cs-CZ" dirty="0" smtClean="0"/>
              <a:t>Umí být druhým blízko, ale zvládne i samostatnost v rozhodování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556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Vyhýbavá/odmítavá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Zdánlivě nezávislé, samostatné v reakci na neuspokojení potřeb</a:t>
            </a:r>
          </a:p>
          <a:p>
            <a:r>
              <a:rPr lang="cs-CZ" dirty="0" smtClean="0"/>
              <a:t>Potlačují svoje potřeby, emoce</a:t>
            </a:r>
          </a:p>
          <a:p>
            <a:r>
              <a:rPr lang="cs-CZ" dirty="0" smtClean="0"/>
              <a:t>Jistotu hledají v aktivitě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Vnitřní odmítnutí vlastních pocitů, vzpomínek, zlehčování</a:t>
            </a:r>
          </a:p>
          <a:p>
            <a:r>
              <a:rPr lang="cs-CZ" dirty="0" smtClean="0"/>
              <a:t>Opomíjení vlastních potřeb</a:t>
            </a:r>
          </a:p>
          <a:p>
            <a:r>
              <a:rPr lang="cs-CZ" dirty="0" smtClean="0"/>
              <a:t>Horečné úsilí směrem ven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886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Ambivalentní/zahlcená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Neuspokojení potřeb se projeví hněvem a frustrací.</a:t>
            </a:r>
          </a:p>
          <a:p>
            <a:r>
              <a:rPr lang="cs-CZ" dirty="0" smtClean="0"/>
              <a:t>Pozornost za každou cenu</a:t>
            </a:r>
          </a:p>
          <a:p>
            <a:r>
              <a:rPr lang="cs-CZ" dirty="0" smtClean="0"/>
              <a:t>Zdánlivě protichůdné chování</a:t>
            </a:r>
          </a:p>
          <a:p>
            <a:r>
              <a:rPr lang="cs-CZ" dirty="0" smtClean="0"/>
              <a:t>Lidé a svět jsou nespolehliví a nekonzistentní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Zážitky, pocit z minulosti stále živé, nevyřešené</a:t>
            </a:r>
          </a:p>
          <a:p>
            <a:r>
              <a:rPr lang="cs-CZ" dirty="0" smtClean="0"/>
              <a:t>Významně ovlivňují přítomnost</a:t>
            </a:r>
          </a:p>
          <a:p>
            <a:r>
              <a:rPr lang="cs-CZ" dirty="0" smtClean="0"/>
              <a:t>Potíže se zvládáním emocí dětí a nastavováním hranic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679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Dezorganizovaná/nevyřešená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Rodič je zdrojem úzkosti a děsu, jedná v rozporu s instinkty dítěte</a:t>
            </a:r>
          </a:p>
          <a:p>
            <a:r>
              <a:rPr lang="cs-CZ" dirty="0" smtClean="0"/>
              <a:t>Pro dítě je zcela nečitelný, nepředvídatelný</a:t>
            </a:r>
          </a:p>
          <a:p>
            <a:r>
              <a:rPr lang="cs-CZ" dirty="0" smtClean="0"/>
              <a:t>Negativní obraz o sobě samém i světe</a:t>
            </a:r>
          </a:p>
          <a:p>
            <a:r>
              <a:rPr lang="cs-CZ" dirty="0" smtClean="0"/>
              <a:t>Extrémní projevy v chování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Nezpracovaná traumata omezují současnost</a:t>
            </a:r>
          </a:p>
          <a:p>
            <a:r>
              <a:rPr lang="cs-CZ" dirty="0" smtClean="0"/>
              <a:t>Vážné obtíže ve vztazích</a:t>
            </a:r>
          </a:p>
          <a:p>
            <a:r>
              <a:rPr lang="cs-CZ" dirty="0" smtClean="0"/>
              <a:t>Tendence ke krajním reakcím (útok, útěk, zamrznutí)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123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vazeb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www.youtube.com/watch?v=DH1m_ZMO7GU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234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všechno víme?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Etologie</a:t>
            </a:r>
            <a:r>
              <a:rPr lang="cs-CZ" sz="3200" dirty="0" smtClean="0"/>
              <a:t> – Konrad Lorenc, </a:t>
            </a:r>
            <a:r>
              <a:rPr lang="cs-CZ" sz="3200" dirty="0" err="1" smtClean="0"/>
              <a:t>Harry</a:t>
            </a:r>
            <a:r>
              <a:rPr lang="cs-CZ" sz="3200" dirty="0" smtClean="0"/>
              <a:t> </a:t>
            </a:r>
            <a:r>
              <a:rPr lang="cs-CZ" sz="3200" dirty="0" err="1" smtClean="0"/>
              <a:t>Harlow</a:t>
            </a:r>
            <a:endParaRPr lang="cs-CZ" sz="3200" dirty="0" smtClean="0"/>
          </a:p>
          <a:p>
            <a:pPr marL="114300" indent="0">
              <a:buNone/>
            </a:pPr>
            <a:r>
              <a:rPr lang="cs-CZ" sz="3200" i="1" dirty="0" smtClean="0"/>
              <a:t>Vztah je vrozená schopnost a instinktivní potřeba pro přežití, je to náš prvotní, vrozený instinkt.</a:t>
            </a:r>
          </a:p>
          <a:p>
            <a:r>
              <a:rPr lang="cs-CZ" sz="3200" b="1" dirty="0" smtClean="0"/>
              <a:t>Behaviorismus </a:t>
            </a:r>
            <a:r>
              <a:rPr lang="cs-CZ" sz="3200" dirty="0" smtClean="0"/>
              <a:t>– směr zaměřený na chování</a:t>
            </a:r>
          </a:p>
          <a:p>
            <a:pPr marL="114300" indent="0">
              <a:buNone/>
            </a:pPr>
            <a:r>
              <a:rPr lang="cs-CZ" sz="3200" i="1" dirty="0" smtClean="0"/>
              <a:t>Vztahu se učíme, nerodíme se s ním.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933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Lorenz a jeho kachny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www.youtube.com/watch?v=2UIU9XH-mUI </a:t>
            </a:r>
          </a:p>
          <a:p>
            <a:endParaRPr lang="cs-CZ" dirty="0">
              <a:hlinkClick r:id="rId2"/>
            </a:endParaRP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www.youtube.com/watch?v=eqZmW7uIPW4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394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Harlowovy</a:t>
            </a:r>
            <a:r>
              <a:rPr lang="cs-CZ" dirty="0" smtClean="0"/>
              <a:t> opičky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www.youtube.com/watch?v=OrNBEhzjg8I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29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hlavní rozdíly ve vnímání mužů a žen vám utkvěly? </a:t>
            </a:r>
          </a:p>
          <a:p>
            <a:r>
              <a:rPr lang="cs-CZ" dirty="0" smtClean="0"/>
              <a:t>Jaké si vybavujete rozdíly v komunikaci (verbální i neverbální? </a:t>
            </a:r>
            <a:endParaRPr lang="cs-CZ" dirty="0" smtClean="0"/>
          </a:p>
          <a:p>
            <a:r>
              <a:rPr lang="cs-CZ" dirty="0" smtClean="0"/>
              <a:t>Jak můžete tyto znalosti uplatit v praxi SP?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727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/>
              <a:t>Psychoanalýza</a:t>
            </a:r>
            <a:r>
              <a:rPr lang="cs-CZ" sz="3200" dirty="0"/>
              <a:t> – </a:t>
            </a:r>
            <a:r>
              <a:rPr lang="cs-CZ" sz="3200" dirty="0" err="1"/>
              <a:t>S.Freud</a:t>
            </a:r>
            <a:r>
              <a:rPr lang="cs-CZ" sz="3200" dirty="0"/>
              <a:t> – nevědomé motivy lidského chování</a:t>
            </a:r>
          </a:p>
          <a:p>
            <a:pPr marL="114300" indent="0">
              <a:buNone/>
            </a:pPr>
            <a:r>
              <a:rPr lang="cs-CZ" sz="3200" i="1" dirty="0"/>
              <a:t>Matka je tím, kdo tvoří svět dítěte. </a:t>
            </a:r>
          </a:p>
          <a:p>
            <a:r>
              <a:rPr lang="cs-CZ" sz="3200" b="1" dirty="0"/>
              <a:t>Kognitivní teorie </a:t>
            </a:r>
            <a:r>
              <a:rPr lang="cs-CZ" sz="3200" dirty="0"/>
              <a:t>– např. Jean </a:t>
            </a:r>
            <a:r>
              <a:rPr lang="cs-CZ" sz="3200" dirty="0" err="1"/>
              <a:t>Piaget</a:t>
            </a:r>
            <a:r>
              <a:rPr lang="cs-CZ" sz="3200" dirty="0"/>
              <a:t> – lidé procházejí určitými stádii vývoje, jejich zvládnutí je předpokladem pro další vývoj</a:t>
            </a:r>
          </a:p>
          <a:p>
            <a:pPr marL="114300" indent="0">
              <a:buNone/>
            </a:pPr>
            <a:r>
              <a:rPr lang="cs-CZ" sz="3200" i="1" dirty="0"/>
              <a:t>Vztah může mít různou kvalitu, záleží na podmínkách a prostředí, kde vzniká a rozvíjí se.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049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Bowlby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 teorie vazby</a:t>
            </a:r>
          </a:p>
          <a:p>
            <a:r>
              <a:rPr lang="cs-CZ" dirty="0" smtClean="0"/>
              <a:t>Britský psychoanalytik</a:t>
            </a:r>
          </a:p>
          <a:p>
            <a:r>
              <a:rPr lang="cs-CZ" dirty="0" smtClean="0"/>
              <a:t>Opíral se o Freuda a Darwina</a:t>
            </a:r>
          </a:p>
          <a:p>
            <a:r>
              <a:rPr lang="cs-CZ" dirty="0" smtClean="0"/>
              <a:t>Přimknutí k pečující osobě zvyšuje šanci dítěte na přežití, proto je pudově podporováno.</a:t>
            </a:r>
          </a:p>
          <a:p>
            <a:r>
              <a:rPr lang="cs-CZ" dirty="0" smtClean="0"/>
              <a:t>Instinktivní reakce dítěte – krmení, úsměv, pláč, mazlení, následování – zpětně podporují vazbu pečující osoby na dítě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602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Inspirace pro </a:t>
            </a:r>
            <a:r>
              <a:rPr lang="cs-CZ" dirty="0" smtClean="0"/>
              <a:t>rodičovství i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Děti mají své vnitřní pracovní modely a individuální zkušenosti s citovou vazbou.</a:t>
            </a:r>
          </a:p>
          <a:p>
            <a:r>
              <a:rPr lang="cs-CZ" sz="3200" dirty="0" smtClean="0"/>
              <a:t>I </a:t>
            </a:r>
            <a:r>
              <a:rPr lang="cs-CZ" sz="3200" dirty="0" smtClean="0"/>
              <a:t>rodiče</a:t>
            </a:r>
            <a:r>
              <a:rPr lang="cs-CZ" sz="3200" dirty="0" smtClean="0"/>
              <a:t> </a:t>
            </a:r>
            <a:r>
              <a:rPr lang="cs-CZ" sz="3200" dirty="0" smtClean="0"/>
              <a:t>je mají.</a:t>
            </a:r>
          </a:p>
          <a:p>
            <a:r>
              <a:rPr lang="cs-CZ" sz="3200" dirty="0" smtClean="0"/>
              <a:t>V ohrožení a stresu se uchylujeme k  vazebnému chování, které je nám vlastní.</a:t>
            </a:r>
          </a:p>
          <a:p>
            <a:r>
              <a:rPr lang="cs-CZ" sz="3200" dirty="0" smtClean="0"/>
              <a:t>Dospělý s bezpečnou vazbou dokáže poskytnout bezpečnou vazbu dítěti. </a:t>
            </a:r>
          </a:p>
          <a:p>
            <a:r>
              <a:rPr lang="cs-CZ" sz="3200" dirty="0" smtClean="0"/>
              <a:t>Korektivní zkušenost je možná.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060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využít znalost teorie vazby v SP?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092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intuitivního rodičovství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122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Zabývá se tím, jak je rodičovství programováno na straně dospělé osoby, jak se rodiče navazují na dítě (</a:t>
            </a:r>
            <a:r>
              <a:rPr lang="cs-CZ" dirty="0" err="1" smtClean="0"/>
              <a:t>vs.teorie</a:t>
            </a:r>
            <a:r>
              <a:rPr lang="cs-CZ" dirty="0" smtClean="0"/>
              <a:t> vazby – jak se dítě váže na pečující osobu)</a:t>
            </a:r>
          </a:p>
          <a:p>
            <a:r>
              <a:rPr lang="cs-CZ" dirty="0" smtClean="0"/>
              <a:t>Rodičovství má instinktivní vrozenou bázi + kulturní modifikace</a:t>
            </a:r>
          </a:p>
          <a:p>
            <a:r>
              <a:rPr lang="cs-CZ" dirty="0" smtClean="0"/>
              <a:t>Biologické a psychologické rodičovství nemusí být vždy spojeno – náhradní rodinná péče</a:t>
            </a:r>
          </a:p>
          <a:p>
            <a:r>
              <a:rPr lang="cs-CZ" dirty="0" smtClean="0"/>
              <a:t>Už děti od cca 10 let jsou schopny rodičovského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536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Instinktivní rodičovské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pozdravení</a:t>
            </a:r>
          </a:p>
          <a:p>
            <a:r>
              <a:rPr lang="cs-CZ" dirty="0" smtClean="0"/>
              <a:t>Napodobování hlasových a mimických projevů dítěte (</a:t>
            </a:r>
            <a:r>
              <a:rPr lang="cs-CZ" dirty="0" err="1" smtClean="0"/>
              <a:t>tzv.zrcadlení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Jednoduché řečové vyjadřování</a:t>
            </a:r>
          </a:p>
          <a:p>
            <a:r>
              <a:rPr lang="cs-CZ" dirty="0" smtClean="0"/>
              <a:t>Výrazné emoce v mimice a tónu</a:t>
            </a:r>
          </a:p>
          <a:p>
            <a:r>
              <a:rPr lang="cs-CZ" dirty="0" smtClean="0"/>
              <a:t>Jednoduché dialogy</a:t>
            </a:r>
          </a:p>
          <a:p>
            <a:r>
              <a:rPr lang="cs-CZ" dirty="0" smtClean="0"/>
              <a:t>Interakční 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889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Rodičovské chování vytváří podmínky pro socializaci a učení</a:t>
            </a:r>
          </a:p>
          <a:p>
            <a:pPr marL="0" indent="0">
              <a:buNone/>
            </a:pPr>
            <a:r>
              <a:rPr lang="cs-CZ" dirty="0" smtClean="0"/>
              <a:t>Předpokladem je:</a:t>
            </a:r>
          </a:p>
          <a:p>
            <a:r>
              <a:rPr lang="cs-CZ" dirty="0" smtClean="0"/>
              <a:t>Jasná, pochopitelná, pomalá stimulace s přestávkami</a:t>
            </a:r>
          </a:p>
          <a:p>
            <a:r>
              <a:rPr lang="cs-CZ" dirty="0" smtClean="0"/>
              <a:t>Ohled na celkový stav a momentální situaci</a:t>
            </a:r>
          </a:p>
          <a:p>
            <a:r>
              <a:rPr lang="cs-CZ" dirty="0" smtClean="0"/>
              <a:t>Přizpůsobení se individuálním preferencím dítěte a zájmu</a:t>
            </a:r>
          </a:p>
          <a:p>
            <a:r>
              <a:rPr lang="cs-CZ" dirty="0" smtClean="0"/>
              <a:t>Zohlednění jevů, které jsou pro dítě významné a uspokojivé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3538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Faktory ovlivňující spuštění rodičovské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Vlastní zkušenost z dětství (</a:t>
            </a:r>
            <a:r>
              <a:rPr lang="cs-CZ" dirty="0" err="1" smtClean="0"/>
              <a:t>příp.traumata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Bilance partnerského vztahu </a:t>
            </a:r>
          </a:p>
          <a:p>
            <a:r>
              <a:rPr lang="cs-CZ" dirty="0" smtClean="0"/>
              <a:t>Vrozená in/dispozice k rodičovskému chování</a:t>
            </a:r>
          </a:p>
          <a:p>
            <a:r>
              <a:rPr lang="cs-CZ" dirty="0" smtClean="0"/>
              <a:t>Aktuální stres či zdravotní stav (poporodní deprese)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Sladěnost – jak dokáže rodič reagovat na stav a potřeby dítěte x do jaké míry nedokáže = zacyklení chyb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785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lze využít teorii </a:t>
            </a:r>
            <a:r>
              <a:rPr lang="cs-CZ" smtClean="0"/>
              <a:t>instinktivního rodičovství v SP?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88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vazby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71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Vazba (</a:t>
            </a:r>
            <a:r>
              <a:rPr lang="cs-CZ" dirty="0" err="1" smtClean="0"/>
              <a:t>attachment</a:t>
            </a:r>
            <a:r>
              <a:rPr lang="cs-CZ" dirty="0" smtClean="0"/>
              <a:t>)</a:t>
            </a:r>
            <a:r>
              <a:rPr lang="en-US" dirty="0" smtClean="0"/>
              <a:t>*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Pevný blízká vztah k pečující osobě, který je zdrojem základní životní jistoty.</a:t>
            </a:r>
          </a:p>
          <a:p>
            <a:r>
              <a:rPr lang="cs-CZ" dirty="0" smtClean="0"/>
              <a:t>Základní podmínka přežití a zdravého vývoje u dětí</a:t>
            </a:r>
          </a:p>
          <a:p>
            <a:r>
              <a:rPr lang="cs-CZ" dirty="0" smtClean="0"/>
              <a:t>I dospělí potřebují blízkou osobu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cs-CZ" dirty="0" smtClean="0"/>
              <a:t>Někdy také „přimknutí“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23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příroda podporuje vznik a rozvoj vazby?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74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Biologické spouštěče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Kontakt matky s dítětem po porodu</a:t>
            </a:r>
          </a:p>
          <a:p>
            <a:r>
              <a:rPr lang="cs-CZ" dirty="0" smtClean="0"/>
              <a:t>Vůně dítěte</a:t>
            </a:r>
          </a:p>
          <a:p>
            <a:r>
              <a:rPr lang="cs-CZ" dirty="0" smtClean="0"/>
              <a:t>Dětský úsměv</a:t>
            </a:r>
          </a:p>
          <a:p>
            <a:r>
              <a:rPr lang="cs-CZ" dirty="0" smtClean="0"/>
              <a:t>Dětská tvář …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Další podmínky – osobnostní výbava rodiče, jeho osobní historie, zážitek bezpečné vazby…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6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typologie – podobný obsah (</a:t>
            </a:r>
            <a:r>
              <a:rPr lang="cs-CZ" dirty="0" err="1" smtClean="0"/>
              <a:t>Maslow</a:t>
            </a:r>
            <a:r>
              <a:rPr lang="cs-CZ" dirty="0" smtClean="0"/>
              <a:t>, Matějček, </a:t>
            </a:r>
            <a:r>
              <a:rPr lang="cs-CZ" dirty="0" err="1" smtClean="0"/>
              <a:t>Pesso-Boyden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882" y="2348880"/>
            <a:ext cx="4896544" cy="406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67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Citové pouto/vazba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Naplnění nejzákladnějších potřeb</a:t>
            </a:r>
          </a:p>
          <a:p>
            <a:r>
              <a:rPr lang="cs-CZ" sz="2800" dirty="0" smtClean="0"/>
              <a:t>Vzniká ve vzájemném kontaktu dítěte a pečovatele</a:t>
            </a:r>
          </a:p>
          <a:p>
            <a:pPr marL="114300" indent="0">
              <a:buNone/>
            </a:pPr>
            <a:r>
              <a:rPr lang="cs-CZ" dirty="0" smtClean="0"/>
              <a:t>     </a:t>
            </a:r>
          </a:p>
          <a:p>
            <a:pPr marL="114300" indent="0">
              <a:buNone/>
            </a:pPr>
            <a:r>
              <a:rPr lang="cs-CZ" dirty="0" smtClean="0"/>
              <a:t>                                                             </a:t>
            </a:r>
            <a:endParaRPr lang="cs-CZ" dirty="0"/>
          </a:p>
          <a:p>
            <a:pPr marL="114300" indent="0">
              <a:buNone/>
            </a:pPr>
            <a:r>
              <a:rPr lang="cs-CZ" sz="2800" b="1" dirty="0" smtClean="0"/>
              <a:t>                   důvěra              potřeba</a:t>
            </a:r>
          </a:p>
          <a:p>
            <a:pPr marL="114300" indent="0">
              <a:buNone/>
            </a:pPr>
            <a:r>
              <a:rPr lang="cs-CZ" sz="2800" b="1" dirty="0"/>
              <a:t> </a:t>
            </a:r>
            <a:endParaRPr lang="cs-CZ" sz="2800" b="1" dirty="0" smtClean="0"/>
          </a:p>
          <a:p>
            <a:pPr marL="11430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                             </a:t>
            </a:r>
          </a:p>
          <a:p>
            <a:pPr marL="11430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     uspokojení </a:t>
            </a:r>
          </a:p>
          <a:p>
            <a:pPr marL="114300" indent="0">
              <a:buNone/>
            </a:pPr>
            <a:r>
              <a:rPr lang="cs-CZ" sz="2800" b="1" dirty="0" smtClean="0"/>
              <a:t>          potřeby                      signál</a:t>
            </a:r>
          </a:p>
          <a:p>
            <a:pPr marL="11430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ahnutá šipka dolů 5"/>
          <p:cNvSpPr/>
          <p:nvPr/>
        </p:nvSpPr>
        <p:spPr>
          <a:xfrm>
            <a:off x="3646128" y="2708920"/>
            <a:ext cx="907584" cy="7200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doleva 6"/>
          <p:cNvSpPr/>
          <p:nvPr/>
        </p:nvSpPr>
        <p:spPr>
          <a:xfrm>
            <a:off x="5263064" y="4077072"/>
            <a:ext cx="731520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doleva 7"/>
          <p:cNvSpPr/>
          <p:nvPr/>
        </p:nvSpPr>
        <p:spPr>
          <a:xfrm rot="10800000">
            <a:off x="2050887" y="3813048"/>
            <a:ext cx="731521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leva 8"/>
          <p:cNvSpPr/>
          <p:nvPr/>
        </p:nvSpPr>
        <p:spPr>
          <a:xfrm rot="5400000">
            <a:off x="3520439" y="5261359"/>
            <a:ext cx="731520" cy="100370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17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vzniku citové vazby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200" dirty="0" smtClean="0"/>
              <a:t>Spolehlivost</a:t>
            </a:r>
          </a:p>
          <a:p>
            <a:r>
              <a:rPr lang="cs-CZ" sz="3200" dirty="0" smtClean="0"/>
              <a:t>Stálost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768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3947</TotalTime>
  <Words>811</Words>
  <Application>Microsoft Office PowerPoint</Application>
  <PresentationFormat>Předvádění na obrazovce (4:3)</PresentationFormat>
  <Paragraphs>148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Georgia</vt:lpstr>
      <vt:lpstr>Wingdings</vt:lpstr>
      <vt:lpstr>Wingdings 2</vt:lpstr>
      <vt:lpstr>Administrativní</vt:lpstr>
      <vt:lpstr>Teorie a přístupy v SP 5</vt:lpstr>
      <vt:lpstr>Opakování</vt:lpstr>
      <vt:lpstr>Teorie vazby</vt:lpstr>
      <vt:lpstr>Vazba (attachment)*</vt:lpstr>
      <vt:lpstr>Prezentace aplikace PowerPoint</vt:lpstr>
      <vt:lpstr>Biologické spouštěče</vt:lpstr>
      <vt:lpstr>Potřeby</vt:lpstr>
      <vt:lpstr>Citové pouto/vazba</vt:lpstr>
      <vt:lpstr>Předpoklady vzniku citové vazby </vt:lpstr>
      <vt:lpstr>Vnitřní pracovní model</vt:lpstr>
      <vt:lpstr>Typy vazby</vt:lpstr>
      <vt:lpstr>Bezpečná vazba</vt:lpstr>
      <vt:lpstr>Vyhýbavá/odmítavá</vt:lpstr>
      <vt:lpstr>Ambivalentní/zahlcená</vt:lpstr>
      <vt:lpstr>Dezorganizovaná/nevyřešená</vt:lpstr>
      <vt:lpstr>Druhy vazeb</vt:lpstr>
      <vt:lpstr>Jak to všechno víme?</vt:lpstr>
      <vt:lpstr>Lorenz a jeho kachny</vt:lpstr>
      <vt:lpstr>Harlowovy opičky</vt:lpstr>
      <vt:lpstr>Prezentace aplikace PowerPoint</vt:lpstr>
      <vt:lpstr>John Bowlby</vt:lpstr>
      <vt:lpstr>Inspirace pro rodičovství i SP</vt:lpstr>
      <vt:lpstr>Jak využít znalost teorie vazby v SP?</vt:lpstr>
      <vt:lpstr>Teorie intuitivního rodičovství</vt:lpstr>
      <vt:lpstr>Prezentace aplikace PowerPoint</vt:lpstr>
      <vt:lpstr>Instinktivní rodičovské chování</vt:lpstr>
      <vt:lpstr>Prezentace aplikace PowerPoint</vt:lpstr>
      <vt:lpstr>Faktory ovlivňující spuštění rodičovské chování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pc</cp:lastModifiedBy>
  <cp:revision>79</cp:revision>
  <dcterms:created xsi:type="dcterms:W3CDTF">2014-09-09T15:35:06Z</dcterms:created>
  <dcterms:modified xsi:type="dcterms:W3CDTF">2015-03-15T10:46:30Z</dcterms:modified>
</cp:coreProperties>
</file>